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jpg" ContentType="image/jpeg"/>
  <Default Extension="rels" ContentType="application/vnd.openxmlformats-package.relationships+xml"/>
  <Default Extension="vml" ContentType="application/vnd.openxmlformats-officedocument.vmlDrawing"/>
  <Default Extension="gif" ContentType="image/gif"/>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handoutMasterIdLst>
    <p:handoutMasterId r:id="rId78"/>
  </p:handoutMasterIdLst>
  <p:sldIdLst>
    <p:sldId id="584" r:id="rId2"/>
    <p:sldId id="553" r:id="rId3"/>
    <p:sldId id="587" r:id="rId4"/>
    <p:sldId id="313" r:id="rId5"/>
    <p:sldId id="565" r:id="rId6"/>
    <p:sldId id="563" r:id="rId7"/>
    <p:sldId id="564" r:id="rId8"/>
    <p:sldId id="417" r:id="rId9"/>
    <p:sldId id="416" r:id="rId10"/>
    <p:sldId id="419" r:id="rId11"/>
    <p:sldId id="546" r:id="rId12"/>
    <p:sldId id="413" r:id="rId13"/>
    <p:sldId id="326" r:id="rId14"/>
    <p:sldId id="534" r:id="rId15"/>
    <p:sldId id="566" r:id="rId16"/>
    <p:sldId id="423" r:id="rId17"/>
    <p:sldId id="567" r:id="rId18"/>
    <p:sldId id="424" r:id="rId19"/>
    <p:sldId id="367" r:id="rId20"/>
    <p:sldId id="366" r:id="rId21"/>
    <p:sldId id="425" r:id="rId22"/>
    <p:sldId id="549" r:id="rId23"/>
    <p:sldId id="369" r:id="rId24"/>
    <p:sldId id="370" r:id="rId25"/>
    <p:sldId id="372" r:id="rId26"/>
    <p:sldId id="375" r:id="rId27"/>
    <p:sldId id="376" r:id="rId28"/>
    <p:sldId id="420" r:id="rId29"/>
    <p:sldId id="380" r:id="rId30"/>
    <p:sldId id="585" r:id="rId31"/>
    <p:sldId id="426" r:id="rId32"/>
    <p:sldId id="383" r:id="rId33"/>
    <p:sldId id="384" r:id="rId34"/>
    <p:sldId id="427" r:id="rId35"/>
    <p:sldId id="392" r:id="rId36"/>
    <p:sldId id="428" r:id="rId37"/>
    <p:sldId id="386" r:id="rId38"/>
    <p:sldId id="588" r:id="rId39"/>
    <p:sldId id="589" r:id="rId40"/>
    <p:sldId id="590" r:id="rId41"/>
    <p:sldId id="591" r:id="rId42"/>
    <p:sldId id="592" r:id="rId43"/>
    <p:sldId id="389" r:id="rId44"/>
    <p:sldId id="593" r:id="rId45"/>
    <p:sldId id="608" r:id="rId46"/>
    <p:sldId id="550" r:id="rId47"/>
    <p:sldId id="594" r:id="rId48"/>
    <p:sldId id="429" r:id="rId49"/>
    <p:sldId id="595" r:id="rId50"/>
    <p:sldId id="338" r:id="rId51"/>
    <p:sldId id="596" r:id="rId52"/>
    <p:sldId id="597" r:id="rId53"/>
    <p:sldId id="598" r:id="rId54"/>
    <p:sldId id="599" r:id="rId55"/>
    <p:sldId id="600" r:id="rId56"/>
    <p:sldId id="431" r:id="rId57"/>
    <p:sldId id="343" r:id="rId58"/>
    <p:sldId id="528" r:id="rId59"/>
    <p:sldId id="344" r:id="rId60"/>
    <p:sldId id="345" r:id="rId61"/>
    <p:sldId id="346" r:id="rId62"/>
    <p:sldId id="606" r:id="rId63"/>
    <p:sldId id="354" r:id="rId64"/>
    <p:sldId id="355" r:id="rId65"/>
    <p:sldId id="440" r:id="rId66"/>
    <p:sldId id="356" r:id="rId67"/>
    <p:sldId id="605" r:id="rId68"/>
    <p:sldId id="607" r:id="rId69"/>
    <p:sldId id="604" r:id="rId70"/>
    <p:sldId id="471" r:id="rId71"/>
    <p:sldId id="574" r:id="rId72"/>
    <p:sldId id="601" r:id="rId73"/>
    <p:sldId id="602" r:id="rId74"/>
    <p:sldId id="603" r:id="rId75"/>
    <p:sldId id="560"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5" autoAdjust="0"/>
    <p:restoredTop sz="87755" autoAdjust="0"/>
  </p:normalViewPr>
  <p:slideViewPr>
    <p:cSldViewPr snapToGrid="0" snapToObjects="1">
      <p:cViewPr varScale="1">
        <p:scale>
          <a:sx n="159" d="100"/>
          <a:sy n="159" d="100"/>
        </p:scale>
        <p:origin x="1616" y="19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5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4.emf"/><Relationship Id="rId3"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C2199E-07EA-0A44-80AD-BD1B9EAFD435}" type="datetimeFigureOut">
              <a:rPr lang="en-US" smtClean="0"/>
              <a:pPr/>
              <a:t>11/10/16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BD09B-22BD-A941-8F54-6CA975AC112D}" type="slidenum">
              <a:rPr lang="en-US" smtClean="0"/>
              <a:pPr/>
              <a:t>‹#›</a:t>
            </a:fld>
            <a:endParaRPr lang="en-US"/>
          </a:p>
        </p:txBody>
      </p:sp>
    </p:spTree>
    <p:extLst>
      <p:ext uri="{BB962C8B-B14F-4D97-AF65-F5344CB8AC3E}">
        <p14:creationId xmlns:p14="http://schemas.microsoft.com/office/powerpoint/2010/main" val="4103348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00723-4565-0241-82A5-F1E9A51160F1}" type="datetimeFigureOut">
              <a:rPr lang="en-US" smtClean="0"/>
              <a:pPr/>
              <a:t>11/10/16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4F18E-4805-FD4C-886B-9829064F6801}" type="slidenum">
              <a:rPr lang="en-US" smtClean="0"/>
              <a:pPr/>
              <a:t>‹#›</a:t>
            </a:fld>
            <a:endParaRPr lang="en-US"/>
          </a:p>
        </p:txBody>
      </p:sp>
    </p:spTree>
    <p:extLst>
      <p:ext uri="{BB962C8B-B14F-4D97-AF65-F5344CB8AC3E}">
        <p14:creationId xmlns:p14="http://schemas.microsoft.com/office/powerpoint/2010/main" val="75791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1</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47788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10</a:t>
            </a:fld>
            <a:endParaRPr lang="en-US"/>
          </a:p>
        </p:txBody>
      </p:sp>
    </p:spTree>
    <p:extLst>
      <p:ext uri="{BB962C8B-B14F-4D97-AF65-F5344CB8AC3E}">
        <p14:creationId xmlns:p14="http://schemas.microsoft.com/office/powerpoint/2010/main" val="58506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F74EBE5-2385-EE4A-86A7-291C1179C28F}" type="slidenum">
              <a:rPr lang="en-US"/>
              <a:pPr/>
              <a:t>11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dirty="0" err="1" smtClean="0">
                <a:latin typeface="Arial" pitchFamily="-111" charset="0"/>
              </a:rPr>
              <a:t>Sm</a:t>
            </a:r>
            <a:r>
              <a:rPr lang="en-US" dirty="0" smtClean="0">
                <a:latin typeface="Arial" pitchFamily="-111" charset="0"/>
              </a:rPr>
              <a:t>? </a:t>
            </a:r>
            <a:r>
              <a:rPr lang="en-US" dirty="0" err="1" smtClean="0">
                <a:latin typeface="Arial" pitchFamily="-111" charset="0"/>
              </a:rPr>
              <a:t>Nd</a:t>
            </a:r>
            <a:r>
              <a:rPr lang="en-US" dirty="0" smtClean="0">
                <a:latin typeface="Arial" pitchFamily="-111" charset="0"/>
              </a:rPr>
              <a:t>?</a:t>
            </a:r>
          </a:p>
          <a:p>
            <a:pPr eaLnBrk="1" hangingPunct="1"/>
            <a:r>
              <a:rPr lang="en-US" dirty="0" smtClean="0">
                <a:latin typeface="Arial" pitchFamily="-111" charset="0"/>
              </a:rPr>
              <a:t>When did the impact happen?</a:t>
            </a:r>
            <a:r>
              <a:rPr lang="en-US" baseline="0" dirty="0" smtClean="0">
                <a:latin typeface="Arial" pitchFamily="-111" charset="0"/>
              </a:rPr>
              <a:t> 4.5Ga?</a:t>
            </a:r>
            <a:endParaRPr lang="en-US" dirty="0" smtClean="0">
              <a:latin typeface="Arial" pitchFamily="-111" charset="0"/>
            </a:endParaRPr>
          </a:p>
          <a:p>
            <a:pPr eaLnBrk="1" hangingPunct="1"/>
            <a:r>
              <a:rPr lang="en-US" dirty="0" err="1" smtClean="0">
                <a:latin typeface="Arial" pitchFamily="-111" charset="0"/>
              </a:rPr>
              <a:t>Isochron</a:t>
            </a:r>
            <a:r>
              <a:rPr lang="en-US" dirty="0" smtClean="0">
                <a:latin typeface="Arial" pitchFamily="-111" charset="0"/>
              </a:rPr>
              <a:t> </a:t>
            </a:r>
            <a:r>
              <a:rPr lang="en-US" dirty="0">
                <a:latin typeface="Arial" pitchFamily="-111" charset="0"/>
              </a:rPr>
              <a:t>plot for </a:t>
            </a:r>
            <a:r>
              <a:rPr lang="en-US" dirty="0" err="1">
                <a:latin typeface="Arial" pitchFamily="-111" charset="0"/>
              </a:rPr>
              <a:t>Nd</a:t>
            </a:r>
            <a:r>
              <a:rPr lang="en-US" dirty="0">
                <a:latin typeface="Arial" pitchFamily="-111" charset="0"/>
              </a:rPr>
              <a:t> and </a:t>
            </a:r>
            <a:r>
              <a:rPr lang="en-US" dirty="0" err="1">
                <a:latin typeface="Arial" pitchFamily="-111" charset="0"/>
              </a:rPr>
              <a:t>Sm</a:t>
            </a:r>
            <a:r>
              <a:rPr lang="en-US" dirty="0">
                <a:latin typeface="Arial" pitchFamily="-111" charset="0"/>
              </a:rPr>
              <a:t> isotopes in lunar anorthosites. The</a:t>
            </a:r>
            <a:r>
              <a:rPr lang="en-US" dirty="0" smtClean="0">
                <a:latin typeface="Arial" pitchFamily="-111" charset="0"/>
              </a:rPr>
              <a:t> RED circles </a:t>
            </a:r>
            <a:r>
              <a:rPr lang="en-US" dirty="0">
                <a:latin typeface="Arial" pitchFamily="-111" charset="0"/>
              </a:rPr>
              <a:t>are for pyroxene crystals in four lunar </a:t>
            </a:r>
            <a:r>
              <a:rPr lang="en-US" dirty="0" err="1">
                <a:latin typeface="Arial" pitchFamily="-111" charset="0"/>
              </a:rPr>
              <a:t>anorthosites</a:t>
            </a:r>
            <a:r>
              <a:rPr lang="en-US" dirty="0">
                <a:latin typeface="Arial" pitchFamily="-111" charset="0"/>
              </a:rPr>
              <a:t>. The</a:t>
            </a:r>
            <a:r>
              <a:rPr lang="en-US" dirty="0" smtClean="0">
                <a:latin typeface="Arial" pitchFamily="-111" charset="0"/>
              </a:rPr>
              <a:t> BLUE circles </a:t>
            </a:r>
            <a:r>
              <a:rPr lang="en-US" dirty="0">
                <a:latin typeface="Arial" pitchFamily="-111" charset="0"/>
              </a:rPr>
              <a:t>are for plagioclase feldspar. The pyroxene data define a very precise line, the slope of which defines the age, 4.456 billion years. Plagioclase data scatter more because of chemical exchange of </a:t>
            </a:r>
            <a:r>
              <a:rPr lang="en-US" dirty="0" err="1">
                <a:latin typeface="Arial" pitchFamily="-111" charset="0"/>
              </a:rPr>
              <a:t>Sm</a:t>
            </a:r>
            <a:r>
              <a:rPr lang="en-US" dirty="0">
                <a:latin typeface="Arial" pitchFamily="-111" charset="0"/>
              </a:rPr>
              <a:t> and </a:t>
            </a:r>
            <a:r>
              <a:rPr lang="en-US" dirty="0" err="1">
                <a:latin typeface="Arial" pitchFamily="-111" charset="0"/>
              </a:rPr>
              <a:t>Nd</a:t>
            </a:r>
            <a:r>
              <a:rPr lang="en-US" dirty="0">
                <a:latin typeface="Arial" pitchFamily="-111" charset="0"/>
              </a:rPr>
              <a:t> caused by reheating by a large impact event that seems to have affected almost all </a:t>
            </a:r>
            <a:r>
              <a:rPr lang="en-US" dirty="0" err="1">
                <a:latin typeface="Arial" pitchFamily="-111" charset="0"/>
              </a:rPr>
              <a:t>anorthosites</a:t>
            </a:r>
            <a:r>
              <a:rPr lang="en-US" dirty="0">
                <a:latin typeface="Arial" pitchFamily="-111" charset="0"/>
              </a:rPr>
              <a:t>. Pyroxene is more resistant to isotopic exchange, and so records the original crystallization age of these rocks.</a:t>
            </a:r>
          </a:p>
          <a:p>
            <a:pPr eaLnBrk="1" hangingPunct="1"/>
            <a:r>
              <a:rPr lang="en-US" dirty="0">
                <a:latin typeface="Arial" pitchFamily="-111" charset="0"/>
              </a:rPr>
              <a:t>This age may be a robust measure of at least the average age of lunar </a:t>
            </a:r>
            <a:r>
              <a:rPr lang="en-US" dirty="0" err="1">
                <a:latin typeface="Arial" pitchFamily="-111" charset="0"/>
              </a:rPr>
              <a:t>anorthosites</a:t>
            </a:r>
            <a:r>
              <a:rPr lang="en-US" dirty="0">
                <a:latin typeface="Arial" pitchFamily="-111" charset="0"/>
              </a:rPr>
              <a:t>, and helps place age constraints on the time of primary lunar differentiation.</a:t>
            </a:r>
          </a:p>
        </p:txBody>
      </p:sp>
    </p:spTree>
    <p:extLst>
      <p:ext uri="{BB962C8B-B14F-4D97-AF65-F5344CB8AC3E}">
        <p14:creationId xmlns:p14="http://schemas.microsoft.com/office/powerpoint/2010/main" val="1955738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Mars, Venus,</a:t>
            </a:r>
            <a:r>
              <a:rPr lang="en-US" baseline="0" dirty="0" smtClean="0"/>
              <a:t> Earth v. similar</a:t>
            </a:r>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12</a:t>
            </a:fld>
            <a:endParaRPr lang="en-US"/>
          </a:p>
        </p:txBody>
      </p:sp>
    </p:spTree>
    <p:extLst>
      <p:ext uri="{BB962C8B-B14F-4D97-AF65-F5344CB8AC3E}">
        <p14:creationId xmlns:p14="http://schemas.microsoft.com/office/powerpoint/2010/main" val="70976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13</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883994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a:cs typeface="Arial"/>
              </a:rPr>
              <a:t>Deviations from this (in topography or gravity) tell us about the planet’s interior mass distribution</a:t>
            </a:r>
          </a:p>
        </p:txBody>
      </p:sp>
      <p:sp>
        <p:nvSpPr>
          <p:cNvPr id="4" name="Slide Number Placeholder 3"/>
          <p:cNvSpPr>
            <a:spLocks noGrp="1"/>
          </p:cNvSpPr>
          <p:nvPr>
            <p:ph type="sldNum" sz="quarter" idx="10"/>
          </p:nvPr>
        </p:nvSpPr>
        <p:spPr/>
        <p:txBody>
          <a:bodyPr/>
          <a:lstStyle/>
          <a:p>
            <a:fld id="{2EE4F18E-4805-FD4C-886B-9829064F6801}" type="slidenum">
              <a:rPr lang="en-US" smtClean="0"/>
              <a:pPr/>
              <a:t>14</a:t>
            </a:fld>
            <a:endParaRPr lang="en-US"/>
          </a:p>
        </p:txBody>
      </p:sp>
    </p:spTree>
    <p:extLst>
      <p:ext uri="{BB962C8B-B14F-4D97-AF65-F5344CB8AC3E}">
        <p14:creationId xmlns:p14="http://schemas.microsoft.com/office/powerpoint/2010/main" val="1796451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15</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490137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Although there is some ambiguity (largely in the conductivity-thickness product of resistive layers), there is no inherent </a:t>
            </a:r>
            <a:r>
              <a:rPr lang="en-US" sz="1200" kern="1200" dirty="0" err="1" smtClean="0">
                <a:solidFill>
                  <a:schemeClr val="tx1"/>
                </a:solidFill>
                <a:latin typeface="+mn-lt"/>
                <a:ea typeface="+mn-ea"/>
                <a:cs typeface="+mn-cs"/>
              </a:rPr>
              <a:t>nonuniqueness</a:t>
            </a:r>
            <a:r>
              <a:rPr lang="en-US" sz="1200" kern="1200" dirty="0" smtClean="0">
                <a:solidFill>
                  <a:schemeClr val="tx1"/>
                </a:solidFill>
                <a:latin typeface="+mn-lt"/>
                <a:ea typeface="+mn-ea"/>
                <a:cs typeface="+mn-cs"/>
              </a:rPr>
              <a:t> as in potential-field methods.</a:t>
            </a:r>
          </a:p>
          <a:p>
            <a:r>
              <a:rPr lang="en-US" sz="1200" kern="1200" dirty="0" smtClean="0">
                <a:solidFill>
                  <a:schemeClr val="tx1"/>
                </a:solidFill>
                <a:latin typeface="+mn-lt"/>
                <a:ea typeface="+mn-ea"/>
                <a:cs typeface="+mn-cs"/>
              </a:rPr>
              <a:t>Resistivity-depth profiles can be directly interpreted for structural or compositional variations, especially in terrestrial resource exploration where many spatially distributed soundings may be performed in a region. In research of the deep interiors of the Earth and Moon, laboratory measurements of resistivity (or its reciprocal, conductivity) as functions of composition and temperature are used to transform resistivity-depth data into temperature and/or composition as a function of depth.  Recent work aimed at the large-scale structure of the Earth spans the hydration state of the upper mantle (Yoshino et al., 2006; Wang et al., 2006), melting on the 410-km discontinuity (</a:t>
            </a:r>
            <a:r>
              <a:rPr lang="en-US" sz="1200" kern="1200" dirty="0" err="1" smtClean="0">
                <a:solidFill>
                  <a:schemeClr val="tx1"/>
                </a:solidFill>
                <a:latin typeface="+mn-lt"/>
                <a:ea typeface="+mn-ea"/>
                <a:cs typeface="+mn-cs"/>
              </a:rPr>
              <a:t>Toffelmier</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Tyburczy</a:t>
            </a:r>
            <a:r>
              <a:rPr lang="en-US" sz="1200" kern="1200" dirty="0" smtClean="0">
                <a:solidFill>
                  <a:schemeClr val="tx1"/>
                </a:solidFill>
                <a:latin typeface="+mn-lt"/>
                <a:ea typeface="+mn-ea"/>
                <a:cs typeface="+mn-cs"/>
              </a:rPr>
              <a:t>, 2007), heterogeneity in </a:t>
            </a:r>
            <a:r>
              <a:rPr lang="en-US" sz="1200" kern="1200" dirty="0" err="1" smtClean="0">
                <a:solidFill>
                  <a:schemeClr val="tx1"/>
                </a:solidFill>
                <a:latin typeface="+mn-lt"/>
                <a:ea typeface="+mn-ea"/>
                <a:cs typeface="+mn-cs"/>
              </a:rPr>
              <a:t>lithospheric</a:t>
            </a:r>
            <a:r>
              <a:rPr lang="en-US" sz="1200" kern="1200" dirty="0" smtClean="0">
                <a:solidFill>
                  <a:schemeClr val="tx1"/>
                </a:solidFill>
                <a:latin typeface="+mn-lt"/>
                <a:ea typeface="+mn-ea"/>
                <a:cs typeface="+mn-cs"/>
              </a:rPr>
              <a:t> structure across Europe (</a:t>
            </a:r>
            <a:r>
              <a:rPr lang="en-US" sz="1200" kern="1200" dirty="0" err="1" smtClean="0">
                <a:solidFill>
                  <a:schemeClr val="tx1"/>
                </a:solidFill>
                <a:latin typeface="+mn-lt"/>
                <a:ea typeface="+mn-ea"/>
                <a:cs typeface="+mn-cs"/>
              </a:rPr>
              <a:t>Korja</a:t>
            </a:r>
            <a:r>
              <a:rPr lang="en-US" sz="1200" kern="1200" dirty="0" smtClean="0">
                <a:solidFill>
                  <a:schemeClr val="tx1"/>
                </a:solidFill>
                <a:latin typeface="+mn-lt"/>
                <a:ea typeface="+mn-ea"/>
                <a:cs typeface="+mn-cs"/>
              </a:rPr>
              <a:t>, 2007), and the nature of accreted crust in Canada (</a:t>
            </a:r>
            <a:r>
              <a:rPr lang="en-US" sz="1200" kern="1200" dirty="0" err="1" smtClean="0">
                <a:solidFill>
                  <a:schemeClr val="tx1"/>
                </a:solidFill>
                <a:latin typeface="+mn-lt"/>
                <a:ea typeface="+mn-ea"/>
                <a:cs typeface="+mn-cs"/>
              </a:rPr>
              <a:t>Borner</a:t>
            </a:r>
            <a:r>
              <a:rPr lang="en-US" sz="1200" kern="1200" dirty="0" smtClean="0">
                <a:solidFill>
                  <a:schemeClr val="tx1"/>
                </a:solidFill>
                <a:latin typeface="+mn-lt"/>
                <a:ea typeface="+mn-ea"/>
                <a:cs typeface="+mn-cs"/>
              </a:rPr>
              <a:t> et al. 1999; Jones et al., 2005). </a:t>
            </a:r>
          </a:p>
          <a:p>
            <a:r>
              <a:rPr lang="en-US" sz="1200" kern="1200" dirty="0" smtClean="0">
                <a:solidFill>
                  <a:schemeClr val="tx1"/>
                </a:solidFill>
                <a:latin typeface="+mn-lt"/>
                <a:ea typeface="+mn-ea"/>
                <a:cs typeface="+mn-cs"/>
              </a:rPr>
              <a:t>EM induction studies of the Moon are one of only two prior applications to extraterrestrial subsurface sounding (the other was the discovery of electrically conductive internal oceans in the icy Galilean satellites; </a:t>
            </a:r>
            <a:r>
              <a:rPr lang="en-US" sz="1200" kern="1200" dirty="0" err="1" smtClean="0">
                <a:solidFill>
                  <a:schemeClr val="tx1"/>
                </a:solidFill>
                <a:latin typeface="+mn-lt"/>
                <a:ea typeface="+mn-ea"/>
                <a:cs typeface="+mn-cs"/>
              </a:rPr>
              <a:t>Khurana</a:t>
            </a:r>
            <a:r>
              <a:rPr lang="en-US" sz="1200" kern="1200" dirty="0" smtClean="0">
                <a:solidFill>
                  <a:schemeClr val="tx1"/>
                </a:solidFill>
                <a:latin typeface="+mn-lt"/>
                <a:ea typeface="+mn-ea"/>
                <a:cs typeface="+mn-cs"/>
              </a:rPr>
              <a:t> et al., 1998). Therefore there is a rich literature on EM sounding for the Moon and there were numerous insights to the lunar interior during and after Apollo. The B-H hysteresis curve limited the free-iron abundance in the mantle to a few percent or less (</a:t>
            </a:r>
            <a:r>
              <a:rPr lang="en-US" sz="1200" kern="1200" dirty="0" err="1" smtClean="0">
                <a:solidFill>
                  <a:schemeClr val="tx1"/>
                </a:solidFill>
                <a:latin typeface="+mn-lt"/>
                <a:ea typeface="+mn-ea"/>
                <a:cs typeface="+mn-cs"/>
              </a:rPr>
              <a:t>Parkin</a:t>
            </a:r>
            <a:r>
              <a:rPr lang="en-US" sz="1200" kern="1200" dirty="0" smtClean="0">
                <a:solidFill>
                  <a:schemeClr val="tx1"/>
                </a:solidFill>
                <a:latin typeface="+mn-lt"/>
                <a:ea typeface="+mn-ea"/>
                <a:cs typeface="+mn-cs"/>
              </a:rPr>
              <a:t> et al., 1974).  Several workers developed upper limits to the radius of a putative highly conductive core (Goldstein et al., 1976; Russell et al., 1981; Hobbs et al., 1983; Hood et al., 1999); the most probable limits are 300-400 km. </a:t>
            </a:r>
          </a:p>
          <a:p>
            <a:r>
              <a:rPr lang="en-US" sz="1200" kern="1200" dirty="0" smtClean="0">
                <a:solidFill>
                  <a:schemeClr val="tx1"/>
                </a:solidFill>
                <a:latin typeface="+mn-lt"/>
                <a:ea typeface="+mn-ea"/>
                <a:cs typeface="+mn-cs"/>
              </a:rPr>
              <a:t>The conductivity of the lunar mantle varies from ~10</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S/</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near the surface to ~0.1 S/</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near the putative core-mantle boundary (Hood and </a:t>
            </a:r>
            <a:r>
              <a:rPr lang="en-US" sz="1200" kern="1200" dirty="0" err="1" smtClean="0">
                <a:solidFill>
                  <a:schemeClr val="tx1"/>
                </a:solidFill>
                <a:latin typeface="+mn-lt"/>
                <a:ea typeface="+mn-ea"/>
                <a:cs typeface="+mn-cs"/>
              </a:rPr>
              <a:t>Sonett</a:t>
            </a:r>
            <a:r>
              <a:rPr lang="en-US" sz="1200" kern="1200" dirty="0" smtClean="0">
                <a:solidFill>
                  <a:schemeClr val="tx1"/>
                </a:solidFill>
                <a:latin typeface="+mn-lt"/>
                <a:ea typeface="+mn-ea"/>
                <a:cs typeface="+mn-cs"/>
              </a:rPr>
              <a:t>, 1982; </a:t>
            </a:r>
            <a:r>
              <a:rPr lang="en-US" sz="1200" b="1" kern="1200" dirty="0" smtClean="0">
                <a:solidFill>
                  <a:schemeClr val="tx1"/>
                </a:solidFill>
                <a:latin typeface="+mn-lt"/>
                <a:ea typeface="+mn-ea"/>
                <a:cs typeface="+mn-cs"/>
              </a:rPr>
              <a:t>Fig. 6</a:t>
            </a:r>
            <a:r>
              <a:rPr lang="en-US" sz="1200" kern="1200" dirty="0" smtClean="0">
                <a:solidFill>
                  <a:schemeClr val="tx1"/>
                </a:solidFill>
                <a:latin typeface="+mn-lt"/>
                <a:ea typeface="+mn-ea"/>
                <a:cs typeface="+mn-cs"/>
              </a:rPr>
              <a:t>. Note that </a:t>
            </a:r>
            <a:r>
              <a:rPr lang="en-US" sz="1200" kern="1200" dirty="0" err="1" smtClean="0">
                <a:solidFill>
                  <a:schemeClr val="tx1"/>
                </a:solidFill>
                <a:latin typeface="+mn-lt"/>
                <a:ea typeface="+mn-ea"/>
                <a:cs typeface="+mn-cs"/>
              </a:rPr>
              <a:t>Dyal</a:t>
            </a:r>
            <a:r>
              <a:rPr lang="en-US" sz="1200" kern="1200" dirty="0" smtClean="0">
                <a:solidFill>
                  <a:schemeClr val="tx1"/>
                </a:solidFill>
                <a:latin typeface="+mn-lt"/>
                <a:ea typeface="+mn-ea"/>
                <a:cs typeface="+mn-cs"/>
              </a:rPr>
              <a:t> et al., 1977, derived an upper limit of 10</a:t>
            </a:r>
            <a:r>
              <a:rPr lang="en-US" sz="1200" kern="1200" baseline="30000" dirty="0" smtClean="0">
                <a:solidFill>
                  <a:schemeClr val="tx1"/>
                </a:solidFill>
                <a:latin typeface="+mn-lt"/>
                <a:ea typeface="+mn-ea"/>
                <a:cs typeface="+mn-cs"/>
              </a:rPr>
              <a:t>-8</a:t>
            </a:r>
            <a:r>
              <a:rPr lang="en-US" sz="1200" kern="1200" dirty="0" smtClean="0">
                <a:solidFill>
                  <a:schemeClr val="tx1"/>
                </a:solidFill>
                <a:latin typeface="+mn-lt"/>
                <a:ea typeface="+mn-ea"/>
                <a:cs typeface="+mn-cs"/>
              </a:rPr>
              <a:t> S/</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for the “crust” by analyzing TE-mode induction). Hood and </a:t>
            </a:r>
            <a:r>
              <a:rPr lang="en-US" sz="1200" kern="1200" dirty="0" err="1" smtClean="0">
                <a:solidFill>
                  <a:schemeClr val="tx1"/>
                </a:solidFill>
                <a:latin typeface="+mn-lt"/>
                <a:ea typeface="+mn-ea"/>
                <a:cs typeface="+mn-cs"/>
              </a:rPr>
              <a:t>Sonett</a:t>
            </a:r>
            <a:r>
              <a:rPr lang="en-US" sz="1200" kern="1200" dirty="0" smtClean="0">
                <a:solidFill>
                  <a:schemeClr val="tx1"/>
                </a:solidFill>
                <a:latin typeface="+mn-lt"/>
                <a:ea typeface="+mn-ea"/>
                <a:cs typeface="+mn-cs"/>
              </a:rPr>
              <a:t> (1982) further derived a </a:t>
            </a:r>
            <a:r>
              <a:rPr lang="en-US" sz="1200" kern="1200" dirty="0" err="1" smtClean="0">
                <a:solidFill>
                  <a:schemeClr val="tx1"/>
                </a:solidFill>
                <a:latin typeface="+mn-lt"/>
                <a:ea typeface="+mn-ea"/>
                <a:cs typeface="+mn-cs"/>
              </a:rPr>
              <a:t>subsolidus</a:t>
            </a:r>
            <a:r>
              <a:rPr lang="en-US" sz="1200" kern="1200" dirty="0" smtClean="0">
                <a:solidFill>
                  <a:schemeClr val="tx1"/>
                </a:solidFill>
                <a:latin typeface="+mn-lt"/>
                <a:ea typeface="+mn-ea"/>
                <a:cs typeface="+mn-cs"/>
              </a:rPr>
              <a:t> temperature profile (</a:t>
            </a:r>
            <a:r>
              <a:rPr lang="en-US" sz="1200" b="1" kern="1200" dirty="0" smtClean="0">
                <a:solidFill>
                  <a:schemeClr val="tx1"/>
                </a:solidFill>
                <a:latin typeface="+mn-lt"/>
                <a:ea typeface="+mn-ea"/>
                <a:cs typeface="+mn-cs"/>
              </a:rPr>
              <a:t>Fig. 7</a:t>
            </a:r>
            <a:r>
              <a:rPr lang="en-US" sz="1200" kern="1200" dirty="0" smtClean="0">
                <a:solidFill>
                  <a:schemeClr val="tx1"/>
                </a:solidFill>
                <a:latin typeface="+mn-lt"/>
                <a:ea typeface="+mn-ea"/>
                <a:cs typeface="+mn-cs"/>
              </a:rPr>
              <a:t>) for the lunar mantle by mapping conductivity to temperature using laboratory data. The selected material was </a:t>
            </a:r>
            <a:r>
              <a:rPr lang="en-US" sz="1200" kern="1200" dirty="0" err="1" smtClean="0">
                <a:solidFill>
                  <a:schemeClr val="tx1"/>
                </a:solidFill>
                <a:latin typeface="+mn-lt"/>
                <a:ea typeface="+mn-ea"/>
                <a:cs typeface="+mn-cs"/>
              </a:rPr>
              <a:t>orthopyroxene</a:t>
            </a:r>
            <a:r>
              <a:rPr lang="en-US" sz="1200" kern="1200" dirty="0" smtClean="0">
                <a:solidFill>
                  <a:schemeClr val="tx1"/>
                </a:solidFill>
                <a:latin typeface="+mn-lt"/>
                <a:ea typeface="+mn-ea"/>
                <a:cs typeface="+mn-cs"/>
              </a:rPr>
              <a:t> with 6.8% alumina – charge defects due the latter enhance conductivity and hence allow a specific conductivity to be matched at lower temperature. However, this much Al</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O</a:t>
            </a:r>
            <a:r>
              <a:rPr lang="en-US" sz="1200" kern="1200" baseline="-25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in </a:t>
            </a:r>
            <a:r>
              <a:rPr lang="en-US" sz="1200" kern="1200" dirty="0" err="1" smtClean="0">
                <a:solidFill>
                  <a:schemeClr val="tx1"/>
                </a:solidFill>
                <a:latin typeface="+mn-lt"/>
                <a:ea typeface="+mn-ea"/>
                <a:cs typeface="+mn-cs"/>
              </a:rPr>
              <a:t>orthopyroxene</a:t>
            </a:r>
            <a:r>
              <a:rPr lang="en-US" sz="1200" kern="1200" dirty="0" smtClean="0">
                <a:solidFill>
                  <a:schemeClr val="tx1"/>
                </a:solidFill>
                <a:latin typeface="+mn-lt"/>
                <a:ea typeface="+mn-ea"/>
                <a:cs typeface="+mn-cs"/>
              </a:rPr>
              <a:t> would be a substantial fraction of the total lunar inventory and is more readily accommodated in plagioclase and garnet. Khan et al. (2006) presented a model with 3.5% Al</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O</a:t>
            </a:r>
            <a:r>
              <a:rPr lang="en-US" sz="1200" kern="1200" baseline="-25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but a discrepancy between plotted and cited data appears to have overestimated the conductivity (see Grimm and </a:t>
            </a:r>
            <a:r>
              <a:rPr lang="en-US" sz="1200" kern="1200" dirty="0" err="1" smtClean="0">
                <a:solidFill>
                  <a:schemeClr val="tx1"/>
                </a:solidFill>
                <a:latin typeface="+mn-lt"/>
                <a:ea typeface="+mn-ea"/>
                <a:cs typeface="+mn-cs"/>
              </a:rPr>
              <a:t>McSween</a:t>
            </a:r>
            <a:r>
              <a:rPr lang="en-US" sz="1200" kern="1200" dirty="0" smtClean="0">
                <a:solidFill>
                  <a:schemeClr val="tx1"/>
                </a:solidFill>
                <a:latin typeface="+mn-lt"/>
                <a:ea typeface="+mn-ea"/>
                <a:cs typeface="+mn-cs"/>
              </a:rPr>
              <a:t>, 2009).  Following up on the inference that &gt;700 </a:t>
            </a:r>
            <a:r>
              <a:rPr lang="en-US" sz="1200" kern="1200" dirty="0" err="1" smtClean="0">
                <a:solidFill>
                  <a:schemeClr val="tx1"/>
                </a:solidFill>
                <a:latin typeface="+mn-lt"/>
                <a:ea typeface="+mn-ea"/>
                <a:cs typeface="+mn-cs"/>
              </a:rPr>
              <a:t>ppm</a:t>
            </a:r>
            <a:r>
              <a:rPr lang="en-US" sz="1200" kern="1200" dirty="0" smtClean="0">
                <a:solidFill>
                  <a:schemeClr val="tx1"/>
                </a:solidFill>
                <a:latin typeface="+mn-lt"/>
                <a:ea typeface="+mn-ea"/>
                <a:cs typeface="+mn-cs"/>
              </a:rPr>
              <a:t> H</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O was present in the lunar glass source regions (</a:t>
            </a:r>
            <a:r>
              <a:rPr lang="en-US" sz="1200" kern="1200" dirty="0" err="1" smtClean="0">
                <a:solidFill>
                  <a:schemeClr val="tx1"/>
                </a:solidFill>
                <a:latin typeface="+mn-lt"/>
                <a:ea typeface="+mn-ea"/>
                <a:cs typeface="+mn-cs"/>
              </a:rPr>
              <a:t>Saal</a:t>
            </a:r>
            <a:r>
              <a:rPr lang="en-US" sz="1200" kern="1200" dirty="0" smtClean="0">
                <a:solidFill>
                  <a:schemeClr val="tx1"/>
                </a:solidFill>
                <a:latin typeface="+mn-lt"/>
                <a:ea typeface="+mn-ea"/>
                <a:cs typeface="+mn-cs"/>
              </a:rPr>
              <a:t> et al., 2008); Grimm and </a:t>
            </a:r>
            <a:r>
              <a:rPr lang="en-US" sz="1200" kern="1200" dirty="0" err="1" smtClean="0">
                <a:solidFill>
                  <a:schemeClr val="tx1"/>
                </a:solidFill>
                <a:latin typeface="+mn-lt"/>
                <a:ea typeface="+mn-ea"/>
                <a:cs typeface="+mn-cs"/>
              </a:rPr>
              <a:t>McSween</a:t>
            </a:r>
            <a:r>
              <a:rPr lang="en-US" sz="1200" kern="1200" dirty="0" smtClean="0">
                <a:solidFill>
                  <a:schemeClr val="tx1"/>
                </a:solidFill>
                <a:latin typeface="+mn-lt"/>
                <a:ea typeface="+mn-ea"/>
                <a:cs typeface="+mn-cs"/>
              </a:rPr>
              <a:t> (2009) found that just 40 </a:t>
            </a:r>
            <a:r>
              <a:rPr lang="en-US" sz="1200" kern="1200" dirty="0" err="1" smtClean="0">
                <a:solidFill>
                  <a:schemeClr val="tx1"/>
                </a:solidFill>
                <a:latin typeface="+mn-lt"/>
                <a:ea typeface="+mn-ea"/>
                <a:cs typeface="+mn-cs"/>
              </a:rPr>
              <a:t>ppm</a:t>
            </a:r>
            <a:r>
              <a:rPr lang="en-US" sz="1200" kern="1200" dirty="0" smtClean="0">
                <a:solidFill>
                  <a:schemeClr val="tx1"/>
                </a:solidFill>
                <a:latin typeface="+mn-lt"/>
                <a:ea typeface="+mn-ea"/>
                <a:cs typeface="+mn-cs"/>
              </a:rPr>
              <a:t> of H</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O in the bulk lunar mantle could maintain </a:t>
            </a:r>
            <a:r>
              <a:rPr lang="en-US" sz="1200" kern="1200" dirty="0" err="1" smtClean="0">
                <a:solidFill>
                  <a:schemeClr val="tx1"/>
                </a:solidFill>
                <a:latin typeface="+mn-lt"/>
                <a:ea typeface="+mn-ea"/>
                <a:cs typeface="+mn-cs"/>
              </a:rPr>
              <a:t>subsolidus</a:t>
            </a:r>
            <a:r>
              <a:rPr lang="en-US" sz="1200" kern="1200" dirty="0" smtClean="0">
                <a:solidFill>
                  <a:schemeClr val="tx1"/>
                </a:solidFill>
                <a:latin typeface="+mn-lt"/>
                <a:ea typeface="+mn-ea"/>
                <a:cs typeface="+mn-cs"/>
              </a:rPr>
              <a:t> mantle temperatures.  </a:t>
            </a:r>
          </a:p>
          <a:p>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16</a:t>
            </a:fld>
            <a:endParaRPr lang="en-US"/>
          </a:p>
        </p:txBody>
      </p:sp>
    </p:spTree>
    <p:extLst>
      <p:ext uri="{BB962C8B-B14F-4D97-AF65-F5344CB8AC3E}">
        <p14:creationId xmlns:p14="http://schemas.microsoft.com/office/powerpoint/2010/main" val="780183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CA8B6FA-A1D6-4680-8DFA-0500ECE11A32}" type="slidenum">
              <a:rPr lang="en-US" smtClean="0"/>
              <a:pPr/>
              <a:t>17</a:t>
            </a:fld>
            <a:endParaRPr lang="en-US" dirty="0"/>
          </a:p>
        </p:txBody>
      </p:sp>
    </p:spTree>
    <p:extLst>
      <p:ext uri="{BB962C8B-B14F-4D97-AF65-F5344CB8AC3E}">
        <p14:creationId xmlns:p14="http://schemas.microsoft.com/office/powerpoint/2010/main" val="2918678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18</a:t>
            </a:fld>
            <a:endParaRPr lang="en-US"/>
          </a:p>
        </p:txBody>
      </p:sp>
    </p:spTree>
    <p:extLst>
      <p:ext uri="{BB962C8B-B14F-4D97-AF65-F5344CB8AC3E}">
        <p14:creationId xmlns:p14="http://schemas.microsoft.com/office/powerpoint/2010/main" val="297956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Sketch on board 2 different</a:t>
            </a:r>
            <a:r>
              <a:rPr lang="en-US" baseline="0" dirty="0" smtClean="0"/>
              <a:t> planets for diff densities</a:t>
            </a:r>
          </a:p>
          <a:p>
            <a:pPr>
              <a:spcBef>
                <a:spcPct val="0"/>
              </a:spcBef>
            </a:pPr>
            <a:r>
              <a:rPr lang="en-US" baseline="0" dirty="0" smtClean="0"/>
              <a:t>Have students calculate </a:t>
            </a:r>
            <a:r>
              <a:rPr lang="en-US" baseline="0" dirty="0" err="1" smtClean="0"/>
              <a:t>Rmerc</a:t>
            </a:r>
            <a:r>
              <a:rPr lang="en-US" baseline="0" dirty="0" smtClean="0"/>
              <a:t> for given </a:t>
            </a:r>
            <a:r>
              <a:rPr lang="en-US" baseline="0" dirty="0" err="1" smtClean="0"/>
              <a:t>rhos</a:t>
            </a:r>
            <a:endParaRPr lang="en-US" dirty="0"/>
          </a:p>
        </p:txBody>
      </p:sp>
      <p:sp>
        <p:nvSpPr>
          <p:cNvPr id="38916" name="Slide Number Placeholder 3"/>
          <p:cNvSpPr>
            <a:spLocks noGrp="1"/>
          </p:cNvSpPr>
          <p:nvPr>
            <p:ph type="sldNum" sz="quarter" idx="5"/>
          </p:nvPr>
        </p:nvSpPr>
        <p:spPr bwMode="auto">
          <a:noFill/>
          <a:ln>
            <a:miter lim="800000"/>
            <a:headEnd/>
            <a:tailEnd/>
          </a:ln>
        </p:spPr>
        <p:txBody>
          <a:bodyPr/>
          <a:lstStyle/>
          <a:p>
            <a:fld id="{88952029-C6E5-B04E-B722-4CB40AA04B06}" type="slidenum">
              <a:rPr lang="en-US"/>
              <a:pPr/>
              <a:t>19</a:t>
            </a:fld>
            <a:endParaRPr lang="en-US"/>
          </a:p>
        </p:txBody>
      </p:sp>
    </p:spTree>
    <p:extLst>
      <p:ext uri="{BB962C8B-B14F-4D97-AF65-F5344CB8AC3E}">
        <p14:creationId xmlns:p14="http://schemas.microsoft.com/office/powerpoint/2010/main" val="197595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2</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err="1" smtClean="0">
                <a:latin typeface="Arial" pitchFamily="-105" charset="0"/>
                <a:ea typeface="ＭＳ Ｐゴシック" pitchFamily="-105" charset="-128"/>
                <a:cs typeface="ＭＳ Ｐゴシック" pitchFamily="-105" charset="-128"/>
              </a:rPr>
              <a:t>Grav</a:t>
            </a:r>
            <a:r>
              <a:rPr lang="en-US" dirty="0" smtClean="0">
                <a:latin typeface="Arial" pitchFamily="-105" charset="0"/>
                <a:ea typeface="ＭＳ Ｐゴシック" pitchFamily="-105" charset="-128"/>
                <a:cs typeface="ＭＳ Ｐゴシック" pitchFamily="-105" charset="-128"/>
              </a:rPr>
              <a:t>/</a:t>
            </a:r>
            <a:r>
              <a:rPr lang="en-US" dirty="0" err="1" smtClean="0">
                <a:latin typeface="Arial" pitchFamily="-105" charset="0"/>
                <a:ea typeface="ＭＳ Ｐゴシック" pitchFamily="-105" charset="-128"/>
                <a:cs typeface="ＭＳ Ｐゴシック" pitchFamily="-105" charset="-128"/>
              </a:rPr>
              <a:t>topo</a:t>
            </a:r>
            <a:r>
              <a:rPr lang="en-US" dirty="0" smtClean="0">
                <a:latin typeface="Arial" pitchFamily="-105" charset="0"/>
                <a:ea typeface="ＭＳ Ｐゴシック" pitchFamily="-105" charset="-128"/>
                <a:cs typeface="ＭＳ Ｐゴシック" pitchFamily="-105" charset="-128"/>
              </a:rPr>
              <a:t>/</a:t>
            </a:r>
            <a:r>
              <a:rPr lang="en-US" dirty="0" err="1" smtClean="0">
                <a:latin typeface="Arial" pitchFamily="-105" charset="0"/>
                <a:ea typeface="ＭＳ Ｐゴシック" pitchFamily="-105" charset="-128"/>
                <a:cs typeface="ＭＳ Ｐゴシック" pitchFamily="-105" charset="-128"/>
              </a:rPr>
              <a:t>mags</a:t>
            </a:r>
            <a:r>
              <a:rPr lang="en-US" dirty="0" smtClean="0">
                <a:latin typeface="Arial" pitchFamily="-105" charset="0"/>
                <a:ea typeface="ＭＳ Ｐゴシック" pitchFamily="-105" charset="-128"/>
                <a:cs typeface="ＭＳ Ｐゴシック" pitchFamily="-105" charset="-128"/>
              </a:rPr>
              <a:t> are</a:t>
            </a:r>
            <a:r>
              <a:rPr lang="en-US" baseline="0" dirty="0" smtClean="0">
                <a:latin typeface="Arial" pitchFamily="-105" charset="0"/>
                <a:ea typeface="ＭＳ Ｐゴシック" pitchFamily="-105" charset="-128"/>
                <a:cs typeface="ＭＳ Ｐゴシック" pitchFamily="-105" charset="-128"/>
              </a:rPr>
              <a:t> normally obtained for all new missions to a planet/moon/or asteroid. Much cheaper than ground-based geophysics and good to get a least first-order </a:t>
            </a:r>
            <a:r>
              <a:rPr lang="en-US" baseline="0" dirty="0" err="1" smtClean="0">
                <a:latin typeface="Arial" pitchFamily="-105" charset="0"/>
                <a:ea typeface="ＭＳ Ｐゴシック" pitchFamily="-105" charset="-128"/>
                <a:cs typeface="ＭＳ Ｐゴシック" pitchFamily="-105" charset="-128"/>
              </a:rPr>
              <a:t>approx</a:t>
            </a:r>
            <a:r>
              <a:rPr lang="en-US" baseline="0" dirty="0" smtClean="0">
                <a:latin typeface="Arial" pitchFamily="-105" charset="0"/>
                <a:ea typeface="ＭＳ Ｐゴシック" pitchFamily="-105" charset="-128"/>
                <a:cs typeface="ＭＳ Ｐゴシック" pitchFamily="-105" charset="-128"/>
              </a:rPr>
              <a:t> of the interior </a:t>
            </a:r>
            <a:r>
              <a:rPr lang="en-US" baseline="0" dirty="0" err="1" smtClean="0">
                <a:latin typeface="Arial" pitchFamily="-105" charset="0"/>
                <a:ea typeface="ＭＳ Ｐゴシック" pitchFamily="-105" charset="-128"/>
                <a:cs typeface="ＭＳ Ｐゴシック" pitchFamily="-105" charset="-128"/>
              </a:rPr>
              <a:t>structue</a:t>
            </a:r>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65850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Read about the ice-skater example.</a:t>
            </a:r>
            <a:endParaRPr lang="en-US" dirty="0"/>
          </a:p>
        </p:txBody>
      </p:sp>
      <p:sp>
        <p:nvSpPr>
          <p:cNvPr id="37892" name="Slide Number Placeholder 3"/>
          <p:cNvSpPr>
            <a:spLocks noGrp="1"/>
          </p:cNvSpPr>
          <p:nvPr>
            <p:ph type="sldNum" sz="quarter" idx="5"/>
          </p:nvPr>
        </p:nvSpPr>
        <p:spPr bwMode="auto">
          <a:noFill/>
          <a:ln>
            <a:miter lim="800000"/>
            <a:headEnd/>
            <a:tailEnd/>
          </a:ln>
        </p:spPr>
        <p:txBody>
          <a:bodyPr/>
          <a:lstStyle/>
          <a:p>
            <a:fld id="{1BCF5146-507F-BB42-982D-DC6008FBE702}" type="slidenum">
              <a:rPr lang="en-US"/>
              <a:pPr/>
              <a:t>20</a:t>
            </a:fld>
            <a:endParaRPr lang="en-US"/>
          </a:p>
        </p:txBody>
      </p:sp>
    </p:spTree>
    <p:extLst>
      <p:ext uri="{BB962C8B-B14F-4D97-AF65-F5344CB8AC3E}">
        <p14:creationId xmlns:p14="http://schemas.microsoft.com/office/powerpoint/2010/main" val="1269426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Second moment of the mass distribution</a:t>
            </a:r>
          </a:p>
          <a:p>
            <a:pPr>
              <a:spcBef>
                <a:spcPct val="0"/>
              </a:spcBef>
            </a:pPr>
            <a:r>
              <a:rPr lang="en-US" dirty="0" smtClean="0"/>
              <a:t>Will normalized </a:t>
            </a:r>
            <a:r>
              <a:rPr lang="en-US" dirty="0" err="1" smtClean="0"/>
              <a:t>MoI</a:t>
            </a:r>
            <a:r>
              <a:rPr lang="en-US" dirty="0" smtClean="0"/>
              <a:t> be more or less than</a:t>
            </a:r>
            <a:r>
              <a:rPr lang="en-US" baseline="0" dirty="0" smtClean="0"/>
              <a:t> 0.4 for differentiated planet?</a:t>
            </a: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88952029-C6E5-B04E-B722-4CB40AA04B06}" type="slidenum">
              <a:rPr lang="en-US"/>
              <a:pPr/>
              <a:t>21</a:t>
            </a:fld>
            <a:endParaRPr lang="en-US"/>
          </a:p>
        </p:txBody>
      </p:sp>
    </p:spTree>
    <p:extLst>
      <p:ext uri="{BB962C8B-B14F-4D97-AF65-F5344CB8AC3E}">
        <p14:creationId xmlns:p14="http://schemas.microsoft.com/office/powerpoint/2010/main" val="2112509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C/Ma^2, i.e. </a:t>
            </a:r>
            <a:r>
              <a:rPr lang="en-US" dirty="0" err="1" smtClean="0"/>
              <a:t>MoI</a:t>
            </a:r>
            <a:r>
              <a:rPr lang="en-US" dirty="0" smtClean="0"/>
              <a:t> about polar</a:t>
            </a:r>
            <a:r>
              <a:rPr lang="en-US" baseline="0" dirty="0" smtClean="0"/>
              <a:t> axis here</a:t>
            </a:r>
            <a:endParaRPr lang="en-US" dirty="0"/>
          </a:p>
        </p:txBody>
      </p:sp>
      <p:sp>
        <p:nvSpPr>
          <p:cNvPr id="38916" name="Slide Number Placeholder 3"/>
          <p:cNvSpPr>
            <a:spLocks noGrp="1"/>
          </p:cNvSpPr>
          <p:nvPr>
            <p:ph type="sldNum" sz="quarter" idx="5"/>
          </p:nvPr>
        </p:nvSpPr>
        <p:spPr bwMode="auto">
          <a:noFill/>
          <a:ln>
            <a:miter lim="800000"/>
            <a:headEnd/>
            <a:tailEnd/>
          </a:ln>
        </p:spPr>
        <p:txBody>
          <a:bodyPr/>
          <a:lstStyle/>
          <a:p>
            <a:fld id="{88952029-C6E5-B04E-B722-4CB40AA04B06}" type="slidenum">
              <a:rPr lang="en-US"/>
              <a:pPr/>
              <a:t>22</a:t>
            </a:fld>
            <a:endParaRPr lang="en-US"/>
          </a:p>
        </p:txBody>
      </p:sp>
    </p:spTree>
    <p:extLst>
      <p:ext uri="{BB962C8B-B14F-4D97-AF65-F5344CB8AC3E}">
        <p14:creationId xmlns:p14="http://schemas.microsoft.com/office/powerpoint/2010/main" val="597711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a:lstStyle/>
          <a:p>
            <a:fld id="{202203B4-72CB-F443-A27D-10AD97267E8E}" type="slidenum">
              <a:rPr lang="en-US"/>
              <a:pPr/>
              <a:t>23</a:t>
            </a:fld>
            <a:endParaRPr lang="en-US"/>
          </a:p>
        </p:txBody>
      </p:sp>
    </p:spTree>
    <p:extLst>
      <p:ext uri="{BB962C8B-B14F-4D97-AF65-F5344CB8AC3E}">
        <p14:creationId xmlns:p14="http://schemas.microsoft.com/office/powerpoint/2010/main" val="1952516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GM/r2 –</a:t>
            </a:r>
            <a:r>
              <a:rPr lang="en-US" baseline="0" dirty="0" smtClean="0"/>
              <a:t> gravity due to a sphere</a:t>
            </a:r>
          </a:p>
          <a:p>
            <a:pPr>
              <a:spcBef>
                <a:spcPct val="0"/>
              </a:spcBef>
            </a:pPr>
            <a:r>
              <a:rPr lang="en-US" baseline="0" dirty="0" smtClean="0"/>
              <a:t>Second term &lt;&lt; 1</a:t>
            </a:r>
            <a:r>
              <a:rPr lang="en-US" baseline="30000" dirty="0" smtClean="0"/>
              <a:t>st</a:t>
            </a:r>
          </a:p>
          <a:p>
            <a:pPr>
              <a:spcBef>
                <a:spcPct val="0"/>
              </a:spcBef>
            </a:pPr>
            <a:r>
              <a:rPr lang="en-US" baseline="30000" dirty="0" smtClean="0"/>
              <a:t>Symmetric about equator</a:t>
            </a:r>
            <a:endParaRPr lang="en-US" baseline="0" dirty="0" smtClean="0"/>
          </a:p>
          <a:p>
            <a:pPr>
              <a:spcBef>
                <a:spcPct val="0"/>
              </a:spcBef>
            </a:pPr>
            <a:r>
              <a:rPr lang="en-US" baseline="0" dirty="0" smtClean="0"/>
              <a:t>A body on the center of the planet experiences rotation so there is </a:t>
            </a:r>
            <a:r>
              <a:rPr lang="en-US" baseline="0" dirty="0" err="1" smtClean="0"/>
              <a:t>anot</a:t>
            </a:r>
            <a:r>
              <a:rPr lang="en-US" baseline="0" dirty="0" smtClean="0"/>
              <a:t> r term (the centripetal acceleration- rw^2 </a:t>
            </a:r>
            <a:r>
              <a:rPr lang="en-US" baseline="0" dirty="0" err="1" smtClean="0"/>
              <a:t>cos</a:t>
            </a:r>
            <a:r>
              <a:rPr lang="en-US" baseline="0" dirty="0" smtClean="0"/>
              <a:t>(</a:t>
            </a:r>
            <a:r>
              <a:rPr lang="en-US" baseline="0" dirty="0" err="1" smtClean="0"/>
              <a:t>lat</a:t>
            </a:r>
            <a:r>
              <a:rPr lang="en-US" baseline="0" dirty="0" smtClean="0"/>
              <a:t>) in this equation, but we will be considering satellite data so don’t need it</a:t>
            </a:r>
          </a:p>
          <a:p>
            <a:pPr>
              <a:spcBef>
                <a:spcPct val="0"/>
              </a:spcBef>
            </a:pPr>
            <a:endParaRPr lang="en-US" baseline="0" dirty="0" smtClean="0"/>
          </a:p>
          <a:p>
            <a:pPr>
              <a:spcBef>
                <a:spcPct val="0"/>
              </a:spcBef>
            </a:pPr>
            <a:r>
              <a:rPr lang="en-US" baseline="0" dirty="0" smtClean="0"/>
              <a:t>1</a:t>
            </a:r>
            <a:r>
              <a:rPr lang="en-US" baseline="30000" dirty="0" smtClean="0"/>
              <a:t>s:t</a:t>
            </a:r>
            <a:r>
              <a:rPr lang="en-US" baseline="0" dirty="0" smtClean="0"/>
              <a:t> first two in a spherical harmonic expansion (</a:t>
            </a:r>
            <a:r>
              <a:rPr lang="en-US" baseline="0" dirty="0" err="1" smtClean="0"/>
              <a:t>deg</a:t>
            </a:r>
            <a:r>
              <a:rPr lang="en-US" baseline="0" dirty="0" smtClean="0"/>
              <a:t> 0 and </a:t>
            </a:r>
            <a:r>
              <a:rPr lang="en-US" baseline="0" dirty="0" err="1" smtClean="0"/>
              <a:t>deg</a:t>
            </a:r>
            <a:r>
              <a:rPr lang="en-US" baseline="0" dirty="0" smtClean="0"/>
              <a:t> 2, no degree 1 term </a:t>
            </a:r>
            <a:r>
              <a:rPr lang="en-US" baseline="0" dirty="0" err="1" smtClean="0"/>
              <a:t>bcs</a:t>
            </a:r>
            <a:r>
              <a:rPr lang="en-US" baseline="0" dirty="0" smtClean="0"/>
              <a:t> its offset of center of mass and figure.)</a:t>
            </a:r>
          </a:p>
          <a:p>
            <a:pPr>
              <a:spcBef>
                <a:spcPct val="0"/>
              </a:spcBef>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a:lstStyle/>
          <a:p>
            <a:fld id="{91957E5A-68DA-964C-8CA6-B54920D4BA37}" type="slidenum">
              <a:rPr lang="en-US"/>
              <a:pPr/>
              <a:t>25</a:t>
            </a:fld>
            <a:endParaRPr lang="en-US"/>
          </a:p>
        </p:txBody>
      </p:sp>
    </p:spTree>
    <p:extLst>
      <p:ext uri="{BB962C8B-B14F-4D97-AF65-F5344CB8AC3E}">
        <p14:creationId xmlns:p14="http://schemas.microsoft.com/office/powerpoint/2010/main" val="244886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a:t>
            </a:r>
            <a:r>
              <a:rPr lang="en-US" baseline="0" dirty="0" smtClean="0"/>
              <a:t> get J2 from </a:t>
            </a:r>
            <a:r>
              <a:rPr lang="en-US" baseline="0" dirty="0" err="1" smtClean="0"/>
              <a:t>estimatio</a:t>
            </a:r>
            <a:r>
              <a:rPr lang="en-US" baseline="0" dirty="0" smtClean="0"/>
              <a:t> of the </a:t>
            </a:r>
            <a:r>
              <a:rPr lang="en-US" baseline="0" dirty="0" err="1" smtClean="0"/>
              <a:t>deg</a:t>
            </a:r>
            <a:r>
              <a:rPr lang="en-US" baseline="0" dirty="0" smtClean="0"/>
              <a:t> 2 term in the </a:t>
            </a:r>
            <a:r>
              <a:rPr lang="en-US" baseline="0" dirty="0" err="1" smtClean="0"/>
              <a:t>grav</a:t>
            </a:r>
            <a:r>
              <a:rPr lang="en-US" baseline="0" dirty="0" smtClean="0"/>
              <a:t> field. Smith et al. paper science 2000 for mars,</a:t>
            </a:r>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26</a:t>
            </a:fld>
            <a:endParaRPr lang="en-US"/>
          </a:p>
        </p:txBody>
      </p:sp>
    </p:spTree>
    <p:extLst>
      <p:ext uri="{BB962C8B-B14F-4D97-AF65-F5344CB8AC3E}">
        <p14:creationId xmlns:p14="http://schemas.microsoft.com/office/powerpoint/2010/main" val="2680716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Quick Pause?</a:t>
            </a:r>
            <a:endParaRPr lang="en-US" dirty="0"/>
          </a:p>
        </p:txBody>
      </p:sp>
      <p:sp>
        <p:nvSpPr>
          <p:cNvPr id="43012" name="Slide Number Placeholder 3"/>
          <p:cNvSpPr>
            <a:spLocks noGrp="1"/>
          </p:cNvSpPr>
          <p:nvPr>
            <p:ph type="sldNum" sz="quarter" idx="5"/>
          </p:nvPr>
        </p:nvSpPr>
        <p:spPr bwMode="auto">
          <a:noFill/>
          <a:ln>
            <a:miter lim="800000"/>
            <a:headEnd/>
            <a:tailEnd/>
          </a:ln>
        </p:spPr>
        <p:txBody>
          <a:bodyPr/>
          <a:lstStyle/>
          <a:p>
            <a:fld id="{7B2219C3-83E9-BA44-BAE2-A0DB30B88F9A}" type="slidenum">
              <a:rPr lang="en-US"/>
              <a:pPr/>
              <a:t>27</a:t>
            </a:fld>
            <a:endParaRPr lang="en-US"/>
          </a:p>
        </p:txBody>
      </p:sp>
    </p:spTree>
    <p:extLst>
      <p:ext uri="{BB962C8B-B14F-4D97-AF65-F5344CB8AC3E}">
        <p14:creationId xmlns:p14="http://schemas.microsoft.com/office/powerpoint/2010/main" val="579584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Precession</a:t>
            </a:r>
            <a:r>
              <a:rPr lang="en-US" baseline="0" dirty="0" smtClean="0"/>
              <a:t> period = </a:t>
            </a:r>
          </a:p>
          <a:p>
            <a:r>
              <a:rPr lang="en-US" baseline="0" dirty="0" smtClean="0"/>
              <a:t>Obliquity is changed however, by…… </a:t>
            </a:r>
          </a:p>
          <a:p>
            <a:r>
              <a:rPr lang="en-US" dirty="0" smtClean="0"/>
              <a:t>Mercury:  spin axis close to </a:t>
            </a:r>
            <a:r>
              <a:rPr lang="en-US" dirty="0" err="1" smtClean="0"/>
              <a:t>robit</a:t>
            </a:r>
            <a:r>
              <a:rPr lang="en-US" dirty="0" smtClean="0"/>
              <a:t> normal</a:t>
            </a:r>
          </a:p>
          <a:p>
            <a:r>
              <a:rPr lang="en-US" dirty="0" smtClean="0"/>
              <a:t>Venus – same?</a:t>
            </a:r>
          </a:p>
          <a:p>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28</a:t>
            </a:fld>
            <a:endParaRPr lang="en-US"/>
          </a:p>
        </p:txBody>
      </p:sp>
    </p:spTree>
    <p:extLst>
      <p:ext uri="{BB962C8B-B14F-4D97-AF65-F5344CB8AC3E}">
        <p14:creationId xmlns:p14="http://schemas.microsoft.com/office/powerpoint/2010/main" val="94011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6084" name="Slide Number Placeholder 3"/>
          <p:cNvSpPr>
            <a:spLocks noGrp="1"/>
          </p:cNvSpPr>
          <p:nvPr>
            <p:ph type="sldNum" sz="quarter" idx="5"/>
          </p:nvPr>
        </p:nvSpPr>
        <p:spPr bwMode="auto">
          <a:noFill/>
          <a:ln>
            <a:miter lim="800000"/>
            <a:headEnd/>
            <a:tailEnd/>
          </a:ln>
        </p:spPr>
        <p:txBody>
          <a:bodyPr/>
          <a:lstStyle/>
          <a:p>
            <a:fld id="{B1866A6E-6962-DA46-9C36-2E9E55C56C33}" type="slidenum">
              <a:rPr lang="en-US"/>
              <a:pPr/>
              <a:t>29</a:t>
            </a:fld>
            <a:endParaRPr lang="en-US"/>
          </a:p>
        </p:txBody>
      </p:sp>
    </p:spTree>
    <p:extLst>
      <p:ext uri="{BB962C8B-B14F-4D97-AF65-F5344CB8AC3E}">
        <p14:creationId xmlns:p14="http://schemas.microsoft.com/office/powerpoint/2010/main" val="1652766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C/Ma^2, i.e. </a:t>
            </a:r>
            <a:r>
              <a:rPr lang="en-US" dirty="0" err="1" smtClean="0"/>
              <a:t>MoI</a:t>
            </a:r>
            <a:r>
              <a:rPr lang="en-US" dirty="0" smtClean="0"/>
              <a:t> about polar</a:t>
            </a:r>
            <a:r>
              <a:rPr lang="en-US" baseline="0" dirty="0" smtClean="0"/>
              <a:t> axis here</a:t>
            </a:r>
            <a:endParaRPr lang="en-US" dirty="0"/>
          </a:p>
        </p:txBody>
      </p:sp>
      <p:sp>
        <p:nvSpPr>
          <p:cNvPr id="38916" name="Slide Number Placeholder 3"/>
          <p:cNvSpPr>
            <a:spLocks noGrp="1"/>
          </p:cNvSpPr>
          <p:nvPr>
            <p:ph type="sldNum" sz="quarter" idx="5"/>
          </p:nvPr>
        </p:nvSpPr>
        <p:spPr bwMode="auto">
          <a:noFill/>
          <a:ln>
            <a:miter lim="800000"/>
            <a:headEnd/>
            <a:tailEnd/>
          </a:ln>
        </p:spPr>
        <p:txBody>
          <a:bodyPr/>
          <a:lstStyle/>
          <a:p>
            <a:fld id="{88952029-C6E5-B04E-B722-4CB40AA04B06}" type="slidenum">
              <a:rPr lang="en-US"/>
              <a:pPr/>
              <a:t>30</a:t>
            </a:fld>
            <a:endParaRPr lang="en-US"/>
          </a:p>
        </p:txBody>
      </p:sp>
    </p:spTree>
    <p:extLst>
      <p:ext uri="{BB962C8B-B14F-4D97-AF65-F5344CB8AC3E}">
        <p14:creationId xmlns:p14="http://schemas.microsoft.com/office/powerpoint/2010/main" val="34347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3</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8066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down equations…..</a:t>
            </a:r>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31</a:t>
            </a:fld>
            <a:endParaRPr lang="en-US"/>
          </a:p>
        </p:txBody>
      </p:sp>
    </p:spTree>
    <p:extLst>
      <p:ext uri="{BB962C8B-B14F-4D97-AF65-F5344CB8AC3E}">
        <p14:creationId xmlns:p14="http://schemas.microsoft.com/office/powerpoint/2010/main" val="3622326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year write down Mass = </a:t>
            </a:r>
            <a:r>
              <a:rPr lang="en-US" dirty="0" err="1" smtClean="0"/>
              <a:t>int</a:t>
            </a:r>
            <a:r>
              <a:rPr lang="en-US" dirty="0" smtClean="0"/>
              <a:t> rho*r^2 </a:t>
            </a:r>
            <a:r>
              <a:rPr lang="en-US" dirty="0" err="1" smtClean="0"/>
              <a:t>dr</a:t>
            </a:r>
            <a:r>
              <a:rPr lang="en-US" dirty="0" smtClean="0"/>
              <a:t> and C</a:t>
            </a:r>
            <a:r>
              <a:rPr lang="en-US" baseline="0" dirty="0" smtClean="0"/>
              <a:t> = </a:t>
            </a:r>
            <a:r>
              <a:rPr lang="en-US" baseline="0" dirty="0" err="1" smtClean="0"/>
              <a:t>int</a:t>
            </a:r>
            <a:r>
              <a:rPr lang="en-US" baseline="0" dirty="0" smtClean="0"/>
              <a:t> rho*r^4 </a:t>
            </a:r>
            <a:r>
              <a:rPr lang="en-US" baseline="0" dirty="0" err="1" smtClean="0"/>
              <a:t>dr</a:t>
            </a:r>
            <a:r>
              <a:rPr lang="en-US" baseline="0" dirty="0" smtClean="0"/>
              <a:t> to show two </a:t>
            </a:r>
            <a:r>
              <a:rPr lang="en-US" baseline="0" dirty="0" err="1" smtClean="0"/>
              <a:t>eqns</a:t>
            </a:r>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32</a:t>
            </a:fld>
            <a:endParaRPr lang="en-US"/>
          </a:p>
        </p:txBody>
      </p:sp>
    </p:spTree>
    <p:extLst>
      <p:ext uri="{BB962C8B-B14F-4D97-AF65-F5344CB8AC3E}">
        <p14:creationId xmlns:p14="http://schemas.microsoft.com/office/powerpoint/2010/main" val="1158324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2" name="Slide Number Placeholder 3"/>
          <p:cNvSpPr>
            <a:spLocks noGrp="1"/>
          </p:cNvSpPr>
          <p:nvPr>
            <p:ph type="sldNum" sz="quarter" idx="5"/>
          </p:nvPr>
        </p:nvSpPr>
        <p:spPr bwMode="auto">
          <a:noFill/>
          <a:ln>
            <a:miter lim="800000"/>
            <a:headEnd/>
            <a:tailEnd/>
          </a:ln>
        </p:spPr>
        <p:txBody>
          <a:bodyPr/>
          <a:lstStyle/>
          <a:p>
            <a:fld id="{7CAD3311-B15A-8441-B3B5-CE50CB932388}" type="slidenum">
              <a:rPr lang="en-US"/>
              <a:pPr/>
              <a:t>33</a:t>
            </a:fld>
            <a:endParaRPr lang="en-US"/>
          </a:p>
        </p:txBody>
      </p:sp>
    </p:spTree>
    <p:extLst>
      <p:ext uri="{BB962C8B-B14F-4D97-AF65-F5344CB8AC3E}">
        <p14:creationId xmlns:p14="http://schemas.microsoft.com/office/powerpoint/2010/main" val="1017350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Mark on </a:t>
            </a:r>
            <a:r>
              <a:rPr lang="en-US" dirty="0" err="1" smtClean="0"/>
              <a:t>MoI</a:t>
            </a:r>
            <a:r>
              <a:rPr lang="en-US" dirty="0" smtClean="0"/>
              <a:t> 0.34-0.37 vs.  0.3645-0.3679</a:t>
            </a:r>
            <a:endParaRPr lang="en-US" dirty="0"/>
          </a:p>
        </p:txBody>
      </p:sp>
      <p:sp>
        <p:nvSpPr>
          <p:cNvPr id="48132" name="Slide Number Placeholder 3"/>
          <p:cNvSpPr>
            <a:spLocks noGrp="1"/>
          </p:cNvSpPr>
          <p:nvPr>
            <p:ph type="sldNum" sz="quarter" idx="5"/>
          </p:nvPr>
        </p:nvSpPr>
        <p:spPr bwMode="auto">
          <a:noFill/>
          <a:ln>
            <a:miter lim="800000"/>
            <a:headEnd/>
            <a:tailEnd/>
          </a:ln>
        </p:spPr>
        <p:txBody>
          <a:bodyPr/>
          <a:lstStyle/>
          <a:p>
            <a:fld id="{7CAD3311-B15A-8441-B3B5-CE50CB932388}" type="slidenum">
              <a:rPr lang="en-US"/>
              <a:pPr/>
              <a:t>34</a:t>
            </a:fld>
            <a:endParaRPr lang="en-US"/>
          </a:p>
        </p:txBody>
      </p:sp>
    </p:spTree>
    <p:extLst>
      <p:ext uri="{BB962C8B-B14F-4D97-AF65-F5344CB8AC3E}">
        <p14:creationId xmlns:p14="http://schemas.microsoft.com/office/powerpoint/2010/main" val="351560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4276" name="Slide Number Placeholder 3"/>
          <p:cNvSpPr>
            <a:spLocks noGrp="1"/>
          </p:cNvSpPr>
          <p:nvPr>
            <p:ph type="sldNum" sz="quarter" idx="5"/>
          </p:nvPr>
        </p:nvSpPr>
        <p:spPr bwMode="auto">
          <a:noFill/>
          <a:ln>
            <a:miter lim="800000"/>
            <a:headEnd/>
            <a:tailEnd/>
          </a:ln>
        </p:spPr>
        <p:txBody>
          <a:bodyPr/>
          <a:lstStyle/>
          <a:p>
            <a:fld id="{D47718AD-0F4A-FC4F-AE5B-B7E8037E40D2}" type="slidenum">
              <a:rPr lang="en-US"/>
              <a:pPr/>
              <a:t>35</a:t>
            </a:fld>
            <a:endParaRPr lang="en-US"/>
          </a:p>
        </p:txBody>
      </p:sp>
    </p:spTree>
    <p:extLst>
      <p:ext uri="{BB962C8B-B14F-4D97-AF65-F5344CB8AC3E}">
        <p14:creationId xmlns:p14="http://schemas.microsoft.com/office/powerpoint/2010/main" val="948045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36</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625726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Satellite data:  scale length of features can observe</a:t>
            </a:r>
            <a:r>
              <a:rPr lang="en-US" baseline="0" dirty="0" smtClean="0"/>
              <a:t> depends on how far away we are</a:t>
            </a:r>
          </a:p>
          <a:p>
            <a:pPr>
              <a:spcBef>
                <a:spcPct val="0"/>
              </a:spcBef>
            </a:pPr>
            <a:r>
              <a:rPr lang="en-US" baseline="0" dirty="0" smtClean="0"/>
              <a:t>Is the satellite that emits the radio signal?</a:t>
            </a:r>
            <a:endParaRPr lang="en-US" dirty="0"/>
          </a:p>
        </p:txBody>
      </p:sp>
      <p:sp>
        <p:nvSpPr>
          <p:cNvPr id="50180" name="Slide Number Placeholder 3"/>
          <p:cNvSpPr>
            <a:spLocks noGrp="1"/>
          </p:cNvSpPr>
          <p:nvPr>
            <p:ph type="sldNum" sz="quarter" idx="5"/>
          </p:nvPr>
        </p:nvSpPr>
        <p:spPr bwMode="auto">
          <a:noFill/>
          <a:ln>
            <a:miter lim="800000"/>
            <a:headEnd/>
            <a:tailEnd/>
          </a:ln>
        </p:spPr>
        <p:txBody>
          <a:bodyPr/>
          <a:lstStyle/>
          <a:p>
            <a:fld id="{B3B899F1-07D0-7149-9818-0E807BB1857B}" type="slidenum">
              <a:rPr lang="en-US"/>
              <a:pPr/>
              <a:t>37</a:t>
            </a:fld>
            <a:endParaRPr lang="en-US"/>
          </a:p>
        </p:txBody>
      </p:sp>
    </p:spTree>
    <p:extLst>
      <p:ext uri="{BB962C8B-B14F-4D97-AF65-F5344CB8AC3E}">
        <p14:creationId xmlns:p14="http://schemas.microsoft.com/office/powerpoint/2010/main" val="1148878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Typically have a combination</a:t>
            </a:r>
            <a:r>
              <a:rPr lang="en-US" baseline="0" dirty="0" smtClean="0"/>
              <a:t> of second two cases</a:t>
            </a:r>
            <a:endParaRPr lang="en-US" dirty="0" smtClean="0"/>
          </a:p>
          <a:p>
            <a:pPr>
              <a:spcBef>
                <a:spcPct val="0"/>
              </a:spcBef>
            </a:pPr>
            <a:r>
              <a:rPr lang="en-US" dirty="0" smtClean="0"/>
              <a:t>Discussion:  exploration geophysics</a:t>
            </a:r>
            <a:r>
              <a:rPr lang="en-US" baseline="0" dirty="0" smtClean="0"/>
              <a:t> </a:t>
            </a:r>
            <a:r>
              <a:rPr lang="en-US" baseline="0" dirty="0" err="1" smtClean="0"/>
              <a:t>vs</a:t>
            </a:r>
            <a:r>
              <a:rPr lang="en-US" baseline="0" dirty="0" smtClean="0"/>
              <a:t> planetary science</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dirty="0" smtClean="0"/>
              <a:t>We can use observations of </a:t>
            </a:r>
            <a:r>
              <a:rPr lang="en-US" sz="1200" i="1" dirty="0" smtClean="0"/>
              <a:t>gravity anomalies </a:t>
            </a:r>
            <a:r>
              <a:rPr lang="en-US" sz="1200" dirty="0" smtClean="0"/>
              <a:t>to infer subsurface structure</a:t>
            </a:r>
          </a:p>
          <a:p>
            <a:pPr>
              <a:spcBef>
                <a:spcPct val="0"/>
              </a:spcBef>
            </a:pPr>
            <a:endParaRPr lang="en-US" dirty="0"/>
          </a:p>
        </p:txBody>
      </p:sp>
      <p:sp>
        <p:nvSpPr>
          <p:cNvPr id="51204" name="Slide Number Placeholder 3"/>
          <p:cNvSpPr>
            <a:spLocks noGrp="1"/>
          </p:cNvSpPr>
          <p:nvPr>
            <p:ph type="sldNum" sz="quarter" idx="5"/>
          </p:nvPr>
        </p:nvSpPr>
        <p:spPr bwMode="auto">
          <a:noFill/>
          <a:ln>
            <a:miter lim="800000"/>
            <a:headEnd/>
            <a:tailEnd/>
          </a:ln>
        </p:spPr>
        <p:txBody>
          <a:bodyPr/>
          <a:lstStyle/>
          <a:p>
            <a:fld id="{1161174D-C8DC-E541-9C04-2E434B3E27FA}" type="slidenum">
              <a:rPr lang="en-US"/>
              <a:pPr/>
              <a:t>38</a:t>
            </a:fld>
            <a:endParaRPr lang="en-US"/>
          </a:p>
        </p:txBody>
      </p:sp>
    </p:spTree>
    <p:extLst>
      <p:ext uri="{BB962C8B-B14F-4D97-AF65-F5344CB8AC3E}">
        <p14:creationId xmlns:p14="http://schemas.microsoft.com/office/powerpoint/2010/main" val="117211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the ellipsoid picture on the board</a:t>
            </a:r>
          </a:p>
          <a:p>
            <a:r>
              <a:rPr lang="en-US" dirty="0" smtClean="0"/>
              <a:t>Latitudinal correction incorporates the flattening</a:t>
            </a:r>
            <a:r>
              <a:rPr lang="en-US" baseline="0" dirty="0" smtClean="0"/>
              <a:t> and the centrifugal force:  </a:t>
            </a:r>
            <a:r>
              <a:rPr lang="en-US" baseline="0" dirty="0" err="1" smtClean="0"/>
              <a:t>McCullagh’s</a:t>
            </a:r>
            <a:r>
              <a:rPr lang="en-US" baseline="0" dirty="0" smtClean="0"/>
              <a:t> formula</a:t>
            </a:r>
            <a:endParaRPr lang="en-US" dirty="0" smtClean="0"/>
          </a:p>
          <a:p>
            <a:r>
              <a:rPr lang="en-US" dirty="0" smtClean="0"/>
              <a:t>Radial gravity but we change the sign in geophysics:  hence signs</a:t>
            </a:r>
          </a:p>
          <a:p>
            <a:r>
              <a:rPr lang="en-US" dirty="0" smtClean="0"/>
              <a:t>Show how we derive the FAC correction</a:t>
            </a:r>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39</a:t>
            </a:fld>
            <a:endParaRPr lang="en-US"/>
          </a:p>
        </p:txBody>
      </p:sp>
    </p:spTree>
    <p:extLst>
      <p:ext uri="{BB962C8B-B14F-4D97-AF65-F5344CB8AC3E}">
        <p14:creationId xmlns:p14="http://schemas.microsoft.com/office/powerpoint/2010/main" val="3642295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41</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latin typeface="Arial" pitchFamily="-105" charset="0"/>
                <a:ea typeface="ＭＳ Ｐゴシック" pitchFamily="-105" charset="-128"/>
                <a:cs typeface="ＭＳ Ｐゴシック" pitchFamily="-105" charset="-128"/>
              </a:rPr>
              <a:t>CJ describe</a:t>
            </a:r>
            <a:r>
              <a:rPr lang="en-US" baseline="0" dirty="0" smtClean="0">
                <a:latin typeface="Arial" pitchFamily="-105" charset="0"/>
                <a:ea typeface="ＭＳ Ｐゴシック" pitchFamily="-105" charset="-128"/>
                <a:cs typeface="ＭＳ Ｐゴシック" pitchFamily="-105" charset="-128"/>
              </a:rPr>
              <a:t> what we are looking at – map projections, color scales (same but measuring different things), units.</a:t>
            </a:r>
          </a:p>
          <a:p>
            <a:pPr eaLnBrk="1" hangingPunct="1"/>
            <a:r>
              <a:rPr lang="en-US" dirty="0" smtClean="0">
                <a:latin typeface="Arial" pitchFamily="-105" charset="0"/>
                <a:ea typeface="ＭＳ Ｐゴシック" pitchFamily="-105" charset="-128"/>
                <a:cs typeface="ＭＳ Ｐゴシック" pitchFamily="-105" charset="-128"/>
              </a:rPr>
              <a:t>Write</a:t>
            </a:r>
            <a:r>
              <a:rPr lang="en-US" baseline="0" dirty="0" smtClean="0">
                <a:latin typeface="Arial" pitchFamily="-105" charset="0"/>
                <a:ea typeface="ＭＳ Ｐゴシック" pitchFamily="-105" charset="-128"/>
                <a:cs typeface="ＭＳ Ｐゴシック" pitchFamily="-105" charset="-128"/>
              </a:rPr>
              <a:t> down:  </a:t>
            </a:r>
            <a:r>
              <a:rPr lang="en-US" baseline="0" dirty="0" err="1" smtClean="0">
                <a:latin typeface="Arial" pitchFamily="-105" charset="0"/>
                <a:ea typeface="ＭＳ Ｐゴシック" pitchFamily="-105" charset="-128"/>
                <a:cs typeface="ＭＳ Ｐゴシック" pitchFamily="-105" charset="-128"/>
              </a:rPr>
              <a:t>Topo</a:t>
            </a:r>
            <a:r>
              <a:rPr lang="en-US" baseline="0" dirty="0" smtClean="0">
                <a:latin typeface="Arial" pitchFamily="-105" charset="0"/>
                <a:ea typeface="ＭＳ Ｐゴシック" pitchFamily="-105" charset="-128"/>
                <a:cs typeface="ＭＳ Ｐゴシック" pitchFamily="-105" charset="-128"/>
              </a:rPr>
              <a:t> – up to 6 observations, up to 6 Gravity observations.  Rank top 3 for each.  Is there a 1-1 mapping between each of your gravity and </a:t>
            </a:r>
            <a:r>
              <a:rPr lang="en-US" baseline="0" dirty="0" err="1" smtClean="0">
                <a:latin typeface="Arial" pitchFamily="-105" charset="0"/>
                <a:ea typeface="ＭＳ Ｐゴシック" pitchFamily="-105" charset="-128"/>
                <a:cs typeface="ＭＳ Ｐゴシック" pitchFamily="-105" charset="-128"/>
              </a:rPr>
              <a:t>topo</a:t>
            </a:r>
            <a:r>
              <a:rPr lang="en-US" baseline="0" dirty="0" smtClean="0">
                <a:latin typeface="Arial" pitchFamily="-105" charset="0"/>
                <a:ea typeface="ＭＳ Ｐゴシック" pitchFamily="-105" charset="-128"/>
                <a:cs typeface="ＭＳ Ｐゴシック" pitchFamily="-105" charset="-128"/>
              </a:rPr>
              <a:t> observations?</a:t>
            </a:r>
          </a:p>
          <a:p>
            <a:pPr eaLnBrk="1" hangingPunct="1"/>
            <a:endParaRPr lang="en-US" baseline="0" dirty="0" smtClean="0">
              <a:latin typeface="Arial" pitchFamily="-105" charset="0"/>
              <a:ea typeface="ＭＳ Ｐゴシック" pitchFamily="-105" charset="-128"/>
              <a:cs typeface="ＭＳ Ｐゴシック" pitchFamily="-105" charset="-128"/>
            </a:endParaRPr>
          </a:p>
          <a:p>
            <a:pPr eaLnBrk="1" hangingPunct="1"/>
            <a:r>
              <a:rPr lang="en-US" dirty="0" smtClean="0">
                <a:latin typeface="Arial" pitchFamily="-105" charset="0"/>
                <a:ea typeface="ＭＳ Ｐゴシック" pitchFamily="-105" charset="-128"/>
                <a:cs typeface="ＭＳ Ｐゴシック" pitchFamily="-105" charset="-128"/>
              </a:rPr>
              <a:t>What can you tell me about the top figure? Main observations</a:t>
            </a:r>
            <a:r>
              <a:rPr lang="en-US" baseline="0" dirty="0" smtClean="0">
                <a:latin typeface="Arial" pitchFamily="-105" charset="0"/>
                <a:ea typeface="ＭＳ Ｐゴシック" pitchFamily="-105" charset="-128"/>
                <a:cs typeface="ＭＳ Ｐゴシック" pitchFamily="-105" charset="-128"/>
              </a:rPr>
              <a:t> (north-south elevation dichotomy, large basins, Tharsis Formation</a:t>
            </a:r>
          </a:p>
          <a:p>
            <a:pPr eaLnBrk="1" hangingPunct="1"/>
            <a:r>
              <a:rPr lang="en-US" baseline="0" dirty="0" smtClean="0">
                <a:latin typeface="Arial" pitchFamily="-105" charset="0"/>
                <a:ea typeface="ＭＳ Ｐゴシック" pitchFamily="-105" charset="-128"/>
                <a:cs typeface="ＭＳ Ｐゴシック" pitchFamily="-105" charset="-128"/>
              </a:rPr>
              <a:t>Bottom figure: Circular feature surrounding the Tharsis Formation. No dichotomy. Some craters have large anomaly where others seem to have no signature.</a:t>
            </a:r>
          </a:p>
          <a:p>
            <a:pPr eaLnBrk="1" hangingPunct="1"/>
            <a:r>
              <a:rPr lang="en-US" baseline="0" dirty="0" smtClean="0">
                <a:latin typeface="Arial" pitchFamily="-105" charset="0"/>
                <a:ea typeface="ＭＳ Ｐゴシック" pitchFamily="-105" charset="-128"/>
                <a:cs typeface="ＭＳ Ｐゴシック" pitchFamily="-105" charset="-128"/>
              </a:rPr>
              <a:t>Any correlations between the top and bottom figures, any mismatch?</a:t>
            </a:r>
          </a:p>
          <a:p>
            <a:pPr eaLnBrk="1" hangingPunct="1"/>
            <a:endParaRPr lang="en-US" baseline="0" dirty="0" smtClean="0">
              <a:latin typeface="Arial" pitchFamily="-105" charset="0"/>
              <a:ea typeface="ＭＳ Ｐゴシック" pitchFamily="-105" charset="-128"/>
              <a:cs typeface="ＭＳ Ｐゴシック" pitchFamily="-105" charset="-128"/>
            </a:endParaRPr>
          </a:p>
          <a:p>
            <a:pPr eaLnBrk="1" hangingPunct="1"/>
            <a:r>
              <a:rPr lang="en-US" dirty="0" err="1" smtClean="0">
                <a:latin typeface="Arial" pitchFamily="-105" charset="0"/>
                <a:ea typeface="ＭＳ Ｐゴシック" pitchFamily="-105" charset="-128"/>
                <a:cs typeface="ＭＳ Ｐゴシック" pitchFamily="-105" charset="-128"/>
              </a:rPr>
              <a:t>Topo</a:t>
            </a:r>
            <a:r>
              <a:rPr lang="en-US" dirty="0" smtClean="0">
                <a:latin typeface="Arial" pitchFamily="-105" charset="0"/>
                <a:ea typeface="ＭＳ Ｐゴシック" pitchFamily="-105" charset="-128"/>
                <a:cs typeface="ＭＳ Ｐゴシック" pitchFamily="-105" charset="-128"/>
              </a:rPr>
              <a:t> – how obtained</a:t>
            </a:r>
          </a:p>
          <a:p>
            <a:pPr eaLnBrk="1" hangingPunct="1"/>
            <a:r>
              <a:rPr lang="en-US" dirty="0" smtClean="0">
                <a:latin typeface="Arial" pitchFamily="-105" charset="0"/>
                <a:ea typeface="ＭＳ Ｐゴシック" pitchFamily="-105" charset="-128"/>
                <a:cs typeface="ＭＳ Ｐゴシック" pitchFamily="-105" charset="-128"/>
              </a:rPr>
              <a:t>Gravity – how obtained</a:t>
            </a:r>
          </a:p>
          <a:p>
            <a:pPr eaLnBrk="1" hangingPunct="1"/>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7383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4</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latin typeface="Arial" pitchFamily="-105" charset="0"/>
                <a:ea typeface="ＭＳ Ｐゴシック" pitchFamily="-105" charset="-128"/>
                <a:cs typeface="ＭＳ Ｐゴシック" pitchFamily="-105" charset="-128"/>
              </a:rPr>
              <a:t>Write</a:t>
            </a:r>
            <a:r>
              <a:rPr lang="en-US" baseline="0" dirty="0" smtClean="0">
                <a:latin typeface="Arial" pitchFamily="-105" charset="0"/>
                <a:ea typeface="ＭＳ Ｐゴシック" pitchFamily="-105" charset="-128"/>
                <a:cs typeface="ＭＳ Ｐゴシック" pitchFamily="-105" charset="-128"/>
              </a:rPr>
              <a:t> down:  </a:t>
            </a:r>
            <a:r>
              <a:rPr lang="en-US" baseline="0" dirty="0" err="1" smtClean="0">
                <a:latin typeface="Arial" pitchFamily="-105" charset="0"/>
                <a:ea typeface="ＭＳ Ｐゴシック" pitchFamily="-105" charset="-128"/>
                <a:cs typeface="ＭＳ Ｐゴシック" pitchFamily="-105" charset="-128"/>
              </a:rPr>
              <a:t>Topo</a:t>
            </a:r>
            <a:r>
              <a:rPr lang="en-US" baseline="0" dirty="0" smtClean="0">
                <a:latin typeface="Arial" pitchFamily="-105" charset="0"/>
                <a:ea typeface="ＭＳ Ｐゴシック" pitchFamily="-105" charset="-128"/>
                <a:cs typeface="ＭＳ Ｐゴシック" pitchFamily="-105" charset="-128"/>
              </a:rPr>
              <a:t> – up to 6 observations, up to 6 Gravity observations.  Rank top 3 for each.  Is there a 1-1 mapping between each of your gravity and </a:t>
            </a:r>
            <a:r>
              <a:rPr lang="en-US" baseline="0" dirty="0" err="1" smtClean="0">
                <a:latin typeface="Arial" pitchFamily="-105" charset="0"/>
                <a:ea typeface="ＭＳ Ｐゴシック" pitchFamily="-105" charset="-128"/>
                <a:cs typeface="ＭＳ Ｐゴシック" pitchFamily="-105" charset="-128"/>
              </a:rPr>
              <a:t>topo</a:t>
            </a:r>
            <a:r>
              <a:rPr lang="en-US" baseline="0" dirty="0" smtClean="0">
                <a:latin typeface="Arial" pitchFamily="-105" charset="0"/>
                <a:ea typeface="ＭＳ Ｐゴシック" pitchFamily="-105" charset="-128"/>
                <a:cs typeface="ＭＳ Ｐゴシック" pitchFamily="-105" charset="-128"/>
              </a:rPr>
              <a:t> observations?</a:t>
            </a:r>
          </a:p>
          <a:p>
            <a:pPr eaLnBrk="1" hangingPunct="1"/>
            <a:endParaRPr lang="en-US" baseline="0" dirty="0" smtClean="0">
              <a:latin typeface="Arial" pitchFamily="-105" charset="0"/>
              <a:ea typeface="ＭＳ Ｐゴシック" pitchFamily="-105" charset="-128"/>
              <a:cs typeface="ＭＳ Ｐゴシック" pitchFamily="-105" charset="-128"/>
            </a:endParaRPr>
          </a:p>
          <a:p>
            <a:pPr eaLnBrk="1" hangingPunct="1"/>
            <a:r>
              <a:rPr lang="en-US" dirty="0" err="1" smtClean="0">
                <a:latin typeface="Arial" pitchFamily="-105" charset="0"/>
                <a:ea typeface="ＭＳ Ｐゴシック" pitchFamily="-105" charset="-128"/>
                <a:cs typeface="ＭＳ Ｐゴシック" pitchFamily="-105" charset="-128"/>
              </a:rPr>
              <a:t>Topo</a:t>
            </a:r>
            <a:r>
              <a:rPr lang="en-US" dirty="0" smtClean="0">
                <a:latin typeface="Arial" pitchFamily="-105" charset="0"/>
                <a:ea typeface="ＭＳ Ｐゴシック" pitchFamily="-105" charset="-128"/>
                <a:cs typeface="ＭＳ Ｐゴシック" pitchFamily="-105" charset="-128"/>
              </a:rPr>
              <a:t> – how obtained</a:t>
            </a:r>
          </a:p>
          <a:p>
            <a:pPr eaLnBrk="1" hangingPunct="1"/>
            <a:r>
              <a:rPr lang="en-US" dirty="0" smtClean="0">
                <a:latin typeface="Arial" pitchFamily="-105" charset="0"/>
                <a:ea typeface="ＭＳ Ｐゴシック" pitchFamily="-105" charset="-128"/>
                <a:cs typeface="ＭＳ Ｐゴシック" pitchFamily="-105" charset="-128"/>
              </a:rPr>
              <a:t>Gravity – how obtained</a:t>
            </a:r>
          </a:p>
          <a:p>
            <a:pPr eaLnBrk="1" hangingPunct="1"/>
            <a:r>
              <a:rPr lang="en-US" dirty="0" smtClean="0">
                <a:latin typeface="Arial" pitchFamily="-105" charset="0"/>
                <a:ea typeface="ＭＳ Ｐゴシック" pitchFamily="-105" charset="-128"/>
                <a:cs typeface="ＭＳ Ｐゴシック" pitchFamily="-105" charset="-128"/>
              </a:rPr>
              <a:t>What can you tell me about the top figure? Main observations</a:t>
            </a:r>
            <a:r>
              <a:rPr lang="en-US" baseline="0" dirty="0" smtClean="0">
                <a:latin typeface="Arial" pitchFamily="-105" charset="0"/>
                <a:ea typeface="ＭＳ Ｐゴシック" pitchFamily="-105" charset="-128"/>
                <a:cs typeface="ＭＳ Ｐゴシック" pitchFamily="-105" charset="-128"/>
              </a:rPr>
              <a:t> (north-south elevation dichotomy, large basins, Tharsis Formation</a:t>
            </a:r>
          </a:p>
          <a:p>
            <a:pPr eaLnBrk="1" hangingPunct="1"/>
            <a:r>
              <a:rPr lang="en-US" baseline="0" dirty="0" smtClean="0">
                <a:latin typeface="Arial" pitchFamily="-105" charset="0"/>
                <a:ea typeface="ＭＳ Ｐゴシック" pitchFamily="-105" charset="-128"/>
                <a:cs typeface="ＭＳ Ｐゴシック" pitchFamily="-105" charset="-128"/>
              </a:rPr>
              <a:t>Bottom figure: Circular feature surrounding the Tharsis Formation. No dichotomy. Some craters have large anomaly where others seem to have no signature.</a:t>
            </a:r>
          </a:p>
          <a:p>
            <a:pPr eaLnBrk="1" hangingPunct="1"/>
            <a:r>
              <a:rPr lang="en-US" baseline="0" dirty="0" smtClean="0">
                <a:latin typeface="Arial" pitchFamily="-105" charset="0"/>
                <a:ea typeface="ＭＳ Ｐゴシック" pitchFamily="-105" charset="-128"/>
                <a:cs typeface="ＭＳ Ｐゴシック" pitchFamily="-105" charset="-128"/>
              </a:rPr>
              <a:t>Any correlations between the top and bottom figures, any mismatch?</a:t>
            </a:r>
          </a:p>
          <a:p>
            <a:pPr eaLnBrk="1" hangingPunct="1"/>
            <a:r>
              <a:rPr lang="en-US" baseline="0" dirty="0" smtClean="0">
                <a:latin typeface="Arial" pitchFamily="-105" charset="0"/>
                <a:ea typeface="ＭＳ Ｐゴシック" pitchFamily="-105" charset="-128"/>
                <a:cs typeface="ＭＳ Ｐゴシック" pitchFamily="-105" charset="-128"/>
              </a:rPr>
              <a:t>General questions about interior structure – crust/mantle/core – comp/radii</a:t>
            </a:r>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290010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42</a:t>
            </a:fld>
            <a:endParaRPr lang="en-US"/>
          </a:p>
        </p:txBody>
      </p:sp>
    </p:spTree>
    <p:extLst>
      <p:ext uri="{BB962C8B-B14F-4D97-AF65-F5344CB8AC3E}">
        <p14:creationId xmlns:p14="http://schemas.microsoft.com/office/powerpoint/2010/main" val="2695807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Talk about </a:t>
            </a:r>
            <a:r>
              <a:rPr lang="en-US" dirty="0" err="1" smtClean="0"/>
              <a:t>s/c</a:t>
            </a:r>
            <a:r>
              <a:rPr lang="en-US" dirty="0" smtClean="0"/>
              <a:t> altitude and wavelength of signals that</a:t>
            </a:r>
            <a:r>
              <a:rPr lang="en-US" baseline="0" dirty="0" smtClean="0"/>
              <a:t> can be observed</a:t>
            </a:r>
            <a:endParaRPr lang="en-US" dirty="0"/>
          </a:p>
        </p:txBody>
      </p:sp>
      <p:sp>
        <p:nvSpPr>
          <p:cNvPr id="52228" name="Slide Number Placeholder 3"/>
          <p:cNvSpPr>
            <a:spLocks noGrp="1"/>
          </p:cNvSpPr>
          <p:nvPr>
            <p:ph type="sldNum" sz="quarter" idx="5"/>
          </p:nvPr>
        </p:nvSpPr>
        <p:spPr bwMode="auto">
          <a:noFill/>
          <a:ln>
            <a:miter lim="800000"/>
            <a:headEnd/>
            <a:tailEnd/>
          </a:ln>
        </p:spPr>
        <p:txBody>
          <a:bodyPr/>
          <a:lstStyle/>
          <a:p>
            <a:fld id="{20076212-5754-174D-9EB0-236093C5D396}" type="slidenum">
              <a:rPr lang="en-US"/>
              <a:pPr/>
              <a:t>44</a:t>
            </a:fld>
            <a:endParaRPr lang="en-US"/>
          </a:p>
        </p:txBody>
      </p:sp>
    </p:spTree>
    <p:extLst>
      <p:ext uri="{BB962C8B-B14F-4D97-AF65-F5344CB8AC3E}">
        <p14:creationId xmlns:p14="http://schemas.microsoft.com/office/powerpoint/2010/main" val="29612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Next time:</a:t>
            </a:r>
            <a:r>
              <a:rPr lang="en-US" baseline="0" dirty="0" smtClean="0"/>
              <a:t>  animate plotting </a:t>
            </a:r>
            <a:r>
              <a:rPr lang="en-US" baseline="0" dirty="0" err="1" smtClean="0"/>
              <a:t>grav</a:t>
            </a:r>
            <a:r>
              <a:rPr lang="en-US" baseline="0" dirty="0" smtClean="0"/>
              <a:t> at surface on top of </a:t>
            </a:r>
            <a:r>
              <a:rPr lang="en-US" baseline="0" dirty="0" err="1" smtClean="0"/>
              <a:t>topo</a:t>
            </a:r>
            <a:r>
              <a:rPr lang="en-US" baseline="0" dirty="0" smtClean="0"/>
              <a:t>, then upward continue </a:t>
            </a:r>
            <a:r>
              <a:rPr lang="en-US" baseline="0" dirty="0" err="1" smtClean="0"/>
              <a:t>cf</a:t>
            </a:r>
            <a:r>
              <a:rPr lang="en-US" baseline="0" dirty="0" smtClean="0"/>
              <a:t> observation</a:t>
            </a:r>
          </a:p>
          <a:p>
            <a:pPr>
              <a:spcBef>
                <a:spcPct val="0"/>
              </a:spcBef>
            </a:pPr>
            <a:r>
              <a:rPr lang="en-US" baseline="0" dirty="0" err="1" smtClean="0"/>
              <a:t>Grav</a:t>
            </a:r>
            <a:r>
              <a:rPr lang="en-US" baseline="0" dirty="0" smtClean="0"/>
              <a:t> surface 42*3*1.6 ~200 </a:t>
            </a:r>
            <a:r>
              <a:rPr lang="en-US" baseline="0" dirty="0" err="1" smtClean="0"/>
              <a:t>mgal</a:t>
            </a:r>
            <a:endParaRPr lang="en-US" baseline="0" dirty="0" smtClean="0"/>
          </a:p>
          <a:p>
            <a:pPr>
              <a:spcBef>
                <a:spcPct val="0"/>
              </a:spcBef>
            </a:pPr>
            <a:r>
              <a:rPr lang="en-US" baseline="0" dirty="0" smtClean="0"/>
              <a:t>Attenuation factor (exp -2*pi*z/lambda) ~0.5   =&gt; expect ~100 </a:t>
            </a:r>
            <a:r>
              <a:rPr lang="en-US" baseline="0" dirty="0" err="1" smtClean="0"/>
              <a:t>mgal</a:t>
            </a:r>
            <a:endParaRPr lang="en-US" baseline="0" dirty="0" smtClean="0"/>
          </a:p>
          <a:p>
            <a:pPr>
              <a:spcBef>
                <a:spcPct val="0"/>
              </a:spcBef>
            </a:pPr>
            <a:r>
              <a:rPr lang="en-US" baseline="0" dirty="0" smtClean="0"/>
              <a:t>If we used lambda=4000 we get </a:t>
            </a:r>
            <a:r>
              <a:rPr lang="en-US" baseline="0" dirty="0" err="1" smtClean="0"/>
              <a:t>atten</a:t>
            </a:r>
            <a:r>
              <a:rPr lang="en-US" baseline="0" dirty="0" smtClean="0"/>
              <a:t> factor of ~0.73 =&gt; 150 </a:t>
            </a:r>
            <a:r>
              <a:rPr lang="en-US" baseline="0" dirty="0" err="1" smtClean="0"/>
              <a:t>mgal</a:t>
            </a:r>
            <a:endParaRPr lang="en-US" baseline="0" dirty="0" smtClean="0"/>
          </a:p>
          <a:p>
            <a:pPr>
              <a:spcBef>
                <a:spcPct val="0"/>
              </a:spcBef>
            </a:pPr>
            <a:r>
              <a:rPr lang="en-US" baseline="0" dirty="0" smtClean="0"/>
              <a:t>For the short wavelength stuff lambda=200km =&gt; </a:t>
            </a:r>
            <a:r>
              <a:rPr lang="en-US" baseline="0" dirty="0" err="1" smtClean="0"/>
              <a:t>att</a:t>
            </a:r>
            <a:r>
              <a:rPr lang="en-US" baseline="0" dirty="0" smtClean="0"/>
              <a:t> = 0.002 and ground signal = 63mgal =&gt; don’t see anything</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For the short wavelength stuff lambda=400km =&gt; </a:t>
            </a:r>
            <a:r>
              <a:rPr lang="en-US" baseline="0" dirty="0" err="1" smtClean="0"/>
              <a:t>att</a:t>
            </a:r>
            <a:r>
              <a:rPr lang="en-US" baseline="0" dirty="0" smtClean="0"/>
              <a:t> = 0.04 =&gt; at s/c maybe 2-3 </a:t>
            </a:r>
            <a:r>
              <a:rPr lang="en-US" baseline="0" dirty="0" err="1" smtClean="0"/>
              <a:t>mgal</a:t>
            </a:r>
            <a:endParaRPr lang="en-US" baseline="0" dirty="0" smtClean="0"/>
          </a:p>
          <a:p>
            <a:pPr>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a:lstStyle/>
          <a:p>
            <a:fld id="{3B00D655-137B-D44C-BA65-23CD10F6A33B}" type="slidenum">
              <a:rPr lang="en-US"/>
              <a:pPr/>
              <a:t>45</a:t>
            </a:fld>
            <a:endParaRPr lang="en-US"/>
          </a:p>
        </p:txBody>
      </p:sp>
    </p:spTree>
    <p:extLst>
      <p:ext uri="{BB962C8B-B14F-4D97-AF65-F5344CB8AC3E}">
        <p14:creationId xmlns:p14="http://schemas.microsoft.com/office/powerpoint/2010/main" val="1541582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Next time:</a:t>
            </a:r>
            <a:r>
              <a:rPr lang="en-US" baseline="0" dirty="0" smtClean="0"/>
              <a:t>  animate plotting </a:t>
            </a:r>
            <a:r>
              <a:rPr lang="en-US" baseline="0" dirty="0" err="1" smtClean="0"/>
              <a:t>grav</a:t>
            </a:r>
            <a:r>
              <a:rPr lang="en-US" baseline="0" dirty="0" smtClean="0"/>
              <a:t> at surface on top of </a:t>
            </a:r>
            <a:r>
              <a:rPr lang="en-US" baseline="0" dirty="0" err="1" smtClean="0"/>
              <a:t>topo</a:t>
            </a:r>
            <a:r>
              <a:rPr lang="en-US" baseline="0" dirty="0" smtClean="0"/>
              <a:t>, then upward continue </a:t>
            </a:r>
            <a:r>
              <a:rPr lang="en-US" baseline="0" dirty="0" err="1" smtClean="0"/>
              <a:t>cf</a:t>
            </a:r>
            <a:r>
              <a:rPr lang="en-US" baseline="0" dirty="0" smtClean="0"/>
              <a:t> observation</a:t>
            </a:r>
          </a:p>
          <a:p>
            <a:pPr>
              <a:spcBef>
                <a:spcPct val="0"/>
              </a:spcBef>
            </a:pPr>
            <a:r>
              <a:rPr lang="en-US" baseline="0" dirty="0" err="1" smtClean="0"/>
              <a:t>Grav</a:t>
            </a:r>
            <a:r>
              <a:rPr lang="en-US" baseline="0" dirty="0" smtClean="0"/>
              <a:t> surface 42*3*1.6 ~200 </a:t>
            </a:r>
            <a:r>
              <a:rPr lang="en-US" baseline="0" dirty="0" err="1" smtClean="0"/>
              <a:t>mgal</a:t>
            </a:r>
            <a:endParaRPr lang="en-US" baseline="0" dirty="0" smtClean="0"/>
          </a:p>
          <a:p>
            <a:pPr>
              <a:spcBef>
                <a:spcPct val="0"/>
              </a:spcBef>
            </a:pPr>
            <a:r>
              <a:rPr lang="en-US" baseline="0" dirty="0" smtClean="0"/>
              <a:t>Attenuation factor (exp -2*pi*z/lambda) ~0.5   =&gt; expect ~100 </a:t>
            </a:r>
            <a:r>
              <a:rPr lang="en-US" baseline="0" dirty="0" err="1" smtClean="0"/>
              <a:t>mgal</a:t>
            </a:r>
            <a:endParaRPr lang="en-US" baseline="0" dirty="0" smtClean="0"/>
          </a:p>
          <a:p>
            <a:pPr>
              <a:spcBef>
                <a:spcPct val="0"/>
              </a:spcBef>
            </a:pPr>
            <a:r>
              <a:rPr lang="en-US" baseline="0" dirty="0" smtClean="0"/>
              <a:t>If we used lambda=4000 we get </a:t>
            </a:r>
            <a:r>
              <a:rPr lang="en-US" baseline="0" dirty="0" err="1" smtClean="0"/>
              <a:t>atten</a:t>
            </a:r>
            <a:r>
              <a:rPr lang="en-US" baseline="0" dirty="0" smtClean="0"/>
              <a:t> factor of ~0.73 =&gt; 150 </a:t>
            </a:r>
            <a:r>
              <a:rPr lang="en-US" baseline="0" dirty="0" err="1" smtClean="0"/>
              <a:t>mgal</a:t>
            </a:r>
            <a:endParaRPr lang="en-US" baseline="0" dirty="0" smtClean="0"/>
          </a:p>
          <a:p>
            <a:pPr>
              <a:spcBef>
                <a:spcPct val="0"/>
              </a:spcBef>
            </a:pPr>
            <a:r>
              <a:rPr lang="en-US" baseline="0" dirty="0" smtClean="0"/>
              <a:t>For the short wavelength stuff lambda=200km =&gt; </a:t>
            </a:r>
            <a:r>
              <a:rPr lang="en-US" baseline="0" dirty="0" err="1" smtClean="0"/>
              <a:t>att</a:t>
            </a:r>
            <a:r>
              <a:rPr lang="en-US" baseline="0" dirty="0" smtClean="0"/>
              <a:t> = 0.002 and ground signal = 63mgal =&gt; don’t see anything</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For the short wavelength stuff lambda=400km =&gt; </a:t>
            </a:r>
            <a:r>
              <a:rPr lang="en-US" baseline="0" dirty="0" err="1" smtClean="0"/>
              <a:t>att</a:t>
            </a:r>
            <a:r>
              <a:rPr lang="en-US" baseline="0" dirty="0" smtClean="0"/>
              <a:t> = 0.04 =&gt; at s/c maybe 2-3 </a:t>
            </a:r>
            <a:r>
              <a:rPr lang="en-US" baseline="0" dirty="0" err="1" smtClean="0"/>
              <a:t>mgal</a:t>
            </a:r>
            <a:endParaRPr lang="en-US" baseline="0" dirty="0" smtClean="0"/>
          </a:p>
          <a:p>
            <a:pPr>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a:lstStyle/>
          <a:p>
            <a:fld id="{3B00D655-137B-D44C-BA65-23CD10F6A33B}" type="slidenum">
              <a:rPr lang="en-US"/>
              <a:pPr/>
              <a:t>46</a:t>
            </a:fld>
            <a:endParaRPr lang="en-US"/>
          </a:p>
        </p:txBody>
      </p:sp>
    </p:spTree>
    <p:extLst>
      <p:ext uri="{BB962C8B-B14F-4D97-AF65-F5344CB8AC3E}">
        <p14:creationId xmlns:p14="http://schemas.microsoft.com/office/powerpoint/2010/main" val="1627791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Effectivley</a:t>
            </a:r>
            <a:r>
              <a:rPr lang="en-US" dirty="0" smtClean="0"/>
              <a:t> assuming </a:t>
            </a:r>
            <a:r>
              <a:rPr lang="en-US" dirty="0" err="1" smtClean="0"/>
              <a:t>lithpshere</a:t>
            </a:r>
            <a:r>
              <a:rPr lang="en-US" dirty="0" smtClean="0"/>
              <a:t> (</a:t>
            </a:r>
            <a:r>
              <a:rPr lang="en-US" dirty="0" err="1" smtClean="0"/>
              <a:t>crust+mantle</a:t>
            </a:r>
            <a:r>
              <a:rPr lang="en-US" dirty="0" smtClean="0"/>
              <a:t> beneath load) </a:t>
            </a:r>
            <a:r>
              <a:rPr lang="en-US" dirty="0" err="1" smtClean="0"/>
              <a:t>inifinitely</a:t>
            </a:r>
            <a:r>
              <a:rPr lang="en-US" dirty="0" smtClean="0"/>
              <a:t> strong</a:t>
            </a:r>
            <a:endParaRPr lang="en-US" dirty="0"/>
          </a:p>
        </p:txBody>
      </p:sp>
      <p:sp>
        <p:nvSpPr>
          <p:cNvPr id="52228" name="Slide Number Placeholder 3"/>
          <p:cNvSpPr>
            <a:spLocks noGrp="1"/>
          </p:cNvSpPr>
          <p:nvPr>
            <p:ph type="sldNum" sz="quarter" idx="5"/>
          </p:nvPr>
        </p:nvSpPr>
        <p:spPr bwMode="auto">
          <a:noFill/>
          <a:ln>
            <a:miter lim="800000"/>
            <a:headEnd/>
            <a:tailEnd/>
          </a:ln>
        </p:spPr>
        <p:txBody>
          <a:bodyPr/>
          <a:lstStyle/>
          <a:p>
            <a:fld id="{20076212-5754-174D-9EB0-236093C5D396}" type="slidenum">
              <a:rPr lang="en-US"/>
              <a:pPr/>
              <a:t>47</a:t>
            </a:fld>
            <a:endParaRPr lang="en-US"/>
          </a:p>
        </p:txBody>
      </p:sp>
    </p:spTree>
    <p:extLst>
      <p:ext uri="{BB962C8B-B14F-4D97-AF65-F5344CB8AC3E}">
        <p14:creationId xmlns:p14="http://schemas.microsoft.com/office/powerpoint/2010/main" val="1504637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4276" name="Slide Number Placeholder 3"/>
          <p:cNvSpPr>
            <a:spLocks noGrp="1"/>
          </p:cNvSpPr>
          <p:nvPr>
            <p:ph type="sldNum" sz="quarter" idx="5"/>
          </p:nvPr>
        </p:nvSpPr>
        <p:spPr bwMode="auto">
          <a:noFill/>
          <a:ln>
            <a:miter lim="800000"/>
            <a:headEnd/>
            <a:tailEnd/>
          </a:ln>
        </p:spPr>
        <p:txBody>
          <a:bodyPr/>
          <a:lstStyle/>
          <a:p>
            <a:fld id="{D47718AD-0F4A-FC4F-AE5B-B7E8037E40D2}" type="slidenum">
              <a:rPr lang="en-US"/>
              <a:pPr/>
              <a:t>48</a:t>
            </a:fld>
            <a:endParaRPr lang="en-US"/>
          </a:p>
        </p:txBody>
      </p:sp>
    </p:spTree>
    <p:extLst>
      <p:ext uri="{BB962C8B-B14F-4D97-AF65-F5344CB8AC3E}">
        <p14:creationId xmlns:p14="http://schemas.microsoft.com/office/powerpoint/2010/main" val="1816031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a:lstStyle/>
          <a:p>
            <a:fld id="{FC8C3D07-B65D-A24B-AC49-2480A9E913F9}" type="slidenum">
              <a:rPr lang="en-US"/>
              <a:pPr/>
              <a:t>49</a:t>
            </a:fld>
            <a:endParaRPr lang="en-US"/>
          </a:p>
        </p:txBody>
      </p:sp>
    </p:spTree>
    <p:extLst>
      <p:ext uri="{BB962C8B-B14F-4D97-AF65-F5344CB8AC3E}">
        <p14:creationId xmlns:p14="http://schemas.microsoft.com/office/powerpoint/2010/main" val="20050562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dirty="0" smtClean="0"/>
              <a:t>Let’s start by assuming that the crust and mantle are unable to support loads elastically</a:t>
            </a:r>
          </a:p>
          <a:p>
            <a:pPr>
              <a:spcBef>
                <a:spcPct val="0"/>
              </a:spcBef>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a:lstStyle/>
          <a:p>
            <a:fld id="{FC8C3D07-B65D-A24B-AC49-2480A9E913F9}" type="slidenum">
              <a:rPr lang="en-US"/>
              <a:pPr/>
              <a:t>50</a:t>
            </a:fld>
            <a:endParaRPr lang="en-US"/>
          </a:p>
        </p:txBody>
      </p:sp>
    </p:spTree>
    <p:extLst>
      <p:ext uri="{BB962C8B-B14F-4D97-AF65-F5344CB8AC3E}">
        <p14:creationId xmlns:p14="http://schemas.microsoft.com/office/powerpoint/2010/main" val="666954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a:t>
            </a:r>
            <a:r>
              <a:rPr lang="en-US" baseline="0" dirty="0" smtClean="0"/>
              <a:t> </a:t>
            </a:r>
            <a:r>
              <a:rPr lang="en-US" baseline="0" dirty="0" err="1" smtClean="0"/>
              <a:t>rhom</a:t>
            </a:r>
            <a:r>
              <a:rPr lang="en-US" baseline="0" dirty="0" smtClean="0"/>
              <a:t> = 3300 and </a:t>
            </a:r>
            <a:r>
              <a:rPr lang="en-US" baseline="0" dirty="0" err="1" smtClean="0"/>
              <a:t>rhoc</a:t>
            </a:r>
            <a:r>
              <a:rPr lang="en-US" baseline="0" dirty="0" smtClean="0"/>
              <a:t>=2800 then </a:t>
            </a:r>
            <a:r>
              <a:rPr lang="en-US" baseline="0" dirty="0" err="1" smtClean="0"/>
              <a:t>rhoc</a:t>
            </a:r>
            <a:r>
              <a:rPr lang="en-US" baseline="0" dirty="0" smtClean="0"/>
              <a:t>/(</a:t>
            </a:r>
            <a:r>
              <a:rPr lang="en-US" baseline="0" dirty="0" err="1" smtClean="0"/>
              <a:t>drho</a:t>
            </a:r>
            <a:r>
              <a:rPr lang="en-US" baseline="0" dirty="0" smtClean="0"/>
              <a:t>) = 5.6</a:t>
            </a:r>
          </a:p>
          <a:p>
            <a:pPr>
              <a:spcBef>
                <a:spcPct val="0"/>
              </a:spcBef>
            </a:pPr>
            <a:r>
              <a:rPr lang="en-US" baseline="0" dirty="0" smtClean="0"/>
              <a:t>So root is ~5.6*h</a:t>
            </a:r>
          </a:p>
          <a:p>
            <a:pPr>
              <a:spcBef>
                <a:spcPct val="0"/>
              </a:spcBef>
            </a:pPr>
            <a:endParaRPr lang="en-US" baseline="0" dirty="0" smtClean="0"/>
          </a:p>
          <a:p>
            <a:pPr>
              <a:spcBef>
                <a:spcPct val="0"/>
              </a:spcBef>
            </a:pPr>
            <a:r>
              <a:rPr lang="en-US" baseline="0" dirty="0" smtClean="0"/>
              <a:t>For 3300 and 3000 -&gt; root = 10</a:t>
            </a:r>
          </a:p>
          <a:p>
            <a:pPr>
              <a:spcBef>
                <a:spcPct val="0"/>
              </a:spcBef>
            </a:pPr>
            <a:endParaRPr lang="en-US" baseline="0" dirty="0" smtClean="0"/>
          </a:p>
          <a:p>
            <a:pPr>
              <a:spcBef>
                <a:spcPct val="0"/>
              </a:spcBef>
            </a:pPr>
            <a:r>
              <a:rPr lang="en-US" baseline="0" dirty="0" smtClean="0"/>
              <a:t>Where does this </a:t>
            </a:r>
            <a:r>
              <a:rPr lang="en-US" baseline="0" dirty="0" err="1" smtClean="0"/>
              <a:t>mech</a:t>
            </a:r>
            <a:r>
              <a:rPr lang="en-US" baseline="0" dirty="0" smtClean="0"/>
              <a:t> occur on Earth (classic example:  </a:t>
            </a:r>
            <a:r>
              <a:rPr lang="en-US" baseline="0" dirty="0" err="1" smtClean="0"/>
              <a:t>Himalyays</a:t>
            </a:r>
            <a:r>
              <a:rPr lang="en-US" baseline="0" dirty="0" smtClean="0"/>
              <a:t>)</a:t>
            </a:r>
            <a:endParaRPr lang="en-US" dirty="0"/>
          </a:p>
        </p:txBody>
      </p:sp>
      <p:sp>
        <p:nvSpPr>
          <p:cNvPr id="37892" name="Slide Number Placeholder 3"/>
          <p:cNvSpPr>
            <a:spLocks noGrp="1"/>
          </p:cNvSpPr>
          <p:nvPr>
            <p:ph type="sldNum" sz="quarter" idx="5"/>
          </p:nvPr>
        </p:nvSpPr>
        <p:spPr bwMode="auto">
          <a:noFill/>
          <a:ln>
            <a:miter lim="800000"/>
            <a:headEnd/>
            <a:tailEnd/>
          </a:ln>
        </p:spPr>
        <p:txBody>
          <a:bodyPr/>
          <a:lstStyle/>
          <a:p>
            <a:fld id="{A0904241-1954-5648-A678-0566E9904B9B}" type="slidenum">
              <a:rPr lang="en-US"/>
              <a:pPr/>
              <a:t>51</a:t>
            </a:fld>
            <a:endParaRPr lang="en-US"/>
          </a:p>
        </p:txBody>
      </p:sp>
    </p:spTree>
    <p:extLst>
      <p:ext uri="{BB962C8B-B14F-4D97-AF65-F5344CB8AC3E}">
        <p14:creationId xmlns:p14="http://schemas.microsoft.com/office/powerpoint/2010/main" val="1788892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dirty="0" smtClean="0">
                <a:solidFill>
                  <a:srgbClr val="FF0000"/>
                </a:solidFill>
              </a:rPr>
              <a:t>Where does this mechanism occur on Earth?</a:t>
            </a:r>
          </a:p>
          <a:p>
            <a:pPr>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a:lstStyle/>
          <a:p>
            <a:fld id="{ADD6B002-F308-5E4E-9A86-801F4C00EEA0}" type="slidenum">
              <a:rPr lang="en-US"/>
              <a:pPr/>
              <a:t>52</a:t>
            </a:fld>
            <a:endParaRPr lang="en-US"/>
          </a:p>
        </p:txBody>
      </p:sp>
    </p:spTree>
    <p:extLst>
      <p:ext uri="{BB962C8B-B14F-4D97-AF65-F5344CB8AC3E}">
        <p14:creationId xmlns:p14="http://schemas.microsoft.com/office/powerpoint/2010/main" val="114589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Quick</a:t>
            </a:r>
            <a:r>
              <a:rPr lang="en-US" baseline="0" dirty="0" smtClean="0"/>
              <a:t> summary of yesterday’s material</a:t>
            </a:r>
            <a:endParaRPr lang="en-US" dirty="0"/>
          </a:p>
        </p:txBody>
      </p:sp>
      <p:sp>
        <p:nvSpPr>
          <p:cNvPr id="51204" name="Slide Number Placeholder 3"/>
          <p:cNvSpPr>
            <a:spLocks noGrp="1"/>
          </p:cNvSpPr>
          <p:nvPr>
            <p:ph type="sldNum" sz="quarter" idx="5"/>
          </p:nvPr>
        </p:nvSpPr>
        <p:spPr bwMode="auto">
          <a:noFill/>
          <a:ln>
            <a:miter lim="800000"/>
            <a:headEnd/>
            <a:tailEnd/>
          </a:ln>
        </p:spPr>
        <p:txBody>
          <a:bodyPr/>
          <a:lstStyle/>
          <a:p>
            <a:fld id="{AA086256-3FC2-E249-9FF6-BCE222198610}" type="slidenum">
              <a:rPr lang="en-US"/>
              <a:pPr/>
              <a:t>5</a:t>
            </a:fld>
            <a:endParaRPr lang="en-US"/>
          </a:p>
        </p:txBody>
      </p:sp>
    </p:spTree>
    <p:extLst>
      <p:ext uri="{BB962C8B-B14F-4D97-AF65-F5344CB8AC3E}">
        <p14:creationId xmlns:p14="http://schemas.microsoft.com/office/powerpoint/2010/main" val="1574381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53</a:t>
            </a:fld>
            <a:endParaRPr lang="en-US"/>
          </a:p>
        </p:txBody>
      </p:sp>
    </p:spTree>
    <p:extLst>
      <p:ext uri="{BB962C8B-B14F-4D97-AF65-F5344CB8AC3E}">
        <p14:creationId xmlns:p14="http://schemas.microsoft.com/office/powerpoint/2010/main" val="1454020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55</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err="1" smtClean="0">
                <a:latin typeface="Arial" pitchFamily="-105" charset="0"/>
                <a:ea typeface="ＭＳ Ｐゴシック" pitchFamily="-105" charset="-128"/>
                <a:cs typeface="ＭＳ Ｐゴシック" pitchFamily="-105" charset="-128"/>
              </a:rPr>
              <a:t>Topo</a:t>
            </a:r>
            <a:r>
              <a:rPr lang="en-US" dirty="0" smtClean="0">
                <a:latin typeface="Arial" pitchFamily="-105" charset="0"/>
                <a:ea typeface="ＭＳ Ｐゴシック" pitchFamily="-105" charset="-128"/>
                <a:cs typeface="ＭＳ Ｐゴシック" pitchFamily="-105" charset="-128"/>
              </a:rPr>
              <a:t> – how obtained</a:t>
            </a:r>
          </a:p>
          <a:p>
            <a:pPr eaLnBrk="1" hangingPunct="1"/>
            <a:r>
              <a:rPr lang="en-US" dirty="0" smtClean="0">
                <a:latin typeface="Arial" pitchFamily="-105" charset="0"/>
                <a:ea typeface="ＭＳ Ｐゴシック" pitchFamily="-105" charset="-128"/>
                <a:cs typeface="ＭＳ Ｐゴシック" pitchFamily="-105" charset="-128"/>
              </a:rPr>
              <a:t>Gravity – how obtained</a:t>
            </a:r>
          </a:p>
          <a:p>
            <a:pPr eaLnBrk="1" hangingPunct="1"/>
            <a:r>
              <a:rPr lang="en-US" dirty="0" smtClean="0">
                <a:latin typeface="Arial" pitchFamily="-105" charset="0"/>
                <a:ea typeface="ＭＳ Ｐゴシック" pitchFamily="-105" charset="-128"/>
                <a:cs typeface="ＭＳ Ｐゴシック" pitchFamily="-105" charset="-128"/>
              </a:rPr>
              <a:t>What can you tell me about the top figure? Main observations</a:t>
            </a:r>
            <a:r>
              <a:rPr lang="en-US" baseline="0" dirty="0" smtClean="0">
                <a:latin typeface="Arial" pitchFamily="-105" charset="0"/>
                <a:ea typeface="ＭＳ Ｐゴシック" pitchFamily="-105" charset="-128"/>
                <a:cs typeface="ＭＳ Ｐゴシック" pitchFamily="-105" charset="-128"/>
              </a:rPr>
              <a:t> (north-south elevation dichotomy, large basins, </a:t>
            </a:r>
          </a:p>
          <a:p>
            <a:pPr eaLnBrk="1" hangingPunct="1"/>
            <a:r>
              <a:rPr lang="en-US" baseline="0" dirty="0" smtClean="0">
                <a:latin typeface="Arial" pitchFamily="-105" charset="0"/>
                <a:ea typeface="ＭＳ Ｐゴシック" pitchFamily="-105" charset="-128"/>
                <a:cs typeface="ＭＳ Ｐゴシック" pitchFamily="-105" charset="-128"/>
              </a:rPr>
              <a:t>Bottom figure: Circular feature surrounding the Tharsis mount. No dichotomy. Some craters have large anomaly where others seem to have no signature.</a:t>
            </a:r>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447794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a:lstStyle/>
          <a:p>
            <a:fld id="{8697B4BC-235D-A94B-BCC5-261BE0131DA8}" type="slidenum">
              <a:rPr lang="en-US"/>
              <a:pPr/>
              <a:t>56</a:t>
            </a:fld>
            <a:endParaRPr lang="en-US"/>
          </a:p>
        </p:txBody>
      </p:sp>
    </p:spTree>
    <p:extLst>
      <p:ext uri="{BB962C8B-B14F-4D97-AF65-F5344CB8AC3E}">
        <p14:creationId xmlns:p14="http://schemas.microsoft.com/office/powerpoint/2010/main" val="13076642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57</a:t>
            </a:fld>
            <a:endParaRPr lang="en-US"/>
          </a:p>
        </p:txBody>
      </p:sp>
    </p:spTree>
    <p:extLst>
      <p:ext uri="{BB962C8B-B14F-4D97-AF65-F5344CB8AC3E}">
        <p14:creationId xmlns:p14="http://schemas.microsoft.com/office/powerpoint/2010/main" val="13556390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58</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3974155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a:lstStyle/>
          <a:p>
            <a:fld id="{578E8E3A-36A1-7147-B244-4DB6B9E636B6}" type="slidenum">
              <a:rPr lang="en-US"/>
              <a:pPr/>
              <a:t>59</a:t>
            </a:fld>
            <a:endParaRPr lang="en-US"/>
          </a:p>
        </p:txBody>
      </p:sp>
    </p:spTree>
    <p:extLst>
      <p:ext uri="{BB962C8B-B14F-4D97-AF65-F5344CB8AC3E}">
        <p14:creationId xmlns:p14="http://schemas.microsoft.com/office/powerpoint/2010/main" val="689040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a:lstStyle/>
          <a:p>
            <a:fld id="{FE257E6A-F626-C748-B485-A2C2928C28AD}" type="slidenum">
              <a:rPr lang="en-US"/>
              <a:pPr/>
              <a:t>60</a:t>
            </a:fld>
            <a:endParaRPr lang="en-US"/>
          </a:p>
        </p:txBody>
      </p:sp>
    </p:spTree>
    <p:extLst>
      <p:ext uri="{BB962C8B-B14F-4D97-AF65-F5344CB8AC3E}">
        <p14:creationId xmlns:p14="http://schemas.microsoft.com/office/powerpoint/2010/main" val="1468396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downward</a:t>
            </a:r>
            <a:r>
              <a:rPr lang="en-US" baseline="0" dirty="0" smtClean="0"/>
              <a:t> forces (load) and upward forces (buoyancy and flexural strength/rigidity)</a:t>
            </a:r>
            <a:endParaRPr lang="en-US" dirty="0" smtClean="0"/>
          </a:p>
          <a:p>
            <a:pPr>
              <a:spcBef>
                <a:spcPct val="0"/>
              </a:spcBef>
            </a:pPr>
            <a:endParaRPr lang="en-US" dirty="0" smtClean="0"/>
          </a:p>
          <a:p>
            <a:pPr>
              <a:spcBef>
                <a:spcPct val="0"/>
              </a:spcBef>
            </a:pPr>
            <a:r>
              <a:rPr lang="en-US" dirty="0" smtClean="0"/>
              <a:t>Deflection depends on load, restoring</a:t>
            </a:r>
            <a:r>
              <a:rPr lang="en-US" baseline="0" dirty="0" smtClean="0"/>
              <a:t> density contrast, flexural rigidity</a:t>
            </a:r>
          </a:p>
          <a:p>
            <a:pPr>
              <a:spcBef>
                <a:spcPct val="0"/>
              </a:spcBef>
            </a:pPr>
            <a:r>
              <a:rPr lang="en-US" baseline="0" dirty="0" smtClean="0"/>
              <a:t>E = 10^10Pa</a:t>
            </a:r>
          </a:p>
          <a:p>
            <a:pPr>
              <a:spcBef>
                <a:spcPct val="0"/>
              </a:spcBef>
            </a:pPr>
            <a:r>
              <a:rPr lang="en-US" baseline="0" dirty="0" smtClean="0"/>
              <a:t>V = 0.25 Pa</a:t>
            </a:r>
            <a:endParaRPr lang="en-US" dirty="0"/>
          </a:p>
        </p:txBody>
      </p:sp>
      <p:sp>
        <p:nvSpPr>
          <p:cNvPr id="43012" name="Slide Number Placeholder 3"/>
          <p:cNvSpPr>
            <a:spLocks noGrp="1"/>
          </p:cNvSpPr>
          <p:nvPr>
            <p:ph type="sldNum" sz="quarter" idx="5"/>
          </p:nvPr>
        </p:nvSpPr>
        <p:spPr bwMode="auto">
          <a:noFill/>
          <a:ln>
            <a:miter lim="800000"/>
            <a:headEnd/>
            <a:tailEnd/>
          </a:ln>
        </p:spPr>
        <p:txBody>
          <a:bodyPr/>
          <a:lstStyle/>
          <a:p>
            <a:fld id="{4E2ED5A2-4C93-B848-AFEE-F01B78DE5D74}" type="slidenum">
              <a:rPr lang="en-US"/>
              <a:pPr/>
              <a:t>61</a:t>
            </a:fld>
            <a:endParaRPr lang="en-US"/>
          </a:p>
        </p:txBody>
      </p:sp>
    </p:spTree>
    <p:extLst>
      <p:ext uri="{BB962C8B-B14F-4D97-AF65-F5344CB8AC3E}">
        <p14:creationId xmlns:p14="http://schemas.microsoft.com/office/powerpoint/2010/main" val="4601563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downward</a:t>
            </a:r>
            <a:r>
              <a:rPr lang="en-US" baseline="0" dirty="0" smtClean="0"/>
              <a:t> forces (load) and upward forces (buoyancy and flexural strength/rigidity)</a:t>
            </a:r>
            <a:endParaRPr lang="en-US" dirty="0" smtClean="0"/>
          </a:p>
          <a:p>
            <a:pPr>
              <a:spcBef>
                <a:spcPct val="0"/>
              </a:spcBef>
            </a:pPr>
            <a:endParaRPr lang="en-US" dirty="0" smtClean="0"/>
          </a:p>
          <a:p>
            <a:pPr>
              <a:spcBef>
                <a:spcPct val="0"/>
              </a:spcBef>
            </a:pPr>
            <a:r>
              <a:rPr lang="en-US" dirty="0" smtClean="0"/>
              <a:t>Deflection depends on load, restoring</a:t>
            </a:r>
            <a:r>
              <a:rPr lang="en-US" baseline="0" dirty="0" smtClean="0"/>
              <a:t> density contrast, flexural rigidity</a:t>
            </a:r>
          </a:p>
          <a:p>
            <a:pPr>
              <a:spcBef>
                <a:spcPct val="0"/>
              </a:spcBef>
            </a:pPr>
            <a:r>
              <a:rPr lang="en-US" baseline="0" dirty="0" smtClean="0"/>
              <a:t>E = 10^10Pa</a:t>
            </a:r>
          </a:p>
          <a:p>
            <a:pPr>
              <a:spcBef>
                <a:spcPct val="0"/>
              </a:spcBef>
            </a:pPr>
            <a:r>
              <a:rPr lang="en-US" baseline="0" dirty="0" smtClean="0"/>
              <a:t>V = 0.25 Pa</a:t>
            </a:r>
            <a:endParaRPr lang="en-US" dirty="0"/>
          </a:p>
        </p:txBody>
      </p:sp>
      <p:sp>
        <p:nvSpPr>
          <p:cNvPr id="43012" name="Slide Number Placeholder 3"/>
          <p:cNvSpPr>
            <a:spLocks noGrp="1"/>
          </p:cNvSpPr>
          <p:nvPr>
            <p:ph type="sldNum" sz="quarter" idx="5"/>
          </p:nvPr>
        </p:nvSpPr>
        <p:spPr bwMode="auto">
          <a:noFill/>
          <a:ln>
            <a:miter lim="800000"/>
            <a:headEnd/>
            <a:tailEnd/>
          </a:ln>
        </p:spPr>
        <p:txBody>
          <a:bodyPr/>
          <a:lstStyle/>
          <a:p>
            <a:fld id="{4E2ED5A2-4C93-B848-AFEE-F01B78DE5D74}" type="slidenum">
              <a:rPr lang="en-US"/>
              <a:pPr/>
              <a:t>62</a:t>
            </a:fld>
            <a:endParaRPr lang="en-US"/>
          </a:p>
        </p:txBody>
      </p:sp>
    </p:spTree>
    <p:extLst>
      <p:ext uri="{BB962C8B-B14F-4D97-AF65-F5344CB8AC3E}">
        <p14:creationId xmlns:p14="http://schemas.microsoft.com/office/powerpoint/2010/main" val="7585565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7108" name="Slide Number Placeholder 3"/>
          <p:cNvSpPr>
            <a:spLocks noGrp="1"/>
          </p:cNvSpPr>
          <p:nvPr>
            <p:ph type="sldNum" sz="quarter" idx="5"/>
          </p:nvPr>
        </p:nvSpPr>
        <p:spPr bwMode="auto">
          <a:noFill/>
          <a:ln>
            <a:miter lim="800000"/>
            <a:headEnd/>
            <a:tailEnd/>
          </a:ln>
        </p:spPr>
        <p:txBody>
          <a:bodyPr/>
          <a:lstStyle/>
          <a:p>
            <a:fld id="{878FA45B-65F2-CE48-A5D8-EB52563DEF1A}" type="slidenum">
              <a:rPr lang="en-US"/>
              <a:pPr/>
              <a:t>63</a:t>
            </a:fld>
            <a:endParaRPr lang="en-US"/>
          </a:p>
        </p:txBody>
      </p:sp>
    </p:spTree>
    <p:extLst>
      <p:ext uri="{BB962C8B-B14F-4D97-AF65-F5344CB8AC3E}">
        <p14:creationId xmlns:p14="http://schemas.microsoft.com/office/powerpoint/2010/main" val="159702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Uncompressed density</a:t>
            </a:r>
            <a:r>
              <a:rPr lang="en-US" baseline="0" dirty="0" smtClean="0"/>
              <a:t> is average density you would get if pressure 0Pa (no gravity to compress), or the density of the original material.</a:t>
            </a:r>
          </a:p>
          <a:p>
            <a:endParaRPr lang="en-US" dirty="0" smtClean="0"/>
          </a:p>
          <a:p>
            <a:endParaRPr lang="en-US" dirty="0" smtClean="0"/>
          </a:p>
          <a:p>
            <a:r>
              <a:rPr lang="en-US" dirty="0" smtClean="0"/>
              <a:t>Why</a:t>
            </a:r>
            <a:r>
              <a:rPr lang="en-US" baseline="0" dirty="0" smtClean="0"/>
              <a:t> no uncompressed densities for Jupiter and Further?</a:t>
            </a:r>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6</a:t>
            </a:fld>
            <a:endParaRPr lang="en-US"/>
          </a:p>
        </p:txBody>
      </p:sp>
    </p:spTree>
    <p:extLst>
      <p:ext uri="{BB962C8B-B14F-4D97-AF65-F5344CB8AC3E}">
        <p14:creationId xmlns:p14="http://schemas.microsoft.com/office/powerpoint/2010/main" val="3324944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2" name="Slide Number Placeholder 3"/>
          <p:cNvSpPr>
            <a:spLocks noGrp="1"/>
          </p:cNvSpPr>
          <p:nvPr>
            <p:ph type="sldNum" sz="quarter" idx="5"/>
          </p:nvPr>
        </p:nvSpPr>
        <p:spPr bwMode="auto">
          <a:noFill/>
          <a:ln>
            <a:miter lim="800000"/>
            <a:headEnd/>
            <a:tailEnd/>
          </a:ln>
        </p:spPr>
        <p:txBody>
          <a:bodyPr/>
          <a:lstStyle/>
          <a:p>
            <a:fld id="{2D08627C-8F1A-0046-BEE0-B2ED9FBBFFCD}" type="slidenum">
              <a:rPr lang="en-US"/>
              <a:pPr/>
              <a:t>64</a:t>
            </a:fld>
            <a:endParaRPr lang="en-US"/>
          </a:p>
        </p:txBody>
      </p:sp>
    </p:spTree>
    <p:extLst>
      <p:ext uri="{BB962C8B-B14F-4D97-AF65-F5344CB8AC3E}">
        <p14:creationId xmlns:p14="http://schemas.microsoft.com/office/powerpoint/2010/main" val="19328402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8132" name="Slide Number Placeholder 3"/>
          <p:cNvSpPr>
            <a:spLocks noGrp="1"/>
          </p:cNvSpPr>
          <p:nvPr>
            <p:ph type="sldNum" sz="quarter" idx="5"/>
          </p:nvPr>
        </p:nvSpPr>
        <p:spPr bwMode="auto">
          <a:noFill/>
          <a:ln>
            <a:miter lim="800000"/>
            <a:headEnd/>
            <a:tailEnd/>
          </a:ln>
        </p:spPr>
        <p:txBody>
          <a:bodyPr/>
          <a:lstStyle/>
          <a:p>
            <a:fld id="{2D08627C-8F1A-0046-BEE0-B2ED9FBBFFCD}" type="slidenum">
              <a:rPr lang="en-US"/>
              <a:pPr/>
              <a:t>65</a:t>
            </a:fld>
            <a:endParaRPr lang="en-US"/>
          </a:p>
        </p:txBody>
      </p:sp>
    </p:spTree>
    <p:extLst>
      <p:ext uri="{BB962C8B-B14F-4D97-AF65-F5344CB8AC3E}">
        <p14:creationId xmlns:p14="http://schemas.microsoft.com/office/powerpoint/2010/main" val="2609367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0180" name="Slide Number Placeholder 3"/>
          <p:cNvSpPr>
            <a:spLocks noGrp="1"/>
          </p:cNvSpPr>
          <p:nvPr>
            <p:ph type="sldNum" sz="quarter" idx="5"/>
          </p:nvPr>
        </p:nvSpPr>
        <p:spPr bwMode="auto">
          <a:noFill/>
          <a:ln>
            <a:miter lim="800000"/>
            <a:headEnd/>
            <a:tailEnd/>
          </a:ln>
        </p:spPr>
        <p:txBody>
          <a:bodyPr/>
          <a:lstStyle/>
          <a:p>
            <a:fld id="{80FBD879-0D9F-4A46-8796-739CF9C6335F}" type="slidenum">
              <a:rPr lang="en-US"/>
              <a:pPr/>
              <a:t>67</a:t>
            </a:fld>
            <a:endParaRPr lang="en-US"/>
          </a:p>
        </p:txBody>
      </p:sp>
    </p:spTree>
    <p:extLst>
      <p:ext uri="{BB962C8B-B14F-4D97-AF65-F5344CB8AC3E}">
        <p14:creationId xmlns:p14="http://schemas.microsoft.com/office/powerpoint/2010/main" val="4027534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68</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err="1" smtClean="0">
                <a:latin typeface="Arial" pitchFamily="-105" charset="0"/>
                <a:ea typeface="ＭＳ Ｐゴシック" pitchFamily="-105" charset="-128"/>
                <a:cs typeface="ＭＳ Ｐゴシック" pitchFamily="-105" charset="-128"/>
              </a:rPr>
              <a:t>Topo</a:t>
            </a:r>
            <a:r>
              <a:rPr lang="en-US" dirty="0" smtClean="0">
                <a:latin typeface="Arial" pitchFamily="-105" charset="0"/>
                <a:ea typeface="ＭＳ Ｐゴシック" pitchFamily="-105" charset="-128"/>
                <a:cs typeface="ＭＳ Ｐゴシック" pitchFamily="-105" charset="-128"/>
              </a:rPr>
              <a:t> – how obtained</a:t>
            </a:r>
          </a:p>
          <a:p>
            <a:pPr eaLnBrk="1" hangingPunct="1"/>
            <a:r>
              <a:rPr lang="en-US" dirty="0" smtClean="0">
                <a:latin typeface="Arial" pitchFamily="-105" charset="0"/>
                <a:ea typeface="ＭＳ Ｐゴシック" pitchFamily="-105" charset="-128"/>
                <a:cs typeface="ＭＳ Ｐゴシック" pitchFamily="-105" charset="-128"/>
              </a:rPr>
              <a:t>Gravity – how obtained</a:t>
            </a:r>
          </a:p>
          <a:p>
            <a:pPr eaLnBrk="1" hangingPunct="1"/>
            <a:r>
              <a:rPr lang="en-US" dirty="0" smtClean="0">
                <a:latin typeface="Arial" pitchFamily="-105" charset="0"/>
                <a:ea typeface="ＭＳ Ｐゴシック" pitchFamily="-105" charset="-128"/>
                <a:cs typeface="ＭＳ Ｐゴシック" pitchFamily="-105" charset="-128"/>
              </a:rPr>
              <a:t>What can you tell me about the top figure? Main observations</a:t>
            </a:r>
            <a:r>
              <a:rPr lang="en-US" baseline="0" dirty="0" smtClean="0">
                <a:latin typeface="Arial" pitchFamily="-105" charset="0"/>
                <a:ea typeface="ＭＳ Ｐゴシック" pitchFamily="-105" charset="-128"/>
                <a:cs typeface="ＭＳ Ｐゴシック" pitchFamily="-105" charset="-128"/>
              </a:rPr>
              <a:t> (north-south elevation dichotomy, large basins, </a:t>
            </a:r>
          </a:p>
          <a:p>
            <a:pPr eaLnBrk="1" hangingPunct="1"/>
            <a:r>
              <a:rPr lang="en-US" baseline="0" dirty="0" smtClean="0">
                <a:latin typeface="Arial" pitchFamily="-105" charset="0"/>
                <a:ea typeface="ＭＳ Ｐゴシック" pitchFamily="-105" charset="-128"/>
                <a:cs typeface="ＭＳ Ｐゴシック" pitchFamily="-105" charset="-128"/>
              </a:rPr>
              <a:t>Bottom figure: Circular feature surrounding the Tharsis mount. No dichotomy. Some craters have large anomaly where others seem to have no signature.</a:t>
            </a:r>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2086779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69</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4097453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70</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7583150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71</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err="1" smtClean="0">
                <a:latin typeface="Arial" pitchFamily="-105" charset="0"/>
                <a:ea typeface="ＭＳ Ｐゴシック" pitchFamily="-105" charset="-128"/>
                <a:cs typeface="ＭＳ Ｐゴシック" pitchFamily="-105" charset="-128"/>
              </a:rPr>
              <a:t>Topo</a:t>
            </a:r>
            <a:r>
              <a:rPr lang="en-US" dirty="0" smtClean="0">
                <a:latin typeface="Arial" pitchFamily="-105" charset="0"/>
                <a:ea typeface="ＭＳ Ｐゴシック" pitchFamily="-105" charset="-128"/>
                <a:cs typeface="ＭＳ Ｐゴシック" pitchFamily="-105" charset="-128"/>
              </a:rPr>
              <a:t> – how obtained</a:t>
            </a:r>
          </a:p>
          <a:p>
            <a:pPr eaLnBrk="1" hangingPunct="1"/>
            <a:r>
              <a:rPr lang="en-US" dirty="0" smtClean="0">
                <a:latin typeface="Arial" pitchFamily="-105" charset="0"/>
                <a:ea typeface="ＭＳ Ｐゴシック" pitchFamily="-105" charset="-128"/>
                <a:cs typeface="ＭＳ Ｐゴシック" pitchFamily="-105" charset="-128"/>
              </a:rPr>
              <a:t>Gravity – how obtained</a:t>
            </a:r>
          </a:p>
          <a:p>
            <a:pPr eaLnBrk="1" hangingPunct="1"/>
            <a:r>
              <a:rPr lang="en-US" dirty="0" smtClean="0">
                <a:latin typeface="Arial" pitchFamily="-105" charset="0"/>
                <a:ea typeface="ＭＳ Ｐゴシック" pitchFamily="-105" charset="-128"/>
                <a:cs typeface="ＭＳ Ｐゴシック" pitchFamily="-105" charset="-128"/>
              </a:rPr>
              <a:t>What can you tell me about the top figure? Main observations</a:t>
            </a:r>
            <a:r>
              <a:rPr lang="en-US" baseline="0" dirty="0" smtClean="0">
                <a:latin typeface="Arial" pitchFamily="-105" charset="0"/>
                <a:ea typeface="ＭＳ Ｐゴシック" pitchFamily="-105" charset="-128"/>
                <a:cs typeface="ＭＳ Ｐゴシック" pitchFamily="-105" charset="-128"/>
              </a:rPr>
              <a:t> (north-south elevation dichotomy, large basins, </a:t>
            </a:r>
          </a:p>
          <a:p>
            <a:pPr eaLnBrk="1" hangingPunct="1"/>
            <a:r>
              <a:rPr lang="en-US" baseline="0" dirty="0" smtClean="0">
                <a:latin typeface="Arial" pitchFamily="-105" charset="0"/>
                <a:ea typeface="ＭＳ Ｐゴシック" pitchFamily="-105" charset="-128"/>
                <a:cs typeface="ＭＳ Ｐゴシック" pitchFamily="-105" charset="-128"/>
              </a:rPr>
              <a:t>Bottom figure: Circular feature surrounding the Tharsis mount. No dichotomy. Some craters have large anomaly where others seem to have no signature.</a:t>
            </a:r>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4793689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72</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a:latin typeface="Arial" pitchFamily="-105" charset="0"/>
                <a:ea typeface="ＭＳ Ｐゴシック" pitchFamily="-105" charset="-128"/>
                <a:cs typeface="ＭＳ Ｐゴシック" pitchFamily="-105" charset="-128"/>
              </a:rPr>
              <a:t>Radial gravity anomaly (mGal)</a:t>
            </a:r>
          </a:p>
        </p:txBody>
      </p:sp>
    </p:spTree>
    <p:extLst>
      <p:ext uri="{BB962C8B-B14F-4D97-AF65-F5344CB8AC3E}">
        <p14:creationId xmlns:p14="http://schemas.microsoft.com/office/powerpoint/2010/main" val="15421440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73</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8355345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74</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43388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9912306-7BC6-294B-AA7C-1B5883738B5D}" type="slidenum">
              <a:rPr lang="en-US">
                <a:latin typeface="Arial" pitchFamily="-105" charset="0"/>
                <a:ea typeface="ＭＳ Ｐゴシック" pitchFamily="-105" charset="-128"/>
                <a:cs typeface="ＭＳ Ｐゴシック" pitchFamily="-105" charset="-128"/>
              </a:rPr>
              <a:pPr/>
              <a:t>7</a:t>
            </a:fld>
            <a:endParaRPr lang="en-US">
              <a:latin typeface="Arial" pitchFamily="-105" charset="0"/>
              <a:ea typeface="ＭＳ Ｐゴシック" pitchFamily="-105" charset="-128"/>
              <a:cs typeface="ＭＳ Ｐゴシック" pitchFamily="-105"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1800" dirty="0" smtClean="0">
                <a:latin typeface="Arial" pitchFamily="-105" charset="0"/>
                <a:ea typeface="ＭＳ Ｐゴシック" pitchFamily="-105" charset="-128"/>
                <a:cs typeface="ＭＳ Ｐゴシック" pitchFamily="-105" charset="-128"/>
              </a:rPr>
              <a:t>CJ:</a:t>
            </a:r>
            <a:r>
              <a:rPr lang="en-US" sz="1800" baseline="0" dirty="0" smtClean="0">
                <a:latin typeface="Arial" pitchFamily="-105" charset="0"/>
                <a:ea typeface="ＭＳ Ｐゴシック" pitchFamily="-105" charset="-128"/>
                <a:cs typeface="ＭＳ Ｐゴシック" pitchFamily="-105" charset="-128"/>
              </a:rPr>
              <a:t> What are the other methods? </a:t>
            </a:r>
          </a:p>
          <a:p>
            <a:pPr eaLnBrk="1" hangingPunct="1"/>
            <a:r>
              <a:rPr lang="en-US" sz="1800" baseline="0" dirty="0" smtClean="0">
                <a:latin typeface="Arial" pitchFamily="-105" charset="0"/>
                <a:ea typeface="ＭＳ Ｐゴシック" pitchFamily="-105" charset="-128"/>
                <a:cs typeface="ＭＳ Ｐゴシック" pitchFamily="-105" charset="-128"/>
              </a:rPr>
              <a:t>Disturbances in orbit due to other nearby objects?  Planet disturbs other planets orbit How </a:t>
            </a:r>
            <a:r>
              <a:rPr lang="en-US" sz="1800" baseline="0" dirty="0" err="1" smtClean="0">
                <a:latin typeface="Arial" pitchFamily="-105" charset="0"/>
                <a:ea typeface="ＭＳ Ｐゴシック" pitchFamily="-105" charset="-128"/>
                <a:cs typeface="ＭＳ Ｐゴシック" pitchFamily="-105" charset="-128"/>
              </a:rPr>
              <a:t>neptune</a:t>
            </a:r>
            <a:r>
              <a:rPr lang="en-US" sz="1800" baseline="0" dirty="0" smtClean="0">
                <a:latin typeface="Arial" pitchFamily="-105" charset="0"/>
                <a:ea typeface="ＭＳ Ｐゴシック" pitchFamily="-105" charset="-128"/>
                <a:cs typeface="ＭＳ Ｐゴシック" pitchFamily="-105" charset="-128"/>
              </a:rPr>
              <a:t> was discovered. Give a crude estimate of the mass. Also used for asteroids.</a:t>
            </a:r>
          </a:p>
          <a:p>
            <a:pPr eaLnBrk="1" hangingPunct="1"/>
            <a:r>
              <a:rPr lang="en-US" sz="1800" baseline="0" dirty="0" smtClean="0">
                <a:latin typeface="Arial" pitchFamily="-105" charset="0"/>
                <a:ea typeface="ＭＳ Ｐゴシック" pitchFamily="-105" charset="-128"/>
                <a:cs typeface="ＭＳ Ｐゴシック" pitchFamily="-105" charset="-128"/>
              </a:rPr>
              <a:t>Best estimate of the masses of some of </a:t>
            </a:r>
            <a:r>
              <a:rPr lang="en-US" sz="1800" baseline="0" dirty="0" err="1" smtClean="0">
                <a:latin typeface="Arial" pitchFamily="-105" charset="0"/>
                <a:ea typeface="ＭＳ Ｐゴシック" pitchFamily="-105" charset="-128"/>
                <a:cs typeface="ＭＳ Ｐゴシック" pitchFamily="-105" charset="-128"/>
              </a:rPr>
              <a:t>staturn</a:t>
            </a:r>
            <a:r>
              <a:rPr lang="en-US" sz="1800" baseline="0" dirty="0" smtClean="0">
                <a:latin typeface="Arial" pitchFamily="-105" charset="0"/>
                <a:ea typeface="ＭＳ Ｐゴシック" pitchFamily="-105" charset="-128"/>
                <a:cs typeface="ＭＳ Ｐゴシック" pitchFamily="-105" charset="-128"/>
              </a:rPr>
              <a:t> small inner moon, spiral density waves. Give rough estimates of masses. </a:t>
            </a:r>
          </a:p>
          <a:p>
            <a:pPr eaLnBrk="1" hangingPunct="1"/>
            <a:r>
              <a:rPr lang="en-US" sz="1800" baseline="0" dirty="0" smtClean="0">
                <a:latin typeface="Arial" pitchFamily="-105" charset="0"/>
                <a:ea typeface="ＭＳ Ｐゴシック" pitchFamily="-105" charset="-128"/>
                <a:cs typeface="ＭＳ Ｐゴシック" pitchFamily="-105" charset="-128"/>
              </a:rPr>
              <a:t>Comets made </a:t>
            </a:r>
            <a:r>
              <a:rPr lang="en-US" sz="1800" baseline="0" dirty="0" err="1" smtClean="0">
                <a:latin typeface="Arial" pitchFamily="-105" charset="0"/>
                <a:ea typeface="ＭＳ Ｐゴシック" pitchFamily="-105" charset="-128"/>
                <a:cs typeface="ＭＳ Ｐゴシック" pitchFamily="-105" charset="-128"/>
              </a:rPr>
              <a:t>assymetric</a:t>
            </a:r>
            <a:r>
              <a:rPr lang="en-US" sz="1800" baseline="0" dirty="0" smtClean="0">
                <a:latin typeface="Arial" pitchFamily="-105" charset="0"/>
                <a:ea typeface="ＭＳ Ｐゴシック" pitchFamily="-105" charset="-128"/>
                <a:cs typeface="ＭＳ Ｐゴシック" pitchFamily="-105" charset="-128"/>
              </a:rPr>
              <a:t> escape of release gases and dust. </a:t>
            </a:r>
          </a:p>
          <a:p>
            <a:pPr eaLnBrk="1" hangingPunct="1"/>
            <a:endParaRPr lang="en-US" sz="1800" baseline="0" dirty="0" smtClean="0">
              <a:latin typeface="Arial" pitchFamily="-105" charset="0"/>
              <a:ea typeface="ＭＳ Ｐゴシック" pitchFamily="-105" charset="-128"/>
              <a:cs typeface="ＭＳ Ｐゴシック" pitchFamily="-105" charset="-128"/>
            </a:endParaRPr>
          </a:p>
          <a:p>
            <a:pPr eaLnBrk="1" hangingPunct="1"/>
            <a:endParaRPr lang="en-US" sz="1800" baseline="0" dirty="0" smtClean="0">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2057516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F7FB7-BDD2-C345-99A3-EF801D2168E3}" type="slidenum">
              <a:rPr lang="en-US">
                <a:latin typeface="Arial" pitchFamily="-105" charset="0"/>
                <a:ea typeface="ＭＳ Ｐゴシック" pitchFamily="-105" charset="-128"/>
                <a:cs typeface="ＭＳ Ｐゴシック" pitchFamily="-105" charset="-128"/>
              </a:rPr>
              <a:pPr/>
              <a:t>75</a:t>
            </a:fld>
            <a:endParaRPr lang="en-US">
              <a:latin typeface="Arial" pitchFamily="-105" charset="0"/>
              <a:ea typeface="ＭＳ Ｐゴシック" pitchFamily="-105" charset="-128"/>
              <a:cs typeface="ＭＳ Ｐゴシック" pitchFamily="-10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a:latin typeface="Arial" pitchFamily="-105" charset="0"/>
                <a:ea typeface="ＭＳ Ｐゴシック" pitchFamily="-105" charset="-128"/>
                <a:cs typeface="ＭＳ Ｐゴシック" pitchFamily="-105" charset="-128"/>
              </a:rPr>
              <a:t>Radial gravity anomaly (mGal)</a:t>
            </a:r>
          </a:p>
        </p:txBody>
      </p:sp>
    </p:spTree>
    <p:extLst>
      <p:ext uri="{BB962C8B-B14F-4D97-AF65-F5344CB8AC3E}">
        <p14:creationId xmlns:p14="http://schemas.microsoft.com/office/powerpoint/2010/main" val="156508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8</a:t>
            </a:fld>
            <a:endParaRPr lang="en-US"/>
          </a:p>
        </p:txBody>
      </p:sp>
    </p:spTree>
    <p:extLst>
      <p:ext uri="{BB962C8B-B14F-4D97-AF65-F5344CB8AC3E}">
        <p14:creationId xmlns:p14="http://schemas.microsoft.com/office/powerpoint/2010/main" val="1411649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CJ: Why is Moon off-axis? Tidal heating</a:t>
            </a:r>
            <a:r>
              <a:rPr lang="en-US" baseline="0" dirty="0" smtClean="0"/>
              <a:t> from Earth strong enough to slow down cooling (moon was much closer at first, so stronger tides)? Could the fact that it had a lower metal/silicate ratio have an effect?</a:t>
            </a:r>
          </a:p>
          <a:p>
            <a:r>
              <a:rPr lang="en-US" baseline="0" dirty="0" smtClean="0"/>
              <a:t>Completely molten</a:t>
            </a:r>
          </a:p>
          <a:p>
            <a:r>
              <a:rPr lang="en-US" baseline="0" dirty="0" smtClean="0"/>
              <a:t>Something else involved in age? Chemical or not…</a:t>
            </a:r>
          </a:p>
          <a:p>
            <a:endParaRPr lang="en-US" dirty="0"/>
          </a:p>
        </p:txBody>
      </p:sp>
      <p:sp>
        <p:nvSpPr>
          <p:cNvPr id="4" name="Slide Number Placeholder 3"/>
          <p:cNvSpPr>
            <a:spLocks noGrp="1"/>
          </p:cNvSpPr>
          <p:nvPr>
            <p:ph type="sldNum" sz="quarter" idx="10"/>
          </p:nvPr>
        </p:nvSpPr>
        <p:spPr/>
        <p:txBody>
          <a:bodyPr/>
          <a:lstStyle/>
          <a:p>
            <a:fld id="{2EE4F18E-4805-FD4C-886B-9829064F6801}" type="slidenum">
              <a:rPr lang="en-US" smtClean="0"/>
              <a:pPr/>
              <a:t>9</a:t>
            </a:fld>
            <a:endParaRPr lang="en-US"/>
          </a:p>
        </p:txBody>
      </p:sp>
    </p:spTree>
    <p:extLst>
      <p:ext uri="{BB962C8B-B14F-4D97-AF65-F5344CB8AC3E}">
        <p14:creationId xmlns:p14="http://schemas.microsoft.com/office/powerpoint/2010/main" val="19872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62F8-65CA-A34A-A393-286C6D2851A5}"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C5ABE-FF26-F54E-9F03-BC6970130E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62F8-65CA-A34A-A393-286C6D2851A5}"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C5ABE-FF26-F54E-9F03-BC6970130E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62F8-65CA-A34A-A393-286C6D2851A5}"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C5ABE-FF26-F54E-9F03-BC6970130E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62F8-65CA-A34A-A393-286C6D2851A5}"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C5ABE-FF26-F54E-9F03-BC6970130E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62F8-65CA-A34A-A393-286C6D2851A5}"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C5ABE-FF26-F54E-9F03-BC6970130E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62F8-65CA-A34A-A393-286C6D2851A5}" type="datetimeFigureOut">
              <a:rPr lang="en-US" smtClean="0"/>
              <a:pPr/>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C5ABE-FF26-F54E-9F03-BC6970130E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62F8-65CA-A34A-A393-286C6D2851A5}" type="datetimeFigureOut">
              <a:rPr lang="en-US" smtClean="0"/>
              <a:pPr/>
              <a:t>11/10/16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C5ABE-FF26-F54E-9F03-BC6970130E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62F8-65CA-A34A-A393-286C6D2851A5}" type="datetimeFigureOut">
              <a:rPr lang="en-US" smtClean="0"/>
              <a:pPr/>
              <a:t>11/10/16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C5ABE-FF26-F54E-9F03-BC6970130E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62F8-65CA-A34A-A393-286C6D2851A5}" type="datetimeFigureOut">
              <a:rPr lang="en-US" smtClean="0"/>
              <a:pPr/>
              <a:t>11/10/16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C5ABE-FF26-F54E-9F03-BC6970130E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62F8-65CA-A34A-A393-286C6D2851A5}" type="datetimeFigureOut">
              <a:rPr lang="en-US" smtClean="0"/>
              <a:pPr/>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C5ABE-FF26-F54E-9F03-BC6970130E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62F8-65CA-A34A-A393-286C6D2851A5}" type="datetimeFigureOut">
              <a:rPr lang="en-US" smtClean="0"/>
              <a:pPr/>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C5ABE-FF26-F54E-9F03-BC6970130E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62F8-65CA-A34A-A393-286C6D2851A5}" type="datetimeFigureOut">
              <a:rPr lang="en-US" smtClean="0"/>
              <a:pPr/>
              <a:t>11/10/16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C5ABE-FF26-F54E-9F03-BC6970130E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bin"/><Relationship Id="rId5" Type="http://schemas.openxmlformats.org/officeDocument/2006/relationships/image" Target="../media/image9.emf"/><Relationship Id="rId6" Type="http://schemas.openxmlformats.org/officeDocument/2006/relationships/oleObject" Target="../embeddings/oleObject2.bin"/><Relationship Id="rId7"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3.bin"/><Relationship Id="rId5"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4.bin"/><Relationship Id="rId5" Type="http://schemas.openxmlformats.org/officeDocument/2006/relationships/image" Target="../media/image12.emf"/><Relationship Id="rId6" Type="http://schemas.openxmlformats.org/officeDocument/2006/relationships/oleObject" Target="../embeddings/oleObject5.bin"/><Relationship Id="rId7"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6.bin"/><Relationship Id="rId5" Type="http://schemas.openxmlformats.org/officeDocument/2006/relationships/image" Target="../media/image14.wmf"/><Relationship Id="rId6" Type="http://schemas.openxmlformats.org/officeDocument/2006/relationships/oleObject" Target="../embeddings/oleObject7.bin"/><Relationship Id="rId7" Type="http://schemas.openxmlformats.org/officeDocument/2006/relationships/image" Target="../media/image15.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8.bin"/><Relationship Id="rId5"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9.bin"/><Relationship Id="rId5" Type="http://schemas.openxmlformats.org/officeDocument/2006/relationships/image" Target="../media/image21.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tif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10.bin"/><Relationship Id="rId5" Type="http://schemas.openxmlformats.org/officeDocument/2006/relationships/image" Target="../media/image23.emf"/><Relationship Id="rId6" Type="http://schemas.openxmlformats.org/officeDocument/2006/relationships/oleObject" Target="../embeddings/oleObject11.bin"/><Relationship Id="rId7" Type="http://schemas.openxmlformats.org/officeDocument/2006/relationships/image" Target="../media/image24.emf"/><Relationship Id="rId8" Type="http://schemas.openxmlformats.org/officeDocument/2006/relationships/oleObject" Target="../embeddings/oleObject12.bin"/><Relationship Id="rId9"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13.bin"/><Relationship Id="rId5"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14.bin"/><Relationship Id="rId5" Type="http://schemas.openxmlformats.org/officeDocument/2006/relationships/image" Target="../media/image28.wmf"/><Relationship Id="rId6" Type="http://schemas.openxmlformats.org/officeDocument/2006/relationships/oleObject" Target="../embeddings/oleObject15.bin"/><Relationship Id="rId7" Type="http://schemas.openxmlformats.org/officeDocument/2006/relationships/image" Target="../media/image24.emf"/><Relationship Id="rId8" Type="http://schemas.openxmlformats.org/officeDocument/2006/relationships/oleObject" Target="../embeddings/oleObject16.bin"/><Relationship Id="rId9" Type="http://schemas.openxmlformats.org/officeDocument/2006/relationships/image" Target="../media/image2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tif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tiff"/></Relationships>
</file>

<file path=ppt/slides/_rels/slide7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9.jpg"/><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0878" y="200642"/>
            <a:ext cx="6198218" cy="584776"/>
          </a:xfrm>
          <a:prstGeom prst="rect">
            <a:avLst/>
          </a:prstGeom>
          <a:noFill/>
        </p:spPr>
        <p:txBody>
          <a:bodyPr wrap="square" rtlCol="0">
            <a:spAutoFit/>
          </a:bodyPr>
          <a:lstStyle/>
          <a:p>
            <a:pPr algn="ctr"/>
            <a:r>
              <a:rPr lang="en-US" sz="3200" dirty="0" smtClean="0"/>
              <a:t>Introduction</a:t>
            </a:r>
          </a:p>
        </p:txBody>
      </p:sp>
      <p:sp>
        <p:nvSpPr>
          <p:cNvPr id="3" name="TextBox 2"/>
          <p:cNvSpPr txBox="1"/>
          <p:nvPr/>
        </p:nvSpPr>
        <p:spPr>
          <a:xfrm>
            <a:off x="208222" y="1236136"/>
            <a:ext cx="8587146" cy="5632310"/>
          </a:xfrm>
          <a:prstGeom prst="rect">
            <a:avLst/>
          </a:prstGeom>
          <a:noFill/>
        </p:spPr>
        <p:txBody>
          <a:bodyPr wrap="square" rtlCol="0">
            <a:spAutoFit/>
          </a:bodyPr>
          <a:lstStyle/>
          <a:p>
            <a:r>
              <a:rPr lang="en-US" sz="2400" b="1" dirty="0" smtClean="0"/>
              <a:t>Me:  </a:t>
            </a:r>
            <a:r>
              <a:rPr lang="en-US" sz="2400" dirty="0" smtClean="0"/>
              <a:t>Catherine L. Johnson, Professor of Geophysics (UBC) &amp; Senior Scientist, Planetary Science Institute Tucson.   </a:t>
            </a:r>
            <a:r>
              <a:rPr lang="en-US" sz="2400" dirty="0" err="1" smtClean="0">
                <a:solidFill>
                  <a:srgbClr val="0000FF"/>
                </a:solidFill>
              </a:rPr>
              <a:t>cjohnson@eos.ubc.ca</a:t>
            </a:r>
            <a:endParaRPr lang="en-US" sz="2400" dirty="0" smtClean="0">
              <a:solidFill>
                <a:srgbClr val="0000FF"/>
              </a:solidFill>
            </a:endParaRPr>
          </a:p>
          <a:p>
            <a:r>
              <a:rPr lang="en-US" sz="2400" b="1" dirty="0" smtClean="0"/>
              <a:t> </a:t>
            </a:r>
          </a:p>
          <a:p>
            <a:r>
              <a:rPr lang="en-US" sz="2400" b="1" dirty="0" smtClean="0"/>
              <a:t>My research: </a:t>
            </a:r>
            <a:r>
              <a:rPr lang="en-US" sz="2400" dirty="0" smtClean="0"/>
              <a:t>studies of gravity, magnetic, topography, seismic data to understand interior structure and evolution of terrestrial planets</a:t>
            </a:r>
          </a:p>
          <a:p>
            <a:endParaRPr lang="en-US" sz="2400" dirty="0"/>
          </a:p>
          <a:p>
            <a:r>
              <a:rPr lang="en-US" sz="2400" b="1" dirty="0" smtClean="0"/>
              <a:t>Current and Recent Projects:  </a:t>
            </a:r>
          </a:p>
          <a:p>
            <a:pPr marL="342900" indent="-342900">
              <a:buFont typeface="Arial"/>
              <a:buChar char="•"/>
            </a:pPr>
            <a:r>
              <a:rPr lang="en-US" sz="2400" dirty="0" smtClean="0"/>
              <a:t>Mercury’s magnetic field: </a:t>
            </a:r>
            <a:r>
              <a:rPr lang="en-US" sz="2400" dirty="0" smtClean="0">
                <a:solidFill>
                  <a:srgbClr val="0000FF"/>
                </a:solidFill>
              </a:rPr>
              <a:t>MESSENGER mission </a:t>
            </a:r>
          </a:p>
          <a:p>
            <a:pPr marL="342900" indent="-342900">
              <a:buFont typeface="Arial"/>
              <a:buChar char="•"/>
            </a:pPr>
            <a:r>
              <a:rPr lang="en-US" sz="2400" dirty="0" smtClean="0"/>
              <a:t>Lunar interior structure from Apollo seismic data </a:t>
            </a:r>
          </a:p>
          <a:p>
            <a:pPr marL="342900" indent="-342900">
              <a:buFont typeface="Arial"/>
              <a:buChar char="•"/>
            </a:pPr>
            <a:r>
              <a:rPr lang="en-US" sz="2400" dirty="0" smtClean="0"/>
              <a:t>Moon’s magnetic field from samples and satellite data Morphology of lunar complex craters (LOLA, LROC) </a:t>
            </a:r>
          </a:p>
          <a:p>
            <a:pPr marL="342900" indent="-342900">
              <a:buFont typeface="Arial"/>
              <a:buChar char="•"/>
            </a:pPr>
            <a:r>
              <a:rPr lang="en-US" sz="2400" dirty="0" smtClean="0"/>
              <a:t>Earth’s magnetic field from </a:t>
            </a:r>
            <a:r>
              <a:rPr lang="en-US" sz="2400" dirty="0" err="1" smtClean="0"/>
              <a:t>paleomag</a:t>
            </a:r>
            <a:r>
              <a:rPr lang="en-US" sz="2400" dirty="0" smtClean="0"/>
              <a:t> data</a:t>
            </a:r>
          </a:p>
          <a:p>
            <a:pPr marL="342900" indent="-342900">
              <a:buFont typeface="Arial"/>
              <a:buChar char="•"/>
            </a:pPr>
            <a:r>
              <a:rPr lang="en-US" sz="2400" dirty="0" smtClean="0"/>
              <a:t>Mars’ magnetic field history and climate evolution</a:t>
            </a:r>
          </a:p>
          <a:p>
            <a:pPr marL="342900" indent="-342900">
              <a:buFont typeface="Arial"/>
              <a:buChar char="•"/>
            </a:pPr>
            <a:r>
              <a:rPr lang="en-US" sz="2400" dirty="0" smtClean="0"/>
              <a:t>Seismology on Mars:  </a:t>
            </a:r>
            <a:r>
              <a:rPr lang="en-US" sz="2400" dirty="0" err="1" smtClean="0">
                <a:solidFill>
                  <a:srgbClr val="0000FF"/>
                </a:solidFill>
              </a:rPr>
              <a:t>InSight</a:t>
            </a:r>
            <a:r>
              <a:rPr lang="en-US" sz="2400" dirty="0" smtClean="0">
                <a:solidFill>
                  <a:srgbClr val="0000FF"/>
                </a:solidFill>
              </a:rPr>
              <a:t> mission</a:t>
            </a:r>
          </a:p>
          <a:p>
            <a:pPr marL="342900" indent="-342900">
              <a:buFont typeface="Arial"/>
              <a:buChar char="•"/>
            </a:pPr>
            <a:r>
              <a:rPr lang="en-US" sz="2400" dirty="0" smtClean="0"/>
              <a:t>Studies of asteroid </a:t>
            </a:r>
            <a:r>
              <a:rPr lang="en-US" sz="2400" dirty="0" err="1" smtClean="0"/>
              <a:t>Bennu</a:t>
            </a:r>
            <a:r>
              <a:rPr lang="en-US" sz="2400" dirty="0" smtClean="0"/>
              <a:t>:  </a:t>
            </a:r>
            <a:r>
              <a:rPr lang="en-US" sz="2400" dirty="0" smtClean="0">
                <a:solidFill>
                  <a:srgbClr val="0000FF"/>
                </a:solidFill>
              </a:rPr>
              <a:t>OSIRIS </a:t>
            </a:r>
            <a:r>
              <a:rPr lang="en-US" sz="2400" dirty="0" err="1" smtClean="0">
                <a:solidFill>
                  <a:srgbClr val="0000FF"/>
                </a:solidFill>
              </a:rPr>
              <a:t>REx</a:t>
            </a:r>
            <a:r>
              <a:rPr lang="en-US" sz="2400" dirty="0" smtClean="0">
                <a:solidFill>
                  <a:srgbClr val="0000FF"/>
                </a:solidFill>
              </a:rPr>
              <a:t> mission</a:t>
            </a:r>
          </a:p>
        </p:txBody>
      </p:sp>
    </p:spTree>
    <p:extLst>
      <p:ext uri="{BB962C8B-B14F-4D97-AF65-F5344CB8AC3E}">
        <p14:creationId xmlns:p14="http://schemas.microsoft.com/office/powerpoint/2010/main" val="194498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0"/>
            <a:ext cx="8229600" cy="1143000"/>
          </a:xfrm>
        </p:spPr>
        <p:txBody>
          <a:bodyPr>
            <a:normAutofit/>
          </a:bodyPr>
          <a:lstStyle/>
          <a:p>
            <a:pPr eaLnBrk="1" hangingPunct="1"/>
            <a:r>
              <a:rPr lang="en-US" sz="3600" dirty="0" smtClean="0">
                <a:cs typeface="Arial"/>
              </a:rPr>
              <a:t>Differentiation: Crustal Formation</a:t>
            </a:r>
            <a:endParaRPr lang="en-US" sz="3600" dirty="0">
              <a:cs typeface="Arial"/>
            </a:endParaRPr>
          </a:p>
        </p:txBody>
      </p:sp>
      <p:sp>
        <p:nvSpPr>
          <p:cNvPr id="27" name="Rectangle 3"/>
          <p:cNvSpPr txBox="1">
            <a:spLocks noChangeArrowheads="1"/>
          </p:cNvSpPr>
          <p:nvPr/>
        </p:nvSpPr>
        <p:spPr>
          <a:xfrm>
            <a:off x="358369" y="998712"/>
            <a:ext cx="8612188" cy="346292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Similarly,</a:t>
            </a:r>
            <a:r>
              <a:rPr kumimoji="0" lang="en-US" sz="2400" b="0" i="0" u="none" strike="noStrike" kern="1200" cap="none" spc="0" normalizeH="0" noProof="0" dirty="0" smtClean="0">
                <a:ln>
                  <a:noFill/>
                </a:ln>
                <a:solidFill>
                  <a:schemeClr val="tx1"/>
                </a:solidFill>
                <a:effectLst/>
                <a:uLnTx/>
                <a:uFillTx/>
                <a:latin typeface="+mn-lt"/>
                <a:ea typeface="+mn-ea"/>
                <a:cs typeface="+mn-cs"/>
              </a:rPr>
              <a:t> lighter silicate material can separate from heavier (more Fe, Mg-rich) silicate material to form an early (primordial) crust.  In the case of the Moon we have samples of crustal rocks.</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lang="en-US" sz="2400" baseline="0" dirty="0" smtClean="0"/>
              <a:t>This</a:t>
            </a:r>
            <a:r>
              <a:rPr lang="en-US" sz="2400" dirty="0" smtClean="0"/>
              <a:t> process is thought to have been very important in lunar history and probably took place within the first ~100 Ma</a:t>
            </a:r>
            <a:endParaRPr kumimoji="0" lang="en-US" sz="2400" b="0" i="0" u="none" strike="noStrike" kern="1200" cap="none" spc="0" normalizeH="0" baseline="0" dirty="0" smtClean="0">
              <a:ln>
                <a:noFill/>
              </a:ln>
              <a:solidFill>
                <a:srgbClr val="800000"/>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Picture 14"/>
          <p:cNvPicPr>
            <a:picLocks noChangeAspect="1"/>
          </p:cNvPicPr>
          <p:nvPr/>
        </p:nvPicPr>
        <p:blipFill>
          <a:blip r:embed="rId3"/>
          <a:stretch>
            <a:fillRect/>
          </a:stretch>
        </p:blipFill>
        <p:spPr>
          <a:xfrm>
            <a:off x="709651" y="2888857"/>
            <a:ext cx="7798755" cy="2338309"/>
          </a:xfrm>
          <a:prstGeom prst="rect">
            <a:avLst/>
          </a:prstGeom>
        </p:spPr>
      </p:pic>
      <p:sp>
        <p:nvSpPr>
          <p:cNvPr id="16" name="Rectangle 15"/>
          <p:cNvSpPr/>
          <p:nvPr/>
        </p:nvSpPr>
        <p:spPr>
          <a:xfrm>
            <a:off x="358369" y="5271726"/>
            <a:ext cx="8513357" cy="1908215"/>
          </a:xfrm>
          <a:prstGeom prst="rect">
            <a:avLst/>
          </a:prstGeom>
        </p:spPr>
        <p:txBody>
          <a:bodyPr wrap="square">
            <a:spAutoFit/>
          </a:bodyPr>
          <a:lstStyle/>
          <a:p>
            <a:pPr marL="342900" lvl="0" indent="-342900">
              <a:lnSpc>
                <a:spcPct val="90000"/>
              </a:lnSpc>
              <a:spcBef>
                <a:spcPct val="20000"/>
              </a:spcBef>
              <a:buFont typeface="Arial"/>
              <a:buChar char="•"/>
              <a:defRPr/>
            </a:pPr>
            <a:r>
              <a:rPr lang="en-US" sz="2400" dirty="0" smtClean="0"/>
              <a:t>Whether or not there is any relic of the primordial crust depends on later modification by impacts, volcanism, tectonism</a:t>
            </a:r>
          </a:p>
          <a:p>
            <a:pPr marL="342900" lvl="0" indent="-342900">
              <a:lnSpc>
                <a:spcPct val="90000"/>
              </a:lnSpc>
              <a:spcBef>
                <a:spcPct val="20000"/>
              </a:spcBef>
              <a:buFont typeface="Symbol" pitchFamily="-105" charset="2"/>
              <a:buChar char=""/>
              <a:defRPr/>
            </a:pPr>
            <a:r>
              <a:rPr lang="en-US" sz="2400" dirty="0" smtClean="0">
                <a:solidFill>
                  <a:srgbClr val="FF0000"/>
                </a:solidFill>
              </a:rPr>
              <a:t>for most bodies the composition, thickness and spatial variations in the crust are indicative of later evolution</a:t>
            </a:r>
          </a:p>
          <a:p>
            <a:pPr marL="342900" lvl="0" indent="-342900">
              <a:lnSpc>
                <a:spcPct val="90000"/>
              </a:lnSpc>
              <a:spcBef>
                <a:spcPct val="20000"/>
              </a:spcBef>
              <a:buFont typeface="Symbol" pitchFamily="-105" charset="2"/>
              <a:buChar char=""/>
              <a:defRPr/>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endParaRPr lang="en-US">
              <a:latin typeface="Verdana" pitchFamily="-111" charset="0"/>
            </a:endParaRPr>
          </a:p>
          <a:p>
            <a:r>
              <a:rPr lang="en-US">
                <a:solidFill>
                  <a:srgbClr val="3366FF"/>
                </a:solidFill>
                <a:latin typeface="Verdana" pitchFamily="-111" charset="0"/>
              </a:rPr>
              <a:t>Ages of Lunar Anorthosites</a:t>
            </a:r>
          </a:p>
        </p:txBody>
      </p:sp>
      <p:sp>
        <p:nvSpPr>
          <p:cNvPr id="5" name="Footer Placeholder 4"/>
          <p:cNvSpPr>
            <a:spLocks noGrp="1"/>
          </p:cNvSpPr>
          <p:nvPr>
            <p:ph type="ftr" sz="quarter" idx="11"/>
          </p:nvPr>
        </p:nvSpPr>
        <p:spPr/>
        <p:txBody>
          <a:bodyPr/>
          <a:lstStyle/>
          <a:p>
            <a:pPr>
              <a:defRPr/>
            </a:pPr>
            <a:endParaRPr lang="en-US"/>
          </a:p>
          <a:p>
            <a:pPr algn="r">
              <a:defRPr/>
            </a:pPr>
            <a:r>
              <a:rPr lang="en-US" sz="1400" i="1">
                <a:solidFill>
                  <a:srgbClr val="3366FF"/>
                </a:solidFill>
                <a:latin typeface="Verdana" pitchFamily="34" charset="0"/>
              </a:rPr>
              <a:t>COSMOCHEMISTRY iLLUSTRATED</a:t>
            </a:r>
          </a:p>
        </p:txBody>
      </p:sp>
      <p:sp>
        <p:nvSpPr>
          <p:cNvPr id="23558" name="Rectangle 6"/>
          <p:cNvSpPr>
            <a:spLocks noGrp="1" noChangeArrowheads="1"/>
          </p:cNvSpPr>
          <p:nvPr>
            <p:ph type="title"/>
          </p:nvPr>
        </p:nvSpPr>
        <p:spPr/>
        <p:txBody>
          <a:bodyPr/>
          <a:lstStyle/>
          <a:p>
            <a:pPr eaLnBrk="1" hangingPunct="1">
              <a:defRPr/>
            </a:pPr>
            <a:r>
              <a:rPr lang="en-US" sz="3200" smtClean="0"/>
              <a:t>Likely Mean Age for Lunar Anorthosites: 4.456 Billion Years</a:t>
            </a:r>
          </a:p>
        </p:txBody>
      </p:sp>
      <p:pic>
        <p:nvPicPr>
          <p:cNvPr id="16389" name="Picture 5" descr="Taylor_Fig-6"/>
          <p:cNvPicPr>
            <a:picLocks noGrp="1" noChangeAspect="1" noChangeArrowheads="1"/>
          </p:cNvPicPr>
          <p:nvPr>
            <p:ph idx="1"/>
          </p:nvPr>
        </p:nvPicPr>
        <p:blipFill>
          <a:blip r:embed="rId3"/>
          <a:srcRect/>
          <a:stretch>
            <a:fillRect/>
          </a:stretch>
        </p:blipFill>
        <p:spPr>
          <a:xfrm>
            <a:off x="1787372" y="1417638"/>
            <a:ext cx="5842248" cy="3973072"/>
          </a:xfrm>
          <a:noFill/>
        </p:spPr>
      </p:pic>
      <p:sp>
        <p:nvSpPr>
          <p:cNvPr id="6" name="Rectangle 5"/>
          <p:cNvSpPr/>
          <p:nvPr/>
        </p:nvSpPr>
        <p:spPr>
          <a:xfrm>
            <a:off x="1571551" y="5499485"/>
            <a:ext cx="6058069" cy="523220"/>
          </a:xfrm>
          <a:prstGeom prst="rect">
            <a:avLst/>
          </a:prstGeom>
        </p:spPr>
        <p:txBody>
          <a:bodyPr wrap="none">
            <a:spAutoFit/>
          </a:bodyPr>
          <a:lstStyle/>
          <a:p>
            <a:r>
              <a:rPr lang="en-US" sz="2800" dirty="0" smtClean="0">
                <a:solidFill>
                  <a:srgbClr val="FF0000"/>
                </a:solidFill>
              </a:rPr>
              <a:t>http://</a:t>
            </a:r>
            <a:r>
              <a:rPr lang="en-US" sz="2800" dirty="0" err="1" smtClean="0">
                <a:solidFill>
                  <a:srgbClr val="FF0000"/>
                </a:solidFill>
              </a:rPr>
              <a:t>www.higp.hawaii.edu/cosmoeye</a:t>
            </a:r>
            <a:r>
              <a:rPr lang="en-US" sz="2800" dirty="0" smtClean="0">
                <a:solidFill>
                  <a:srgbClr val="FF0000"/>
                </a:solidFill>
              </a:rPr>
              <a:t>/</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023816" y="162834"/>
            <a:ext cx="7270262" cy="1009759"/>
          </a:xfrm>
        </p:spPr>
        <p:txBody>
          <a:bodyPr>
            <a:normAutofit fontScale="90000"/>
          </a:bodyPr>
          <a:lstStyle/>
          <a:p>
            <a:pPr eaLnBrk="1" hangingPunct="1"/>
            <a:r>
              <a:rPr lang="en-US" sz="3600" dirty="0" smtClean="0">
                <a:latin typeface="Arial"/>
                <a:cs typeface="Arial"/>
              </a:rPr>
              <a:t>After Differentiation … </a:t>
            </a:r>
            <a:r>
              <a:rPr lang="en-US" sz="2700" i="1" dirty="0" smtClean="0">
                <a:latin typeface="Arial"/>
                <a:cs typeface="Arial"/>
              </a:rPr>
              <a:t>if it happens</a:t>
            </a:r>
            <a:r>
              <a:rPr lang="en-US" sz="3600" dirty="0" smtClean="0">
                <a:latin typeface="Arial"/>
                <a:cs typeface="Arial"/>
              </a:rPr>
              <a:t>….</a:t>
            </a:r>
            <a:br>
              <a:rPr lang="en-US" sz="3600" dirty="0" smtClean="0">
                <a:latin typeface="Arial"/>
                <a:cs typeface="Arial"/>
              </a:rPr>
            </a:br>
            <a:r>
              <a:rPr lang="en-US" sz="3100" dirty="0" smtClean="0">
                <a:latin typeface="Arial"/>
                <a:cs typeface="Arial"/>
              </a:rPr>
              <a:t>Terrestrial Planets &amp; Moons - </a:t>
            </a:r>
            <a:br>
              <a:rPr lang="en-US" sz="3100" dirty="0" smtClean="0">
                <a:latin typeface="Arial"/>
                <a:cs typeface="Arial"/>
              </a:rPr>
            </a:br>
            <a:r>
              <a:rPr lang="en-US" sz="3100" dirty="0" smtClean="0">
                <a:latin typeface="Arial"/>
                <a:cs typeface="Arial"/>
              </a:rPr>
              <a:t>Compositional Structure (major layers)</a:t>
            </a:r>
            <a:endParaRPr lang="en-US" sz="3100" dirty="0">
              <a:latin typeface="Arial"/>
              <a:cs typeface="Arial"/>
            </a:endParaRPr>
          </a:p>
        </p:txBody>
      </p:sp>
      <p:pic>
        <p:nvPicPr>
          <p:cNvPr id="33" name="Picture 32"/>
          <p:cNvPicPr>
            <a:picLocks noChangeAspect="1"/>
          </p:cNvPicPr>
          <p:nvPr/>
        </p:nvPicPr>
        <p:blipFill>
          <a:blip r:embed="rId3"/>
          <a:stretch>
            <a:fillRect/>
          </a:stretch>
        </p:blipFill>
        <p:spPr>
          <a:xfrm>
            <a:off x="711199" y="1383987"/>
            <a:ext cx="6674338" cy="5117641"/>
          </a:xfrm>
          <a:prstGeom prst="rect">
            <a:avLst/>
          </a:prstGeom>
        </p:spPr>
      </p:pic>
      <p:sp>
        <p:nvSpPr>
          <p:cNvPr id="2" name="TextBox 1"/>
          <p:cNvSpPr txBox="1"/>
          <p:nvPr/>
        </p:nvSpPr>
        <p:spPr>
          <a:xfrm>
            <a:off x="7844692" y="1699846"/>
            <a:ext cx="841246" cy="461665"/>
          </a:xfrm>
          <a:prstGeom prst="rect">
            <a:avLst/>
          </a:prstGeom>
          <a:noFill/>
        </p:spPr>
        <p:txBody>
          <a:bodyPr wrap="none" rtlCol="0">
            <a:spAutoFit/>
          </a:bodyPr>
          <a:lstStyle/>
          <a:p>
            <a:r>
              <a:rPr lang="en-US" sz="2400" dirty="0" smtClean="0"/>
              <a:t>Crust</a:t>
            </a:r>
            <a:endParaRPr lang="en-US" sz="2400" dirty="0"/>
          </a:p>
        </p:txBody>
      </p:sp>
      <p:sp>
        <p:nvSpPr>
          <p:cNvPr id="8" name="TextBox 7"/>
          <p:cNvSpPr txBox="1"/>
          <p:nvPr/>
        </p:nvSpPr>
        <p:spPr>
          <a:xfrm>
            <a:off x="7844692" y="2334846"/>
            <a:ext cx="1083800" cy="461665"/>
          </a:xfrm>
          <a:prstGeom prst="rect">
            <a:avLst/>
          </a:prstGeom>
          <a:noFill/>
        </p:spPr>
        <p:txBody>
          <a:bodyPr wrap="none" rtlCol="0">
            <a:spAutoFit/>
          </a:bodyPr>
          <a:lstStyle/>
          <a:p>
            <a:r>
              <a:rPr lang="en-US" sz="2400" dirty="0" smtClean="0"/>
              <a:t>Mantle</a:t>
            </a:r>
            <a:endParaRPr lang="en-US" sz="2400" dirty="0"/>
          </a:p>
        </p:txBody>
      </p:sp>
      <p:sp>
        <p:nvSpPr>
          <p:cNvPr id="9" name="TextBox 8"/>
          <p:cNvSpPr txBox="1"/>
          <p:nvPr/>
        </p:nvSpPr>
        <p:spPr>
          <a:xfrm>
            <a:off x="7407657" y="3566526"/>
            <a:ext cx="1772841" cy="830997"/>
          </a:xfrm>
          <a:prstGeom prst="rect">
            <a:avLst/>
          </a:prstGeom>
          <a:noFill/>
        </p:spPr>
        <p:txBody>
          <a:bodyPr wrap="none" rtlCol="0">
            <a:spAutoFit/>
          </a:bodyPr>
          <a:lstStyle/>
          <a:p>
            <a:r>
              <a:rPr lang="en-US" sz="2400" dirty="0" smtClean="0"/>
              <a:t>Core</a:t>
            </a:r>
          </a:p>
          <a:p>
            <a:r>
              <a:rPr lang="en-US" sz="2400" dirty="0" smtClean="0"/>
              <a:t>(solid/liquid)</a:t>
            </a:r>
          </a:p>
        </p:txBody>
      </p:sp>
      <p:cxnSp>
        <p:nvCxnSpPr>
          <p:cNvPr id="7" name="Straight Arrow Connector 6"/>
          <p:cNvCxnSpPr>
            <a:stCxn id="2" idx="1"/>
          </p:cNvCxnSpPr>
          <p:nvPr/>
        </p:nvCxnSpPr>
        <p:spPr>
          <a:xfrm flipH="1">
            <a:off x="6477000" y="1930679"/>
            <a:ext cx="1367692" cy="23083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1"/>
          </p:cNvCxnSpPr>
          <p:nvPr/>
        </p:nvCxnSpPr>
        <p:spPr>
          <a:xfrm flipH="1">
            <a:off x="6477000" y="2565679"/>
            <a:ext cx="1367692" cy="11109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1"/>
          </p:cNvCxnSpPr>
          <p:nvPr/>
        </p:nvCxnSpPr>
        <p:spPr>
          <a:xfrm flipH="1" flipV="1">
            <a:off x="5943300" y="2952803"/>
            <a:ext cx="1464357" cy="102922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57200" y="228600"/>
            <a:ext cx="8458200"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smtClean="0"/>
              <a:t>Basic (hydrostatic) shape</a:t>
            </a:r>
            <a:endParaRPr lang="en-US" sz="3600" dirty="0"/>
          </a:p>
        </p:txBody>
      </p:sp>
      <p:sp>
        <p:nvSpPr>
          <p:cNvPr id="4" name="TextBox 3"/>
          <p:cNvSpPr txBox="1"/>
          <p:nvPr/>
        </p:nvSpPr>
        <p:spPr>
          <a:xfrm>
            <a:off x="251710" y="1016000"/>
            <a:ext cx="8663690" cy="1569660"/>
          </a:xfrm>
          <a:prstGeom prst="rect">
            <a:avLst/>
          </a:prstGeom>
          <a:noFill/>
        </p:spPr>
        <p:txBody>
          <a:bodyPr wrap="square" rtlCol="0">
            <a:spAutoFit/>
          </a:bodyPr>
          <a:lstStyle/>
          <a:p>
            <a:r>
              <a:rPr lang="en-US" sz="2400" dirty="0" smtClean="0">
                <a:latin typeface="Calibri"/>
                <a:cs typeface="Calibri"/>
              </a:rPr>
              <a:t>Fluid sphere, radius </a:t>
            </a:r>
            <a:r>
              <a:rPr lang="en-US" sz="2400" i="1" dirty="0" err="1" smtClean="0">
                <a:latin typeface="Calibri"/>
                <a:cs typeface="Calibri"/>
              </a:rPr>
              <a:t>r</a:t>
            </a:r>
            <a:r>
              <a:rPr lang="en-US" sz="2400" dirty="0" smtClean="0">
                <a:latin typeface="Calibri"/>
                <a:cs typeface="Calibri"/>
              </a:rPr>
              <a:t> ----- rotation ----&gt; ellipsoid</a:t>
            </a:r>
          </a:p>
          <a:p>
            <a:r>
              <a:rPr lang="en-US" sz="2400" dirty="0" smtClean="0">
                <a:latin typeface="Calibri"/>
                <a:cs typeface="Calibri"/>
              </a:rPr>
              <a:t>Equatorial and polar radii different – denote these by “</a:t>
            </a:r>
            <a:r>
              <a:rPr lang="en-US" sz="2400" i="1" dirty="0" smtClean="0">
                <a:latin typeface="Calibri"/>
                <a:cs typeface="Calibri"/>
              </a:rPr>
              <a:t>a</a:t>
            </a:r>
            <a:r>
              <a:rPr lang="en-US" sz="2400" dirty="0" smtClean="0">
                <a:latin typeface="Calibri"/>
                <a:cs typeface="Calibri"/>
              </a:rPr>
              <a:t>” and “</a:t>
            </a:r>
            <a:r>
              <a:rPr lang="en-US" sz="2400" i="1" dirty="0" err="1" smtClean="0">
                <a:latin typeface="Calibri"/>
                <a:cs typeface="Calibri"/>
              </a:rPr>
              <a:t>c</a:t>
            </a:r>
            <a:r>
              <a:rPr lang="en-US" sz="2400" dirty="0" smtClean="0">
                <a:latin typeface="Calibri"/>
                <a:cs typeface="Calibri"/>
              </a:rPr>
              <a:t>” </a:t>
            </a:r>
          </a:p>
          <a:p>
            <a:endParaRPr lang="en-US" sz="2400" dirty="0" smtClean="0">
              <a:latin typeface="Calibri"/>
              <a:cs typeface="Calibri"/>
            </a:endParaRPr>
          </a:p>
          <a:p>
            <a:endParaRPr lang="en-US" sz="2400" dirty="0">
              <a:latin typeface="Calibri"/>
              <a:cs typeface="Calibri"/>
            </a:endParaRPr>
          </a:p>
        </p:txBody>
      </p:sp>
      <p:sp>
        <p:nvSpPr>
          <p:cNvPr id="5" name="Oval 4"/>
          <p:cNvSpPr/>
          <p:nvPr/>
        </p:nvSpPr>
        <p:spPr>
          <a:xfrm>
            <a:off x="2690515" y="1976259"/>
            <a:ext cx="3405482" cy="2257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cs typeface="Calibri"/>
              </a:rPr>
              <a:t>a</a:t>
            </a:r>
            <a:endParaRPr lang="en-US" dirty="0"/>
          </a:p>
        </p:txBody>
      </p:sp>
      <p:cxnSp>
        <p:nvCxnSpPr>
          <p:cNvPr id="7" name="Straight Arrow Connector 6"/>
          <p:cNvCxnSpPr/>
          <p:nvPr/>
        </p:nvCxnSpPr>
        <p:spPr>
          <a:xfrm>
            <a:off x="4383854" y="3153562"/>
            <a:ext cx="1712143" cy="940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5" idx="0"/>
          </p:cNvCxnSpPr>
          <p:nvPr/>
        </p:nvCxnSpPr>
        <p:spPr>
          <a:xfrm rot="5400000" flipH="1" flipV="1">
            <a:off x="3795200" y="2564915"/>
            <a:ext cx="1186711" cy="940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042372" y="2756009"/>
            <a:ext cx="423333" cy="461665"/>
          </a:xfrm>
          <a:prstGeom prst="rect">
            <a:avLst/>
          </a:prstGeom>
          <a:noFill/>
        </p:spPr>
        <p:txBody>
          <a:bodyPr wrap="square" rtlCol="0">
            <a:spAutoFit/>
          </a:bodyPr>
          <a:lstStyle/>
          <a:p>
            <a:r>
              <a:rPr lang="en-US" sz="2400" i="1" dirty="0" smtClean="0">
                <a:cs typeface="Calibri"/>
              </a:rPr>
              <a:t>a</a:t>
            </a:r>
            <a:endParaRPr lang="en-US" sz="2400" i="1" dirty="0"/>
          </a:p>
        </p:txBody>
      </p:sp>
      <p:sp>
        <p:nvSpPr>
          <p:cNvPr id="13" name="TextBox 12"/>
          <p:cNvSpPr txBox="1"/>
          <p:nvPr/>
        </p:nvSpPr>
        <p:spPr>
          <a:xfrm>
            <a:off x="4054586" y="2333741"/>
            <a:ext cx="423333" cy="461665"/>
          </a:xfrm>
          <a:prstGeom prst="rect">
            <a:avLst/>
          </a:prstGeom>
          <a:noFill/>
        </p:spPr>
        <p:txBody>
          <a:bodyPr wrap="square" rtlCol="0">
            <a:spAutoFit/>
          </a:bodyPr>
          <a:lstStyle/>
          <a:p>
            <a:r>
              <a:rPr lang="en-US" sz="2400" i="1" dirty="0" err="1" smtClean="0">
                <a:cs typeface="Calibri"/>
              </a:rPr>
              <a:t>c</a:t>
            </a:r>
            <a:endParaRPr lang="en-US" sz="2400" i="1" dirty="0"/>
          </a:p>
        </p:txBody>
      </p:sp>
      <p:sp>
        <p:nvSpPr>
          <p:cNvPr id="14" name="Rectangle 13"/>
          <p:cNvSpPr/>
          <p:nvPr/>
        </p:nvSpPr>
        <p:spPr>
          <a:xfrm>
            <a:off x="251710" y="4393259"/>
            <a:ext cx="8557917" cy="1569660"/>
          </a:xfrm>
          <a:prstGeom prst="rect">
            <a:avLst/>
          </a:prstGeom>
        </p:spPr>
        <p:txBody>
          <a:bodyPr wrap="square">
            <a:spAutoFit/>
          </a:bodyPr>
          <a:lstStyle/>
          <a:p>
            <a:r>
              <a:rPr lang="en-US" sz="2400" dirty="0" smtClean="0">
                <a:cs typeface="Calibri"/>
              </a:rPr>
              <a:t>Flattening, </a:t>
            </a:r>
            <a:r>
              <a:rPr lang="en-US" sz="2400" dirty="0" err="1" smtClean="0">
                <a:cs typeface="Calibri"/>
              </a:rPr>
              <a:t>f</a:t>
            </a:r>
            <a:r>
              <a:rPr lang="en-US" sz="2400" dirty="0" smtClean="0">
                <a:cs typeface="Calibri"/>
              </a:rPr>
              <a:t> = (a – </a:t>
            </a:r>
            <a:r>
              <a:rPr lang="en-US" sz="2400" dirty="0" err="1" smtClean="0">
                <a:cs typeface="Calibri"/>
              </a:rPr>
              <a:t>c</a:t>
            </a:r>
            <a:r>
              <a:rPr lang="en-US" sz="2400" dirty="0" smtClean="0">
                <a:cs typeface="Calibri"/>
              </a:rPr>
              <a:t>)/a		and increases with rotation rate</a:t>
            </a:r>
          </a:p>
          <a:p>
            <a:endParaRPr lang="en-US" sz="2400" dirty="0" smtClean="0">
              <a:cs typeface="Calibri"/>
            </a:endParaRPr>
          </a:p>
          <a:p>
            <a:r>
              <a:rPr lang="en-US" sz="2400" dirty="0" smtClean="0">
                <a:cs typeface="Calibri"/>
              </a:rPr>
              <a:t>Over long (</a:t>
            </a:r>
            <a:r>
              <a:rPr lang="en-US" sz="2400" dirty="0" err="1" smtClean="0">
                <a:cs typeface="Calibri"/>
              </a:rPr>
              <a:t>Gyr</a:t>
            </a:r>
            <a:r>
              <a:rPr lang="en-US" sz="2400" dirty="0" smtClean="0">
                <a:cs typeface="Calibri"/>
              </a:rPr>
              <a:t>) timescales we can treat even the silicate planets as a fluid, so the basic shape is an ellipsoid of revolution.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0"/>
            <a:ext cx="8229600" cy="1143000"/>
          </a:xfrm>
        </p:spPr>
        <p:txBody>
          <a:bodyPr>
            <a:noAutofit/>
          </a:bodyPr>
          <a:lstStyle/>
          <a:p>
            <a:pPr eaLnBrk="1" hangingPunct="1"/>
            <a:r>
              <a:rPr lang="en-US" sz="3600" dirty="0" smtClean="0">
                <a:cs typeface="Arial"/>
              </a:rPr>
              <a:t>Part 1 Summary</a:t>
            </a:r>
            <a:br>
              <a:rPr lang="en-US" sz="3600" dirty="0" smtClean="0">
                <a:cs typeface="Arial"/>
              </a:rPr>
            </a:br>
            <a:r>
              <a:rPr lang="en-US" sz="3600" dirty="0" smtClean="0">
                <a:cs typeface="Arial"/>
              </a:rPr>
              <a:t>The Bottom Line at ~4.4 </a:t>
            </a:r>
            <a:r>
              <a:rPr lang="en-US" sz="3600" dirty="0" err="1" smtClean="0">
                <a:cs typeface="Arial"/>
              </a:rPr>
              <a:t>Ga</a:t>
            </a:r>
            <a:endParaRPr lang="en-US" sz="3600" dirty="0">
              <a:cs typeface="Arial"/>
            </a:endParaRPr>
          </a:p>
        </p:txBody>
      </p:sp>
      <p:sp>
        <p:nvSpPr>
          <p:cNvPr id="4" name="TextBox 3"/>
          <p:cNvSpPr txBox="1"/>
          <p:nvPr/>
        </p:nvSpPr>
        <p:spPr>
          <a:xfrm>
            <a:off x="205155" y="1270000"/>
            <a:ext cx="8694614" cy="6001642"/>
          </a:xfrm>
          <a:prstGeom prst="rect">
            <a:avLst/>
          </a:prstGeom>
          <a:noFill/>
        </p:spPr>
        <p:txBody>
          <a:bodyPr wrap="square" rtlCol="0">
            <a:spAutoFit/>
          </a:bodyPr>
          <a:lstStyle/>
          <a:p>
            <a:r>
              <a:rPr lang="en-US" sz="2400" dirty="0" smtClean="0">
                <a:cs typeface="Arial"/>
              </a:rPr>
              <a:t>We know the age of planetary formation, and something about bulk composition of inner solar system planets from the ages and compositions of carbonaceous chondrites.</a:t>
            </a:r>
          </a:p>
          <a:p>
            <a:endParaRPr lang="en-US" sz="2400" dirty="0" smtClean="0">
              <a:cs typeface="Arial"/>
            </a:endParaRPr>
          </a:p>
          <a:p>
            <a:r>
              <a:rPr lang="en-US" sz="2400" dirty="0" smtClean="0">
                <a:cs typeface="Arial"/>
              </a:rPr>
              <a:t>Planets start out very hot, probably molten or at least partially molten simply due to the energy of accretion.  So interior temperatures in excess of 1500K are possible.</a:t>
            </a:r>
          </a:p>
          <a:p>
            <a:endParaRPr lang="en-US" sz="2400" dirty="0" smtClean="0">
              <a:cs typeface="Arial"/>
            </a:endParaRPr>
          </a:p>
          <a:p>
            <a:r>
              <a:rPr lang="en-US" sz="2400" dirty="0" smtClean="0">
                <a:cs typeface="Arial"/>
              </a:rPr>
              <a:t>As a result of these high temperatures and the different densities of materials comprising the bulk composition, differentiation usually occurs resulting in a basic layered structure that can include 2 or more of the following:  core, mantle, crust, ice layer</a:t>
            </a:r>
          </a:p>
          <a:p>
            <a:endParaRPr lang="en-US" sz="2400" dirty="0" smtClean="0">
              <a:cs typeface="Arial"/>
            </a:endParaRPr>
          </a:p>
          <a:p>
            <a:r>
              <a:rPr lang="en-US" sz="2400" dirty="0" smtClean="0">
                <a:cs typeface="Arial"/>
              </a:rPr>
              <a:t>The basic planetary shape is an ellipsoid of revolution which is a surface of constant gravitational potential.  </a:t>
            </a:r>
          </a:p>
          <a:p>
            <a:endParaRPr lang="en-US" sz="2400" dirty="0">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69302" y="2558867"/>
            <a:ext cx="6198218" cy="584776"/>
          </a:xfrm>
          <a:prstGeom prst="rect">
            <a:avLst/>
          </a:prstGeom>
          <a:noFill/>
        </p:spPr>
        <p:txBody>
          <a:bodyPr wrap="square" rtlCol="0">
            <a:spAutoFit/>
          </a:bodyPr>
          <a:lstStyle/>
          <a:p>
            <a:pPr algn="ctr"/>
            <a:r>
              <a:rPr lang="en-US" sz="3200" dirty="0" smtClean="0"/>
              <a:t>… pause …</a:t>
            </a:r>
            <a:endParaRPr lang="en-US" sz="3200" dirty="0"/>
          </a:p>
        </p:txBody>
      </p:sp>
    </p:spTree>
    <p:extLst>
      <p:ext uri="{BB962C8B-B14F-4D97-AF65-F5344CB8AC3E}">
        <p14:creationId xmlns:p14="http://schemas.microsoft.com/office/powerpoint/2010/main" val="1363808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3600" dirty="0" smtClean="0">
                <a:cs typeface="Arial"/>
              </a:rPr>
              <a:t>Planetary Cores and Crusts:  Detection Methods</a:t>
            </a:r>
            <a:endParaRPr lang="en-US" sz="3600" dirty="0">
              <a:cs typeface="Arial"/>
            </a:endParaRPr>
          </a:p>
        </p:txBody>
      </p:sp>
      <p:sp>
        <p:nvSpPr>
          <p:cNvPr id="27" name="Rectangle 3"/>
          <p:cNvSpPr txBox="1">
            <a:spLocks noChangeArrowheads="1"/>
          </p:cNvSpPr>
          <p:nvPr/>
        </p:nvSpPr>
        <p:spPr>
          <a:xfrm>
            <a:off x="197241" y="998712"/>
            <a:ext cx="8785631" cy="5859288"/>
          </a:xfrm>
          <a:prstGeom prst="rect">
            <a:avLst/>
          </a:prstGeom>
        </p:spPr>
        <p:txBody>
          <a:bodyPr vert="horz" lIns="91440" tIns="45720" rIns="91440" bIns="45720" rtlCol="0">
            <a:normAutofit fontScale="85000" lnSpcReduction="10000"/>
          </a:bodyPr>
          <a:lstStyle/>
          <a:p>
            <a:pPr marL="457200" marR="0" lvl="0" indent="-457200" algn="l" defTabSz="457200" rtl="0" eaLnBrk="1" fontAlgn="auto" latinLnBrk="0" hangingPunct="1">
              <a:lnSpc>
                <a:spcPct val="90000"/>
              </a:lnSpc>
              <a:spcBef>
                <a:spcPct val="20000"/>
              </a:spcBef>
              <a:spcAft>
                <a:spcPts val="0"/>
              </a:spcAft>
              <a:buClrTx/>
              <a:buSzTx/>
              <a:buAutoNum type="arabicPeriod"/>
              <a:tabLst/>
              <a:defRPr/>
            </a:pPr>
            <a:r>
              <a:rPr lang="en-US" sz="2400" dirty="0" smtClean="0"/>
              <a:t>Seismology (direct detection of crust-mantle or core-mantle boundary interface)</a:t>
            </a:r>
          </a:p>
          <a:p>
            <a:pPr marL="914400" lvl="1" indent="-457200">
              <a:lnSpc>
                <a:spcPct val="90000"/>
              </a:lnSpc>
              <a:spcBef>
                <a:spcPct val="20000"/>
              </a:spcBef>
              <a:buFont typeface="Arial"/>
              <a:buChar char="•"/>
              <a:defRPr/>
            </a:pPr>
            <a:r>
              <a:rPr lang="en-US" sz="2400" dirty="0" smtClean="0"/>
              <a:t>seismic waves reflected or refracted at CMB since different core composition =&gt; different seismic velocity (more later)</a:t>
            </a:r>
          </a:p>
          <a:p>
            <a:pPr marL="914400" lvl="1" indent="-457200">
              <a:lnSpc>
                <a:spcPct val="90000"/>
              </a:lnSpc>
              <a:spcBef>
                <a:spcPct val="20000"/>
              </a:spcBef>
              <a:buFont typeface="Arial"/>
              <a:buChar char="•"/>
              <a:defRPr/>
            </a:pPr>
            <a:r>
              <a:rPr lang="en-US" sz="2400" dirty="0" smtClean="0"/>
              <a:t>Detection Earth’s core (1906) and crust (1909), possible detection of lunar crust (</a:t>
            </a:r>
            <a:r>
              <a:rPr lang="en-US" sz="2400" dirty="0" err="1" smtClean="0"/>
              <a:t>Vinnik</a:t>
            </a:r>
            <a:r>
              <a:rPr lang="en-US" sz="2400" dirty="0" smtClean="0"/>
              <a:t> et al., 2001) core (Weber et al., 2011; Garcia et al., 2011)</a:t>
            </a:r>
          </a:p>
          <a:p>
            <a:pPr marL="914400" lvl="1" indent="-457200">
              <a:lnSpc>
                <a:spcPct val="90000"/>
              </a:lnSpc>
              <a:spcBef>
                <a:spcPct val="20000"/>
              </a:spcBef>
              <a:defRPr/>
            </a:pPr>
            <a:endParaRPr lang="en-US" sz="2400" dirty="0" smtClean="0"/>
          </a:p>
          <a:p>
            <a:pPr marL="457200" marR="0" lvl="0" indent="-457200" algn="l" defTabSz="457200" rtl="0" eaLnBrk="1" fontAlgn="auto" latinLnBrk="0" hangingPunct="1">
              <a:lnSpc>
                <a:spcPct val="90000"/>
              </a:lnSpc>
              <a:spcBef>
                <a:spcPct val="20000"/>
              </a:spcBef>
              <a:spcAft>
                <a:spcPts val="0"/>
              </a:spcAft>
              <a:buClrTx/>
              <a:buSzTx/>
              <a:buAutoNum type="arabicPeriod"/>
              <a:tabLst/>
              <a:defRPr/>
            </a:pPr>
            <a:r>
              <a:rPr lang="en-US" sz="2400" dirty="0" smtClean="0"/>
              <a:t>Electromagnetic Sounding (detects electrically conductive region)</a:t>
            </a:r>
          </a:p>
          <a:p>
            <a:pPr marL="914400" lvl="1" indent="-457200">
              <a:lnSpc>
                <a:spcPct val="90000"/>
              </a:lnSpc>
              <a:spcBef>
                <a:spcPct val="20000"/>
              </a:spcBef>
              <a:buFont typeface="Arial"/>
              <a:buChar char="•"/>
              <a:defRPr/>
            </a:pPr>
            <a:r>
              <a:rPr lang="en-US" sz="2400" dirty="0" smtClean="0"/>
              <a:t>changing magnetic field induces currents in electrically conducting region (e.g. metallic core, subsurface ocean) that in turn produce a secondary (induced) magnetic field.  Measure the induced </a:t>
            </a:r>
            <a:r>
              <a:rPr lang="en-US" sz="2400" u="sng" dirty="0" smtClean="0"/>
              <a:t>and </a:t>
            </a:r>
            <a:r>
              <a:rPr lang="en-US" sz="2400" dirty="0" smtClean="0"/>
              <a:t>inducing field.</a:t>
            </a:r>
          </a:p>
          <a:p>
            <a:pPr marL="914400" lvl="1" indent="-457200">
              <a:lnSpc>
                <a:spcPct val="90000"/>
              </a:lnSpc>
              <a:spcBef>
                <a:spcPct val="20000"/>
              </a:spcBef>
              <a:buFont typeface="Arial"/>
              <a:buChar char="•"/>
              <a:defRPr/>
            </a:pPr>
            <a:r>
              <a:rPr lang="en-US" sz="2400" dirty="0" smtClean="0"/>
              <a:t>EM induction studies of the Moon using Apollo data (Goldstein et al., 1976; Russell et al., 1981; Hobbs et al., 1983; Hood et al., 1999) are one of only two prior applications to extraterrestrial subsurface sounding (the other was the discovery of electrically conductive internal oceans in the icy Galilean satellites; </a:t>
            </a:r>
            <a:r>
              <a:rPr lang="en-US" sz="2400" dirty="0" err="1" smtClean="0"/>
              <a:t>Khurana</a:t>
            </a:r>
            <a:r>
              <a:rPr lang="en-US" sz="2400" dirty="0" smtClean="0"/>
              <a:t> et al., 1998). </a:t>
            </a:r>
          </a:p>
          <a:p>
            <a:pPr marL="914400" lvl="1" indent="-457200">
              <a:lnSpc>
                <a:spcPct val="90000"/>
              </a:lnSpc>
              <a:spcBef>
                <a:spcPct val="20000"/>
              </a:spcBef>
              <a:defRPr/>
            </a:pPr>
            <a:endParaRPr lang="en-US" sz="2400" dirty="0" smtClean="0"/>
          </a:p>
          <a:p>
            <a:pPr marL="457200" marR="0" lvl="0" indent="-457200" algn="l" defTabSz="457200" rtl="0" eaLnBrk="1" fontAlgn="auto" latinLnBrk="0" hangingPunct="1">
              <a:lnSpc>
                <a:spcPct val="90000"/>
              </a:lnSpc>
              <a:spcBef>
                <a:spcPct val="20000"/>
              </a:spcBef>
              <a:spcAft>
                <a:spcPts val="0"/>
              </a:spcAft>
              <a:buClrTx/>
              <a:buSzTx/>
              <a:buAutoNum type="arabicPeriod"/>
              <a:tabLst/>
              <a:defRPr/>
            </a:pPr>
            <a:r>
              <a:rPr lang="en-US" sz="2400" dirty="0" smtClean="0">
                <a:solidFill>
                  <a:srgbClr val="0000FF"/>
                </a:solidFill>
              </a:rPr>
              <a:t>Gravity Studies (infer density layering)</a:t>
            </a:r>
          </a:p>
          <a:p>
            <a:pPr marL="914400" lvl="1" indent="-457200">
              <a:lnSpc>
                <a:spcPct val="90000"/>
              </a:lnSpc>
              <a:spcBef>
                <a:spcPct val="20000"/>
              </a:spcBef>
              <a:buFont typeface="Arial"/>
              <a:buChar char="•"/>
              <a:defRPr/>
            </a:pPr>
            <a:r>
              <a:rPr lang="en-US" sz="2400" dirty="0" smtClean="0">
                <a:solidFill>
                  <a:srgbClr val="0000FF"/>
                </a:solidFill>
              </a:rPr>
              <a:t>mean density (which we now know how to obtain), and the moment of inertia (next slides) provide info on interior density distribution</a:t>
            </a:r>
          </a:p>
          <a:p>
            <a:pPr marL="914400" lvl="1" indent="-457200">
              <a:lnSpc>
                <a:spcPct val="90000"/>
              </a:lnSpc>
              <a:spcBef>
                <a:spcPct val="20000"/>
              </a:spcBef>
              <a:buFont typeface="Arial"/>
              <a:buChar char="•"/>
              <a:defRPr/>
            </a:pPr>
            <a:r>
              <a:rPr lang="en-US" sz="2400" dirty="0">
                <a:solidFill>
                  <a:srgbClr val="0000FF"/>
                </a:solidFill>
              </a:rPr>
              <a:t>d</a:t>
            </a:r>
            <a:r>
              <a:rPr lang="en-US" sz="2400" dirty="0" smtClean="0">
                <a:solidFill>
                  <a:srgbClr val="0000FF"/>
                </a:solidFill>
              </a:rPr>
              <a:t>ensity structure is relatively easy to deduce but non-unique (next slides)</a:t>
            </a:r>
          </a:p>
          <a:p>
            <a:pPr marL="457200" marR="0" lvl="0" indent="-457200" algn="l" defTabSz="457200" rtl="0" eaLnBrk="1" fontAlgn="auto" latinLnBrk="0" hangingPunct="1">
              <a:lnSpc>
                <a:spcPct val="90000"/>
              </a:lnSpc>
              <a:spcBef>
                <a:spcPct val="20000"/>
              </a:spcBef>
              <a:spcAft>
                <a:spcPts val="0"/>
              </a:spcAft>
              <a:buClrTx/>
              <a:buSzTx/>
              <a:buAutoNum type="arabicPeriod"/>
              <a:tabLst/>
              <a:defRPr/>
            </a:pPr>
            <a:endParaRPr lang="en-US" sz="2400" dirty="0" smtClean="0"/>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dirty="0" smtClean="0">
              <a:ln>
                <a:noFill/>
              </a:ln>
              <a:solidFill>
                <a:srgbClr val="800000"/>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dirty="0" smtClean="0">
              <a:ln>
                <a:noFill/>
              </a:ln>
              <a:solidFill>
                <a:srgbClr val="800000"/>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p:cNvSpPr txBox="1"/>
          <p:nvPr/>
        </p:nvSpPr>
        <p:spPr>
          <a:xfrm>
            <a:off x="11700933" y="4284133"/>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Internal Structure</a:t>
            </a:r>
            <a:endParaRPr lang="en-US" sz="2800" dirty="0"/>
          </a:p>
        </p:txBody>
      </p:sp>
      <p:grpSp>
        <p:nvGrpSpPr>
          <p:cNvPr id="23" name="Group 22"/>
          <p:cNvGrpSpPr/>
          <p:nvPr/>
        </p:nvGrpSpPr>
        <p:grpSpPr>
          <a:xfrm>
            <a:off x="3384408" y="1973024"/>
            <a:ext cx="7469813" cy="7624168"/>
            <a:chOff x="-1914484" y="1669870"/>
            <a:chExt cx="9447053" cy="9371558"/>
          </a:xfrm>
        </p:grpSpPr>
        <p:grpSp>
          <p:nvGrpSpPr>
            <p:cNvPr id="20" name="Group 19"/>
            <p:cNvGrpSpPr/>
            <p:nvPr/>
          </p:nvGrpSpPr>
          <p:grpSpPr>
            <a:xfrm>
              <a:off x="-1914484" y="1669870"/>
              <a:ext cx="9447053" cy="9371558"/>
              <a:chOff x="-1914484" y="1669870"/>
              <a:chExt cx="9447053" cy="9371558"/>
            </a:xfrm>
          </p:grpSpPr>
          <p:sp>
            <p:nvSpPr>
              <p:cNvPr id="7" name="Pie 6"/>
              <p:cNvSpPr/>
              <p:nvPr/>
            </p:nvSpPr>
            <p:spPr>
              <a:xfrm rot="14581752">
                <a:off x="-1876736" y="1632122"/>
                <a:ext cx="9371558" cy="9447053"/>
              </a:xfrm>
              <a:prstGeom prst="pie">
                <a:avLst>
                  <a:gd name="adj1" fmla="val 0"/>
                  <a:gd name="adj2" fmla="val 343794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8" name="Pie 7"/>
              <p:cNvSpPr>
                <a:spLocks noChangeAspect="1"/>
              </p:cNvSpPr>
              <p:nvPr/>
            </p:nvSpPr>
            <p:spPr>
              <a:xfrm rot="14581752">
                <a:off x="-1316248" y="2198943"/>
                <a:ext cx="8246972" cy="8313407"/>
              </a:xfrm>
              <a:prstGeom prst="pie">
                <a:avLst>
                  <a:gd name="adj1" fmla="val 0"/>
                  <a:gd name="adj2" fmla="val 343794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sp>
          <p:nvSpPr>
            <p:cNvPr id="9" name="TextBox 8"/>
            <p:cNvSpPr txBox="1"/>
            <p:nvPr/>
          </p:nvSpPr>
          <p:spPr>
            <a:xfrm>
              <a:off x="1047656" y="2362199"/>
              <a:ext cx="443976" cy="643137"/>
            </a:xfrm>
            <a:prstGeom prst="rect">
              <a:avLst/>
            </a:prstGeom>
            <a:noFill/>
          </p:spPr>
          <p:txBody>
            <a:bodyPr wrap="none" rtlCol="0">
              <a:spAutoFit/>
            </a:bodyPr>
            <a:lstStyle/>
            <a:p>
              <a:r>
                <a:rPr lang="en-US" sz="2800" b="1" i="0" dirty="0" smtClean="0"/>
                <a:t>?</a:t>
              </a:r>
              <a:endParaRPr lang="en-US" sz="2800" b="1" i="0" dirty="0"/>
            </a:p>
          </p:txBody>
        </p:sp>
        <p:sp>
          <p:nvSpPr>
            <p:cNvPr id="10" name="TextBox 9"/>
            <p:cNvSpPr txBox="1"/>
            <p:nvPr/>
          </p:nvSpPr>
          <p:spPr>
            <a:xfrm>
              <a:off x="1305878" y="2195171"/>
              <a:ext cx="443976" cy="643137"/>
            </a:xfrm>
            <a:prstGeom prst="rect">
              <a:avLst/>
            </a:prstGeom>
            <a:noFill/>
          </p:spPr>
          <p:txBody>
            <a:bodyPr wrap="none" rtlCol="0">
              <a:spAutoFit/>
            </a:bodyPr>
            <a:lstStyle/>
            <a:p>
              <a:r>
                <a:rPr lang="en-US" sz="2800" b="1" i="0" dirty="0" smtClean="0"/>
                <a:t>?</a:t>
              </a:r>
              <a:endParaRPr lang="en-US" sz="2800" b="1" i="0" dirty="0"/>
            </a:p>
          </p:txBody>
        </p:sp>
        <p:sp>
          <p:nvSpPr>
            <p:cNvPr id="11" name="TextBox 10"/>
            <p:cNvSpPr txBox="1"/>
            <p:nvPr/>
          </p:nvSpPr>
          <p:spPr>
            <a:xfrm>
              <a:off x="1640980" y="2144892"/>
              <a:ext cx="443976" cy="643137"/>
            </a:xfrm>
            <a:prstGeom prst="rect">
              <a:avLst/>
            </a:prstGeom>
            <a:noFill/>
          </p:spPr>
          <p:txBody>
            <a:bodyPr wrap="none" rtlCol="0">
              <a:spAutoFit/>
            </a:bodyPr>
            <a:lstStyle/>
            <a:p>
              <a:r>
                <a:rPr lang="en-US" sz="2800" b="1" i="0" dirty="0" smtClean="0"/>
                <a:t>?</a:t>
              </a:r>
              <a:endParaRPr lang="en-US" sz="2800" b="1" i="0" dirty="0"/>
            </a:p>
          </p:txBody>
        </p:sp>
        <p:sp>
          <p:nvSpPr>
            <p:cNvPr id="12" name="TextBox 11"/>
            <p:cNvSpPr txBox="1"/>
            <p:nvPr/>
          </p:nvSpPr>
          <p:spPr>
            <a:xfrm>
              <a:off x="2266856" y="1933561"/>
              <a:ext cx="443976" cy="643137"/>
            </a:xfrm>
            <a:prstGeom prst="rect">
              <a:avLst/>
            </a:prstGeom>
            <a:noFill/>
          </p:spPr>
          <p:txBody>
            <a:bodyPr wrap="none" rtlCol="0">
              <a:spAutoFit/>
            </a:bodyPr>
            <a:lstStyle/>
            <a:p>
              <a:r>
                <a:rPr lang="en-US" sz="2800" b="1" i="0" dirty="0" smtClean="0"/>
                <a:t>?</a:t>
              </a:r>
              <a:endParaRPr lang="en-US" sz="2800" b="1" i="0" dirty="0"/>
            </a:p>
          </p:txBody>
        </p:sp>
        <p:sp>
          <p:nvSpPr>
            <p:cNvPr id="13" name="TextBox 12"/>
            <p:cNvSpPr txBox="1"/>
            <p:nvPr/>
          </p:nvSpPr>
          <p:spPr>
            <a:xfrm>
              <a:off x="1968052" y="1933561"/>
              <a:ext cx="443976" cy="643137"/>
            </a:xfrm>
            <a:prstGeom prst="rect">
              <a:avLst/>
            </a:prstGeom>
            <a:noFill/>
          </p:spPr>
          <p:txBody>
            <a:bodyPr wrap="none" rtlCol="0">
              <a:spAutoFit/>
            </a:bodyPr>
            <a:lstStyle/>
            <a:p>
              <a:r>
                <a:rPr lang="en-US" sz="2800" b="1" i="0" dirty="0" smtClean="0"/>
                <a:t>?</a:t>
              </a:r>
              <a:endParaRPr lang="en-US" sz="2800" b="1" i="0" dirty="0"/>
            </a:p>
          </p:txBody>
        </p:sp>
        <p:sp>
          <p:nvSpPr>
            <p:cNvPr id="14" name="TextBox 13"/>
            <p:cNvSpPr txBox="1"/>
            <p:nvPr/>
          </p:nvSpPr>
          <p:spPr>
            <a:xfrm>
              <a:off x="2844986" y="1913408"/>
              <a:ext cx="443976" cy="643137"/>
            </a:xfrm>
            <a:prstGeom prst="rect">
              <a:avLst/>
            </a:prstGeom>
            <a:noFill/>
          </p:spPr>
          <p:txBody>
            <a:bodyPr wrap="none" rtlCol="0">
              <a:spAutoFit/>
            </a:bodyPr>
            <a:lstStyle/>
            <a:p>
              <a:r>
                <a:rPr lang="en-US" sz="2800" b="1" i="0" dirty="0" smtClean="0"/>
                <a:t>?</a:t>
              </a:r>
              <a:endParaRPr lang="en-US" sz="2800" b="1" i="0" dirty="0"/>
            </a:p>
          </p:txBody>
        </p:sp>
        <p:sp>
          <p:nvSpPr>
            <p:cNvPr id="15" name="TextBox 14"/>
            <p:cNvSpPr txBox="1"/>
            <p:nvPr/>
          </p:nvSpPr>
          <p:spPr>
            <a:xfrm>
              <a:off x="2493607" y="1933561"/>
              <a:ext cx="443976" cy="643137"/>
            </a:xfrm>
            <a:prstGeom prst="rect">
              <a:avLst/>
            </a:prstGeom>
            <a:noFill/>
          </p:spPr>
          <p:txBody>
            <a:bodyPr wrap="none" rtlCol="0">
              <a:spAutoFit/>
            </a:bodyPr>
            <a:lstStyle/>
            <a:p>
              <a:r>
                <a:rPr lang="en-US" sz="2800" b="1" i="0" dirty="0" smtClean="0"/>
                <a:t>?</a:t>
              </a:r>
              <a:endParaRPr lang="en-US" sz="2800" b="1" i="0" dirty="0"/>
            </a:p>
          </p:txBody>
        </p:sp>
        <p:sp>
          <p:nvSpPr>
            <p:cNvPr id="16" name="TextBox 15"/>
            <p:cNvSpPr txBox="1"/>
            <p:nvPr/>
          </p:nvSpPr>
          <p:spPr>
            <a:xfrm>
              <a:off x="3161779" y="1960142"/>
              <a:ext cx="443976" cy="643137"/>
            </a:xfrm>
            <a:prstGeom prst="rect">
              <a:avLst/>
            </a:prstGeom>
            <a:noFill/>
          </p:spPr>
          <p:txBody>
            <a:bodyPr wrap="none" rtlCol="0">
              <a:spAutoFit/>
            </a:bodyPr>
            <a:lstStyle/>
            <a:p>
              <a:r>
                <a:rPr lang="en-US" sz="2800" b="1" i="0" dirty="0" smtClean="0"/>
                <a:t>?</a:t>
              </a:r>
              <a:endParaRPr lang="en-US" sz="2800" b="1" i="0" dirty="0"/>
            </a:p>
          </p:txBody>
        </p:sp>
        <p:sp>
          <p:nvSpPr>
            <p:cNvPr id="17" name="TextBox 16"/>
            <p:cNvSpPr txBox="1"/>
            <p:nvPr/>
          </p:nvSpPr>
          <p:spPr>
            <a:xfrm>
              <a:off x="3841674" y="2134260"/>
              <a:ext cx="443976" cy="643137"/>
            </a:xfrm>
            <a:prstGeom prst="rect">
              <a:avLst/>
            </a:prstGeom>
            <a:noFill/>
          </p:spPr>
          <p:txBody>
            <a:bodyPr wrap="none" rtlCol="0">
              <a:spAutoFit/>
            </a:bodyPr>
            <a:lstStyle/>
            <a:p>
              <a:r>
                <a:rPr lang="en-US" sz="2800" b="1" i="0" dirty="0" smtClean="0"/>
                <a:t>?</a:t>
              </a:r>
              <a:endParaRPr lang="en-US" sz="2800" b="1" i="0" dirty="0"/>
            </a:p>
          </p:txBody>
        </p:sp>
        <p:sp>
          <p:nvSpPr>
            <p:cNvPr id="18" name="TextBox 17"/>
            <p:cNvSpPr txBox="1"/>
            <p:nvPr/>
          </p:nvSpPr>
          <p:spPr>
            <a:xfrm>
              <a:off x="3513156" y="1983178"/>
              <a:ext cx="443976" cy="643137"/>
            </a:xfrm>
            <a:prstGeom prst="rect">
              <a:avLst/>
            </a:prstGeom>
            <a:noFill/>
          </p:spPr>
          <p:txBody>
            <a:bodyPr wrap="none" rtlCol="0">
              <a:spAutoFit/>
            </a:bodyPr>
            <a:lstStyle/>
            <a:p>
              <a:r>
                <a:rPr lang="en-US" sz="2800" b="1" i="0" dirty="0" smtClean="0"/>
                <a:t>?</a:t>
              </a:r>
              <a:endParaRPr lang="en-US" sz="2800" b="1" i="0" dirty="0"/>
            </a:p>
          </p:txBody>
        </p:sp>
        <p:sp>
          <p:nvSpPr>
            <p:cNvPr id="19" name="TextBox 18"/>
            <p:cNvSpPr txBox="1"/>
            <p:nvPr/>
          </p:nvSpPr>
          <p:spPr>
            <a:xfrm>
              <a:off x="4413188" y="2328529"/>
              <a:ext cx="443976" cy="643137"/>
            </a:xfrm>
            <a:prstGeom prst="rect">
              <a:avLst/>
            </a:prstGeom>
            <a:noFill/>
          </p:spPr>
          <p:txBody>
            <a:bodyPr wrap="none" rtlCol="0">
              <a:spAutoFit/>
            </a:bodyPr>
            <a:lstStyle/>
            <a:p>
              <a:r>
                <a:rPr lang="en-US" sz="2800" b="1" i="0" dirty="0" smtClean="0"/>
                <a:t>?</a:t>
              </a:r>
              <a:endParaRPr lang="en-US" sz="2800" b="1" i="0" dirty="0"/>
            </a:p>
          </p:txBody>
        </p:sp>
        <p:sp>
          <p:nvSpPr>
            <p:cNvPr id="21" name="TextBox 20"/>
            <p:cNvSpPr txBox="1"/>
            <p:nvPr/>
          </p:nvSpPr>
          <p:spPr>
            <a:xfrm>
              <a:off x="2271188" y="3312099"/>
              <a:ext cx="1352212" cy="643137"/>
            </a:xfrm>
            <a:prstGeom prst="rect">
              <a:avLst/>
            </a:prstGeom>
            <a:noFill/>
          </p:spPr>
          <p:txBody>
            <a:bodyPr wrap="none" rtlCol="0">
              <a:spAutoFit/>
            </a:bodyPr>
            <a:lstStyle/>
            <a:p>
              <a:r>
                <a:rPr lang="en-US" sz="2800" b="1" i="0" dirty="0" smtClean="0"/>
                <a:t>Metal</a:t>
              </a:r>
              <a:endParaRPr lang="en-US" sz="2800" b="1" i="0" dirty="0"/>
            </a:p>
          </p:txBody>
        </p:sp>
        <p:sp>
          <p:nvSpPr>
            <p:cNvPr id="22" name="TextBox 21"/>
            <p:cNvSpPr txBox="1"/>
            <p:nvPr/>
          </p:nvSpPr>
          <p:spPr>
            <a:xfrm>
              <a:off x="1167868" y="1671951"/>
              <a:ext cx="1141783" cy="643137"/>
            </a:xfrm>
            <a:prstGeom prst="rect">
              <a:avLst/>
            </a:prstGeom>
            <a:noFill/>
          </p:spPr>
          <p:txBody>
            <a:bodyPr wrap="none" rtlCol="0">
              <a:spAutoFit/>
            </a:bodyPr>
            <a:lstStyle/>
            <a:p>
              <a:r>
                <a:rPr lang="en-US" sz="2800" b="1" i="0" dirty="0" smtClean="0"/>
                <a:t>Rock</a:t>
              </a:r>
              <a:endParaRPr lang="en-US" sz="2800" b="1" i="0" dirty="0"/>
            </a:p>
          </p:txBody>
        </p:sp>
      </p:grpSp>
      <p:pic>
        <p:nvPicPr>
          <p:cNvPr id="2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4962" y="1983275"/>
            <a:ext cx="4120086" cy="3680611"/>
          </a:xfrm>
          <a:prstGeom prst="rect">
            <a:avLst/>
          </a:prstGeom>
          <a:noFill/>
          <a:ln w="12700">
            <a:noFill/>
            <a:miter lim="800000"/>
            <a:headEnd/>
            <a:tailEnd/>
          </a:ln>
        </p:spPr>
      </p:pic>
      <p:sp>
        <p:nvSpPr>
          <p:cNvPr id="4" name="TextBox 3"/>
          <p:cNvSpPr txBox="1"/>
          <p:nvPr/>
        </p:nvSpPr>
        <p:spPr>
          <a:xfrm>
            <a:off x="1808159" y="1356008"/>
            <a:ext cx="966105" cy="523220"/>
          </a:xfrm>
          <a:prstGeom prst="rect">
            <a:avLst/>
          </a:prstGeom>
          <a:noFill/>
        </p:spPr>
        <p:txBody>
          <a:bodyPr wrap="none" rtlCol="0">
            <a:spAutoFit/>
          </a:bodyPr>
          <a:lstStyle/>
          <a:p>
            <a:r>
              <a:rPr lang="en-US" sz="2800" dirty="0" smtClean="0"/>
              <a:t>Earth</a:t>
            </a:r>
            <a:endParaRPr lang="en-US" sz="2800" dirty="0"/>
          </a:p>
        </p:txBody>
      </p:sp>
      <p:sp>
        <p:nvSpPr>
          <p:cNvPr id="25" name="TextBox 24"/>
          <p:cNvSpPr txBox="1"/>
          <p:nvPr/>
        </p:nvSpPr>
        <p:spPr>
          <a:xfrm>
            <a:off x="6321834" y="1356008"/>
            <a:ext cx="1428596" cy="523220"/>
          </a:xfrm>
          <a:prstGeom prst="rect">
            <a:avLst/>
          </a:prstGeom>
          <a:noFill/>
        </p:spPr>
        <p:txBody>
          <a:bodyPr wrap="none" rtlCol="0">
            <a:spAutoFit/>
          </a:bodyPr>
          <a:lstStyle/>
          <a:p>
            <a:r>
              <a:rPr lang="en-US" sz="2800" dirty="0" smtClean="0"/>
              <a:t>Mercury</a:t>
            </a:r>
            <a:endParaRPr lang="en-US" sz="2800" dirty="0"/>
          </a:p>
        </p:txBody>
      </p:sp>
      <p:sp>
        <p:nvSpPr>
          <p:cNvPr id="26" name="TextBox 25"/>
          <p:cNvSpPr txBox="1"/>
          <p:nvPr/>
        </p:nvSpPr>
        <p:spPr>
          <a:xfrm>
            <a:off x="439676" y="5880805"/>
            <a:ext cx="4211409" cy="523220"/>
          </a:xfrm>
          <a:prstGeom prst="rect">
            <a:avLst/>
          </a:prstGeom>
          <a:noFill/>
        </p:spPr>
        <p:txBody>
          <a:bodyPr wrap="none" rtlCol="0">
            <a:spAutoFit/>
          </a:bodyPr>
          <a:lstStyle/>
          <a:p>
            <a:r>
              <a:rPr lang="en-US" sz="2800" b="0" i="0" dirty="0" smtClean="0"/>
              <a:t>Seismology + Geochemistry</a:t>
            </a:r>
            <a:endParaRPr lang="en-US" sz="2800" b="0" i="0" dirty="0"/>
          </a:p>
        </p:txBody>
      </p:sp>
      <p:sp>
        <p:nvSpPr>
          <p:cNvPr id="27" name="TextBox 26"/>
          <p:cNvSpPr txBox="1"/>
          <p:nvPr/>
        </p:nvSpPr>
        <p:spPr>
          <a:xfrm>
            <a:off x="6135299" y="5873709"/>
            <a:ext cx="2166579" cy="523220"/>
          </a:xfrm>
          <a:prstGeom prst="rect">
            <a:avLst/>
          </a:prstGeom>
          <a:noFill/>
        </p:spPr>
        <p:txBody>
          <a:bodyPr wrap="none" rtlCol="0">
            <a:spAutoFit/>
          </a:bodyPr>
          <a:lstStyle/>
          <a:p>
            <a:r>
              <a:rPr lang="en-US" sz="2800" b="0" i="0" dirty="0" smtClean="0"/>
              <a:t>Mass Balance</a:t>
            </a:r>
            <a:endParaRPr lang="en-US" sz="2800" b="0" i="0" dirty="0"/>
          </a:p>
        </p:txBody>
      </p:sp>
    </p:spTree>
    <p:extLst>
      <p:ext uri="{BB962C8B-B14F-4D97-AF65-F5344CB8AC3E}">
        <p14:creationId xmlns:p14="http://schemas.microsoft.com/office/powerpoint/2010/main" val="1997817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3600" dirty="0" smtClean="0">
                <a:cs typeface="Arial"/>
              </a:rPr>
              <a:t>Part 2:</a:t>
            </a:r>
            <a:br>
              <a:rPr lang="en-US" sz="3600" dirty="0" smtClean="0">
                <a:cs typeface="Arial"/>
              </a:rPr>
            </a:br>
            <a:r>
              <a:rPr lang="en-US" sz="3600" dirty="0" smtClean="0">
                <a:cs typeface="Arial"/>
              </a:rPr>
              <a:t>Planetary Gravity Fields and Interior Structure</a:t>
            </a:r>
            <a:endParaRPr lang="en-US" sz="3600" dirty="0">
              <a:cs typeface="Arial"/>
            </a:endParaRPr>
          </a:p>
        </p:txBody>
      </p:sp>
      <p:sp>
        <p:nvSpPr>
          <p:cNvPr id="27" name="Rectangle 3"/>
          <p:cNvSpPr txBox="1">
            <a:spLocks noChangeArrowheads="1"/>
          </p:cNvSpPr>
          <p:nvPr/>
        </p:nvSpPr>
        <p:spPr>
          <a:xfrm>
            <a:off x="197241" y="998712"/>
            <a:ext cx="8785631" cy="5859288"/>
          </a:xfrm>
          <a:prstGeom prst="rect">
            <a:avLst/>
          </a:prstGeom>
        </p:spPr>
        <p:txBody>
          <a:bodyPr vert="horz" lIns="91440" tIns="45720" rIns="91440" bIns="45720" rtlCol="0">
            <a:normAutofit/>
          </a:bodyPr>
          <a:lstStyle/>
          <a:p>
            <a:pPr marL="457200" marR="0" lvl="0" indent="-457200" algn="l" defTabSz="457200" rtl="0" eaLnBrk="1" fontAlgn="auto" latinLnBrk="0" hangingPunct="1">
              <a:lnSpc>
                <a:spcPct val="90000"/>
              </a:lnSpc>
              <a:spcBef>
                <a:spcPct val="20000"/>
              </a:spcBef>
              <a:spcAft>
                <a:spcPts val="0"/>
              </a:spcAft>
              <a:buClrTx/>
              <a:buSzTx/>
              <a:buAutoNum type="arabicPeriod"/>
              <a:tabLst/>
              <a:defRPr/>
            </a:pPr>
            <a:endParaRPr lang="en-US" sz="2400" dirty="0" smtClean="0"/>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dirty="0" smtClean="0">
              <a:ln>
                <a:noFill/>
              </a:ln>
              <a:solidFill>
                <a:srgbClr val="800000"/>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dirty="0" smtClean="0">
              <a:ln>
                <a:noFill/>
              </a:ln>
              <a:solidFill>
                <a:srgbClr val="800000"/>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3"/>
          <p:cNvSpPr/>
          <p:nvPr/>
        </p:nvSpPr>
        <p:spPr>
          <a:xfrm>
            <a:off x="457200" y="1307865"/>
            <a:ext cx="8042289" cy="3785652"/>
          </a:xfrm>
          <a:prstGeom prst="rect">
            <a:avLst/>
          </a:prstGeom>
        </p:spPr>
        <p:txBody>
          <a:bodyPr wrap="square">
            <a:spAutoFit/>
          </a:bodyPr>
          <a:lstStyle/>
          <a:p>
            <a:pPr marL="457200" indent="-457200">
              <a:buFont typeface="+mj-lt"/>
              <a:buAutoNum type="arabicPeriod"/>
            </a:pPr>
            <a:r>
              <a:rPr lang="en-US" sz="2400" dirty="0" smtClean="0"/>
              <a:t>Kepler’s 3</a:t>
            </a:r>
            <a:r>
              <a:rPr lang="en-US" sz="2400" baseline="30000" dirty="0" smtClean="0"/>
              <a:t>rd</a:t>
            </a:r>
            <a:r>
              <a:rPr lang="en-US" sz="2400" dirty="0" smtClean="0"/>
              <a:t> law allowed us to use gravity to obtain the mass and hence mean density of a planet </a:t>
            </a:r>
          </a:p>
          <a:p>
            <a:pPr marL="457200" indent="-457200">
              <a:buFont typeface="+mj-lt"/>
              <a:buAutoNum type="arabicPeriod"/>
            </a:pPr>
            <a:r>
              <a:rPr lang="en-US" sz="2400" dirty="0" smtClean="0"/>
              <a:t>we can obtain further constraints on the interior structure from the </a:t>
            </a:r>
            <a:r>
              <a:rPr lang="en-US" sz="2400" i="1" dirty="0" err="1" smtClean="0"/>
              <a:t>moment(s</a:t>
            </a:r>
            <a:r>
              <a:rPr lang="en-US" sz="2400" i="1" dirty="0" smtClean="0"/>
              <a:t>) of inertia</a:t>
            </a:r>
          </a:p>
          <a:p>
            <a:pPr marL="914400" lvl="1" indent="-457200"/>
            <a:r>
              <a:rPr lang="en-US" sz="2400" dirty="0" smtClean="0"/>
              <a:t>- What is this?</a:t>
            </a:r>
          </a:p>
          <a:p>
            <a:pPr marL="914400" lvl="1" indent="-457200"/>
            <a:r>
              <a:rPr lang="en-US" sz="2400" dirty="0" smtClean="0"/>
              <a:t>- How do we measure it?</a:t>
            </a:r>
          </a:p>
          <a:p>
            <a:pPr marL="914400" lvl="1" indent="-457200"/>
            <a:r>
              <a:rPr lang="en-US" sz="2400" dirty="0" smtClean="0"/>
              <a:t>- What does it tell us?</a:t>
            </a:r>
          </a:p>
          <a:p>
            <a:pPr marL="457200" indent="-457200">
              <a:buFont typeface="+mj-lt"/>
              <a:buAutoNum type="arabicPeriod"/>
            </a:pPr>
            <a:r>
              <a:rPr lang="en-US" sz="2400" dirty="0" smtClean="0"/>
              <a:t>we can also use gravity to investigate lateral variations in the subsurface density and or layer thickness</a:t>
            </a:r>
          </a:p>
          <a:p>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0"/>
            <a:ext cx="8229600" cy="1143000"/>
          </a:xfrm>
        </p:spPr>
        <p:txBody>
          <a:bodyPr>
            <a:normAutofit/>
          </a:bodyPr>
          <a:lstStyle/>
          <a:p>
            <a:pPr eaLnBrk="1" hangingPunct="1"/>
            <a:r>
              <a:rPr lang="en-US" sz="3600" dirty="0" smtClean="0"/>
              <a:t>Mean Density and Interior Structure</a:t>
            </a:r>
            <a:endParaRPr lang="en-US" sz="3600" dirty="0"/>
          </a:p>
        </p:txBody>
      </p:sp>
      <p:sp>
        <p:nvSpPr>
          <p:cNvPr id="2052" name="Rectangle 3"/>
          <p:cNvSpPr>
            <a:spLocks noGrp="1" noChangeArrowheads="1"/>
          </p:cNvSpPr>
          <p:nvPr>
            <p:ph type="body" idx="1"/>
          </p:nvPr>
        </p:nvSpPr>
        <p:spPr>
          <a:xfrm>
            <a:off x="300038" y="963518"/>
            <a:ext cx="8516938" cy="1489170"/>
          </a:xfrm>
        </p:spPr>
        <p:txBody>
          <a:bodyPr>
            <a:normAutofit/>
          </a:bodyPr>
          <a:lstStyle/>
          <a:p>
            <a:r>
              <a:rPr lang="en-US" sz="2400" dirty="0" err="1" smtClean="0">
                <a:latin typeface="Symbol" charset="2"/>
                <a:cs typeface="Symbol" charset="2"/>
              </a:rPr>
              <a:t>r</a:t>
            </a:r>
            <a:r>
              <a:rPr lang="en-US" sz="2400" baseline="-25000" dirty="0" err="1" smtClean="0"/>
              <a:t>Mercury</a:t>
            </a:r>
            <a:r>
              <a:rPr lang="en-US" sz="2400" baseline="-25000" dirty="0" smtClean="0"/>
              <a:t> </a:t>
            </a:r>
            <a:r>
              <a:rPr lang="en-US" sz="2400" dirty="0" smtClean="0"/>
              <a:t>= 5300 kg m</a:t>
            </a:r>
            <a:r>
              <a:rPr lang="en-US" sz="2400" baseline="30000" dirty="0" smtClean="0"/>
              <a:t>-3 </a:t>
            </a:r>
            <a:r>
              <a:rPr lang="en-US" sz="2400" dirty="0" smtClean="0"/>
              <a:t> versus    </a:t>
            </a:r>
            <a:r>
              <a:rPr lang="en-US" sz="2400" dirty="0" err="1" smtClean="0">
                <a:latin typeface="Symbol" charset="2"/>
                <a:cs typeface="Symbol" charset="2"/>
              </a:rPr>
              <a:t>r</a:t>
            </a:r>
            <a:r>
              <a:rPr lang="en-US" sz="2400" baseline="-25000" dirty="0" err="1" smtClean="0"/>
              <a:t>Earth</a:t>
            </a:r>
            <a:r>
              <a:rPr lang="en-US" sz="2400" baseline="-25000" dirty="0" smtClean="0"/>
              <a:t> </a:t>
            </a:r>
            <a:r>
              <a:rPr lang="en-US" sz="2400" dirty="0" smtClean="0"/>
              <a:t>= 4400 kg m</a:t>
            </a:r>
            <a:r>
              <a:rPr lang="en-US" sz="2400" baseline="30000" dirty="0" smtClean="0"/>
              <a:t>-3</a:t>
            </a:r>
            <a:endParaRPr lang="en-US" sz="2400" dirty="0" smtClean="0"/>
          </a:p>
          <a:p>
            <a:r>
              <a:rPr lang="en-US" sz="2400" dirty="0" smtClean="0"/>
              <a:t>Assume a 2-layer planet (metal core, silicate mantle).  We know the mean density and the planet’s radius (</a:t>
            </a:r>
            <a:r>
              <a:rPr lang="en-US" sz="2400" dirty="0" err="1" smtClean="0"/>
              <a:t>R</a:t>
            </a:r>
            <a:r>
              <a:rPr lang="en-US" sz="2400" baseline="-25000" dirty="0" err="1" smtClean="0"/>
              <a:t>planet</a:t>
            </a:r>
            <a:r>
              <a:rPr lang="en-US" sz="2400" dirty="0" smtClean="0"/>
              <a:t>)</a:t>
            </a:r>
            <a:endParaRPr lang="en-US" sz="2400" baseline="30000" dirty="0" smtClean="0"/>
          </a:p>
        </p:txBody>
      </p:sp>
      <p:grpSp>
        <p:nvGrpSpPr>
          <p:cNvPr id="29" name="Group 28"/>
          <p:cNvGrpSpPr/>
          <p:nvPr/>
        </p:nvGrpSpPr>
        <p:grpSpPr>
          <a:xfrm>
            <a:off x="1269416" y="2589268"/>
            <a:ext cx="2022144" cy="1777404"/>
            <a:chOff x="1537078" y="2038407"/>
            <a:chExt cx="2022144" cy="1777404"/>
          </a:xfrm>
        </p:grpSpPr>
        <p:grpSp>
          <p:nvGrpSpPr>
            <p:cNvPr id="2" name="Group 8"/>
            <p:cNvGrpSpPr>
              <a:grpSpLocks/>
            </p:cNvGrpSpPr>
            <p:nvPr/>
          </p:nvGrpSpPr>
          <p:grpSpPr bwMode="auto">
            <a:xfrm>
              <a:off x="1537078" y="2038407"/>
              <a:ext cx="1838325" cy="1777404"/>
              <a:chOff x="1877" y="2992"/>
              <a:chExt cx="1107" cy="1040"/>
            </a:xfrm>
          </p:grpSpPr>
          <p:sp>
            <p:nvSpPr>
              <p:cNvPr id="2066" name="Oval 4"/>
              <p:cNvSpPr>
                <a:spLocks noChangeArrowheads="1"/>
              </p:cNvSpPr>
              <p:nvPr/>
            </p:nvSpPr>
            <p:spPr bwMode="auto">
              <a:xfrm>
                <a:off x="1877" y="2992"/>
                <a:ext cx="1107" cy="1040"/>
              </a:xfrm>
              <a:prstGeom prst="ellipse">
                <a:avLst/>
              </a:prstGeom>
              <a:solidFill>
                <a:schemeClr val="bg2"/>
              </a:solidFill>
              <a:ln w="9525">
                <a:solidFill>
                  <a:schemeClr val="tx1"/>
                </a:solidFill>
                <a:round/>
                <a:headEnd/>
                <a:tailEnd type="none" w="lg" len="lg"/>
              </a:ln>
            </p:spPr>
            <p:txBody>
              <a:bodyPr wrap="none" anchor="ctr">
                <a:prstTxWarp prst="textNoShape">
                  <a:avLst/>
                </a:prstTxWarp>
              </a:bodyPr>
              <a:lstStyle/>
              <a:p>
                <a:endParaRPr lang="en-US"/>
              </a:p>
            </p:txBody>
          </p:sp>
          <p:sp>
            <p:nvSpPr>
              <p:cNvPr id="2067" name="Oval 5"/>
              <p:cNvSpPr>
                <a:spLocks noChangeArrowheads="1"/>
              </p:cNvSpPr>
              <p:nvPr/>
            </p:nvSpPr>
            <p:spPr bwMode="auto">
              <a:xfrm>
                <a:off x="2167" y="3248"/>
                <a:ext cx="540" cy="520"/>
              </a:xfrm>
              <a:prstGeom prst="ellipse">
                <a:avLst/>
              </a:prstGeom>
              <a:solidFill>
                <a:srgbClr val="FF0000"/>
              </a:solidFill>
              <a:ln w="9525">
                <a:noFill/>
                <a:round/>
                <a:headEnd/>
                <a:tailEnd type="none" w="lg" len="lg"/>
              </a:ln>
            </p:spPr>
            <p:txBody>
              <a:bodyPr wrap="none" anchor="ctr">
                <a:prstTxWarp prst="textNoShape">
                  <a:avLst/>
                </a:prstTxWarp>
              </a:bodyPr>
              <a:lstStyle/>
              <a:p>
                <a:endParaRPr lang="en-US"/>
              </a:p>
            </p:txBody>
          </p:sp>
        </p:grpSp>
        <p:sp>
          <p:nvSpPr>
            <p:cNvPr id="20" name="Text Box 13"/>
            <p:cNvSpPr txBox="1">
              <a:spLocks noChangeArrowheads="1"/>
            </p:cNvSpPr>
            <p:nvPr/>
          </p:nvSpPr>
          <p:spPr bwMode="auto">
            <a:xfrm>
              <a:off x="2246684" y="2557777"/>
              <a:ext cx="668723" cy="369332"/>
            </a:xfrm>
            <a:prstGeom prst="rect">
              <a:avLst/>
            </a:prstGeom>
            <a:noFill/>
            <a:ln w="9525">
              <a:noFill/>
              <a:miter lim="800000"/>
              <a:headEnd/>
              <a:tailEnd type="none" w="lg" len="lg"/>
            </a:ln>
          </p:spPr>
          <p:txBody>
            <a:bodyPr wrap="none">
              <a:prstTxWarp prst="textNoShape">
                <a:avLst/>
              </a:prstTxWarp>
              <a:spAutoFit/>
            </a:bodyPr>
            <a:lstStyle/>
            <a:p>
              <a:r>
                <a:rPr lang="en-US" dirty="0" err="1" smtClean="0">
                  <a:latin typeface="Symbol" charset="2"/>
                  <a:cs typeface="Symbol" charset="2"/>
                </a:rPr>
                <a:t>r</a:t>
              </a:r>
              <a:r>
                <a:rPr lang="en-US" baseline="-25000" dirty="0" err="1" smtClean="0"/>
                <a:t>metal</a:t>
              </a:r>
              <a:endParaRPr lang="en-US" baseline="-25000" dirty="0"/>
            </a:p>
          </p:txBody>
        </p:sp>
        <p:sp>
          <p:nvSpPr>
            <p:cNvPr id="21" name="Text Box 13"/>
            <p:cNvSpPr txBox="1">
              <a:spLocks noChangeArrowheads="1"/>
            </p:cNvSpPr>
            <p:nvPr/>
          </p:nvSpPr>
          <p:spPr bwMode="auto">
            <a:xfrm>
              <a:off x="2175376" y="3386138"/>
              <a:ext cx="740031" cy="369332"/>
            </a:xfrm>
            <a:prstGeom prst="rect">
              <a:avLst/>
            </a:prstGeom>
            <a:noFill/>
            <a:ln w="9525">
              <a:noFill/>
              <a:miter lim="800000"/>
              <a:headEnd/>
              <a:tailEnd type="none" w="lg" len="lg"/>
            </a:ln>
          </p:spPr>
          <p:txBody>
            <a:bodyPr wrap="none">
              <a:prstTxWarp prst="textNoShape">
                <a:avLst/>
              </a:prstTxWarp>
              <a:spAutoFit/>
            </a:bodyPr>
            <a:lstStyle/>
            <a:p>
              <a:r>
                <a:rPr lang="en-US" dirty="0" err="1" smtClean="0">
                  <a:latin typeface="Symbol" charset="2"/>
                  <a:cs typeface="Symbol" charset="2"/>
                </a:rPr>
                <a:t>r</a:t>
              </a:r>
              <a:r>
                <a:rPr lang="en-US" baseline="-25000" dirty="0" err="1" smtClean="0"/>
                <a:t>silicate</a:t>
              </a:r>
              <a:endParaRPr lang="en-US" baseline="-25000" dirty="0"/>
            </a:p>
          </p:txBody>
        </p:sp>
        <p:cxnSp>
          <p:nvCxnSpPr>
            <p:cNvPr id="23" name="Straight Arrow Connector 22"/>
            <p:cNvCxnSpPr>
              <a:endCxn id="2066" idx="5"/>
            </p:cNvCxnSpPr>
            <p:nvPr/>
          </p:nvCxnSpPr>
          <p:spPr>
            <a:xfrm>
              <a:off x="2464307" y="2927109"/>
              <a:ext cx="641880" cy="628407"/>
            </a:xfrm>
            <a:prstGeom prst="straightConnector1">
              <a:avLst/>
            </a:prstGeom>
            <a:ln w="190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flipV="1">
              <a:off x="2036094" y="2927109"/>
              <a:ext cx="428213" cy="145566"/>
            </a:xfrm>
            <a:prstGeom prst="straightConnector1">
              <a:avLst/>
            </a:prstGeom>
            <a:ln w="190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7" name="Text Box 13"/>
            <p:cNvSpPr txBox="1">
              <a:spLocks noChangeArrowheads="1"/>
            </p:cNvSpPr>
            <p:nvPr/>
          </p:nvSpPr>
          <p:spPr bwMode="auto">
            <a:xfrm>
              <a:off x="2848771" y="2995292"/>
              <a:ext cx="710451" cy="369332"/>
            </a:xfrm>
            <a:prstGeom prst="rect">
              <a:avLst/>
            </a:prstGeom>
            <a:noFill/>
            <a:ln w="9525">
              <a:noFill/>
              <a:miter lim="800000"/>
              <a:headEnd/>
              <a:tailEnd type="none" w="lg" len="lg"/>
            </a:ln>
          </p:spPr>
          <p:txBody>
            <a:bodyPr wrap="none">
              <a:prstTxWarp prst="textNoShape">
                <a:avLst/>
              </a:prstTxWarp>
              <a:spAutoFit/>
            </a:bodyPr>
            <a:lstStyle/>
            <a:p>
              <a:r>
                <a:rPr lang="en-US" dirty="0" err="1" smtClean="0">
                  <a:latin typeface="Calibri"/>
                  <a:cs typeface="Calibri"/>
                </a:rPr>
                <a:t>R</a:t>
              </a:r>
              <a:r>
                <a:rPr lang="en-US" baseline="-25000" dirty="0" err="1" smtClean="0"/>
                <a:t>planet</a:t>
              </a:r>
              <a:endParaRPr lang="en-US" baseline="-25000" dirty="0"/>
            </a:p>
          </p:txBody>
        </p:sp>
        <p:sp>
          <p:nvSpPr>
            <p:cNvPr id="28" name="Text Box 13"/>
            <p:cNvSpPr txBox="1">
              <a:spLocks noChangeArrowheads="1"/>
            </p:cNvSpPr>
            <p:nvPr/>
          </p:nvSpPr>
          <p:spPr bwMode="auto">
            <a:xfrm>
              <a:off x="1682503" y="2693867"/>
              <a:ext cx="583137" cy="369332"/>
            </a:xfrm>
            <a:prstGeom prst="rect">
              <a:avLst/>
            </a:prstGeom>
            <a:noFill/>
            <a:ln w="9525">
              <a:noFill/>
              <a:miter lim="800000"/>
              <a:headEnd/>
              <a:tailEnd type="none" w="lg" len="lg"/>
            </a:ln>
          </p:spPr>
          <p:txBody>
            <a:bodyPr wrap="none">
              <a:prstTxWarp prst="textNoShape">
                <a:avLst/>
              </a:prstTxWarp>
              <a:spAutoFit/>
            </a:bodyPr>
            <a:lstStyle/>
            <a:p>
              <a:r>
                <a:rPr lang="en-US" dirty="0" err="1" smtClean="0">
                  <a:latin typeface="Calibri"/>
                  <a:cs typeface="Calibri"/>
                </a:rPr>
                <a:t>R</a:t>
              </a:r>
              <a:r>
                <a:rPr lang="en-US" baseline="-25000" dirty="0" err="1" smtClean="0"/>
                <a:t>core</a:t>
              </a:r>
              <a:endParaRPr lang="en-US" baseline="-25000" dirty="0"/>
            </a:p>
          </p:txBody>
        </p:sp>
      </p:grpSp>
      <p:sp>
        <p:nvSpPr>
          <p:cNvPr id="30" name="Rectangle 29"/>
          <p:cNvSpPr/>
          <p:nvPr/>
        </p:nvSpPr>
        <p:spPr>
          <a:xfrm>
            <a:off x="3642000" y="2452688"/>
            <a:ext cx="2274982" cy="369332"/>
          </a:xfrm>
          <a:prstGeom prst="rect">
            <a:avLst/>
          </a:prstGeom>
        </p:spPr>
        <p:txBody>
          <a:bodyPr wrap="none">
            <a:spAutoFit/>
          </a:bodyPr>
          <a:lstStyle/>
          <a:p>
            <a:r>
              <a:rPr lang="en-US" dirty="0" err="1" smtClean="0"/>
              <a:t>M</a:t>
            </a:r>
            <a:r>
              <a:rPr lang="en-US" baseline="-25000" dirty="0" err="1" smtClean="0"/>
              <a:t>planet</a:t>
            </a:r>
            <a:r>
              <a:rPr lang="en-US" dirty="0" smtClean="0"/>
              <a:t> = </a:t>
            </a:r>
            <a:r>
              <a:rPr lang="en-US" dirty="0" err="1" smtClean="0"/>
              <a:t>M</a:t>
            </a:r>
            <a:r>
              <a:rPr lang="en-US" baseline="-25000" dirty="0" err="1" smtClean="0"/>
              <a:t>core</a:t>
            </a:r>
            <a:r>
              <a:rPr lang="en-US" dirty="0" smtClean="0"/>
              <a:t>+ </a:t>
            </a:r>
            <a:r>
              <a:rPr lang="en-US" dirty="0" err="1" smtClean="0"/>
              <a:t>M</a:t>
            </a:r>
            <a:r>
              <a:rPr lang="en-US" baseline="-25000" dirty="0" err="1" smtClean="0"/>
              <a:t>mantle</a:t>
            </a:r>
            <a:endParaRPr lang="en-US" baseline="-25000" dirty="0"/>
          </a:p>
        </p:txBody>
      </p:sp>
      <p:sp>
        <p:nvSpPr>
          <p:cNvPr id="31" name="Rectangle 30"/>
          <p:cNvSpPr/>
          <p:nvPr/>
        </p:nvSpPr>
        <p:spPr>
          <a:xfrm>
            <a:off x="3642000" y="3026783"/>
            <a:ext cx="4863825" cy="1477328"/>
          </a:xfrm>
          <a:prstGeom prst="rect">
            <a:avLst/>
          </a:prstGeom>
        </p:spPr>
        <p:txBody>
          <a:bodyPr wrap="square">
            <a:spAutoFit/>
          </a:bodyPr>
          <a:lstStyle/>
          <a:p>
            <a:r>
              <a:rPr lang="en-US" dirty="0" smtClean="0"/>
              <a:t>LHS:  know </a:t>
            </a:r>
            <a:r>
              <a:rPr lang="en-US" dirty="0" err="1" smtClean="0"/>
              <a:t>M</a:t>
            </a:r>
            <a:r>
              <a:rPr lang="en-US" baseline="-25000" dirty="0" err="1" smtClean="0"/>
              <a:t>planet</a:t>
            </a:r>
            <a:endParaRPr lang="en-US" dirty="0" smtClean="0"/>
          </a:p>
          <a:p>
            <a:r>
              <a:rPr lang="en-US" dirty="0" smtClean="0">
                <a:solidFill>
                  <a:srgbClr val="FF0000"/>
                </a:solidFill>
              </a:rPr>
              <a:t>RHS: 3 unknowns, so can’t solve</a:t>
            </a:r>
          </a:p>
          <a:p>
            <a:endParaRPr lang="en-US" dirty="0" smtClean="0">
              <a:solidFill>
                <a:srgbClr val="FF0000"/>
              </a:solidFill>
            </a:endParaRPr>
          </a:p>
          <a:p>
            <a:r>
              <a:rPr lang="en-US" dirty="0" smtClean="0">
                <a:solidFill>
                  <a:srgbClr val="FF0000"/>
                </a:solidFill>
              </a:rPr>
              <a:t>If we assume densities then we can calculate the core radius </a:t>
            </a:r>
            <a:endParaRPr lang="en-US" dirty="0">
              <a:solidFill>
                <a:srgbClr val="FF0000"/>
              </a:solidFill>
            </a:endParaRPr>
          </a:p>
        </p:txBody>
      </p:sp>
      <p:sp>
        <p:nvSpPr>
          <p:cNvPr id="32" name="Rectangle 31"/>
          <p:cNvSpPr/>
          <p:nvPr/>
        </p:nvSpPr>
        <p:spPr>
          <a:xfrm>
            <a:off x="457200" y="4966097"/>
            <a:ext cx="8229600" cy="1569660"/>
          </a:xfrm>
          <a:prstGeom prst="rect">
            <a:avLst/>
          </a:prstGeom>
        </p:spPr>
        <p:txBody>
          <a:bodyPr wrap="square">
            <a:spAutoFit/>
          </a:bodyPr>
          <a:lstStyle/>
          <a:p>
            <a:pPr>
              <a:buFont typeface="Symbol" charset="2"/>
              <a:buChar char=""/>
            </a:pPr>
            <a:r>
              <a:rPr lang="en-US" sz="2400" dirty="0" smtClean="0"/>
              <a:t>Need one or more constraints to reduce the ambiguity in the problem, in particular e.g. if we wanted to calculate a more generic 3-layer silicate planet (core, mantle, crust) or an icy moon (core, mantle, ice)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57200" y="228600"/>
            <a:ext cx="8458200"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smtClean="0"/>
              <a:t>Planetary Interiors:  focus on….</a:t>
            </a:r>
            <a:endParaRPr lang="en-US" sz="3600" dirty="0"/>
          </a:p>
        </p:txBody>
      </p:sp>
      <p:sp>
        <p:nvSpPr>
          <p:cNvPr id="4" name="TextBox 3"/>
          <p:cNvSpPr txBox="1"/>
          <p:nvPr/>
        </p:nvSpPr>
        <p:spPr>
          <a:xfrm>
            <a:off x="251711" y="874931"/>
            <a:ext cx="8493972" cy="830997"/>
          </a:xfrm>
          <a:prstGeom prst="rect">
            <a:avLst/>
          </a:prstGeom>
          <a:noFill/>
        </p:spPr>
        <p:txBody>
          <a:bodyPr wrap="square" rtlCol="0">
            <a:spAutoFit/>
          </a:bodyPr>
          <a:lstStyle/>
          <a:p>
            <a:endParaRPr lang="en-US" sz="2400" dirty="0" smtClean="0">
              <a:latin typeface="Calibri"/>
              <a:cs typeface="Calibri"/>
            </a:endParaRPr>
          </a:p>
          <a:p>
            <a:endParaRPr lang="en-US" sz="2400" dirty="0">
              <a:latin typeface="Calibri"/>
              <a:cs typeface="Calibri"/>
            </a:endParaRPr>
          </a:p>
        </p:txBody>
      </p:sp>
      <p:sp>
        <p:nvSpPr>
          <p:cNvPr id="5" name="TextBox 4"/>
          <p:cNvSpPr txBox="1"/>
          <p:nvPr/>
        </p:nvSpPr>
        <p:spPr>
          <a:xfrm>
            <a:off x="457200" y="874931"/>
            <a:ext cx="8288483" cy="5262979"/>
          </a:xfrm>
          <a:prstGeom prst="rect">
            <a:avLst/>
          </a:prstGeom>
          <a:noFill/>
        </p:spPr>
        <p:txBody>
          <a:bodyPr wrap="square" rtlCol="0">
            <a:spAutoFit/>
          </a:bodyPr>
          <a:lstStyle/>
          <a:p>
            <a:endParaRPr lang="en-US" sz="2400" dirty="0" smtClean="0"/>
          </a:p>
          <a:p>
            <a:pPr marL="457200" indent="-457200">
              <a:buAutoNum type="arabicPeriod"/>
            </a:pPr>
            <a:r>
              <a:rPr lang="en-US" sz="2400" dirty="0" smtClean="0">
                <a:solidFill>
                  <a:srgbClr val="0000FF"/>
                </a:solidFill>
              </a:rPr>
              <a:t>Terrestrial planets and icy/rocky moons</a:t>
            </a:r>
          </a:p>
          <a:p>
            <a:pPr marL="457200" indent="-457200">
              <a:buAutoNum type="arabicPeriod"/>
            </a:pPr>
            <a:r>
              <a:rPr lang="en-US" sz="2400" dirty="0" smtClean="0">
                <a:solidFill>
                  <a:srgbClr val="0000FF"/>
                </a:solidFill>
              </a:rPr>
              <a:t>Aspects of interior structure that can be determined from remotely-sensed data </a:t>
            </a:r>
            <a:r>
              <a:rPr lang="en-US" sz="2400" dirty="0" smtClean="0"/>
              <a:t>(i.e. little-no mineral physics, no details about volatiles) for </a:t>
            </a:r>
            <a:r>
              <a:rPr lang="en-US" sz="2400" u="sng" dirty="0" smtClean="0"/>
              <a:t>most </a:t>
            </a:r>
            <a:r>
              <a:rPr lang="en-US" sz="2400" dirty="0" smtClean="0"/>
              <a:t>of these bodies. We’ll focus on </a:t>
            </a:r>
          </a:p>
          <a:p>
            <a:pPr marL="914400" lvl="1" indent="-457200">
              <a:buFont typeface="Arial"/>
              <a:buChar char="•"/>
            </a:pPr>
            <a:r>
              <a:rPr lang="en-US" sz="2400" dirty="0" smtClean="0">
                <a:solidFill>
                  <a:srgbClr val="0000FF"/>
                </a:solidFill>
              </a:rPr>
              <a:t>satellite-based observations </a:t>
            </a:r>
            <a:r>
              <a:rPr lang="en-US" sz="2400" dirty="0" smtClean="0"/>
              <a:t>such as </a:t>
            </a:r>
            <a:r>
              <a:rPr lang="en-US" sz="2400" dirty="0" smtClean="0">
                <a:solidFill>
                  <a:srgbClr val="0000FF"/>
                </a:solidFill>
              </a:rPr>
              <a:t>gravity/topography/</a:t>
            </a:r>
            <a:r>
              <a:rPr lang="en-US" sz="2400" dirty="0" smtClean="0"/>
              <a:t>magnetics (</a:t>
            </a:r>
            <a:r>
              <a:rPr lang="en-US" sz="2400" i="1" dirty="0" smtClean="0"/>
              <a:t>since more easily obtained</a:t>
            </a:r>
            <a:r>
              <a:rPr lang="en-US" sz="2400" dirty="0" smtClean="0"/>
              <a:t>) rather than ground–based seismology or samples</a:t>
            </a:r>
          </a:p>
          <a:p>
            <a:pPr marL="914400" lvl="1" indent="-457200">
              <a:buFont typeface="Arial"/>
              <a:buChar char="•"/>
            </a:pPr>
            <a:r>
              <a:rPr lang="en-US" sz="2400" dirty="0" smtClean="0"/>
              <a:t>aspects of interior structure that can be observed via physical properties: density, conductivity (electrical, thermal), etc</a:t>
            </a:r>
          </a:p>
          <a:p>
            <a:pPr marL="457200" indent="-457200">
              <a:buAutoNum type="arabicPeriod"/>
            </a:pPr>
            <a:r>
              <a:rPr lang="en-US" sz="2400" dirty="0" smtClean="0">
                <a:solidFill>
                  <a:srgbClr val="0000FF"/>
                </a:solidFill>
              </a:rPr>
              <a:t>Aspects tractable with simple physics/math</a:t>
            </a:r>
          </a:p>
          <a:p>
            <a:pPr marL="914400" lvl="1" indent="-457200">
              <a:buFontTx/>
              <a:buChar char="-"/>
            </a:pPr>
            <a:r>
              <a:rPr lang="en-US" sz="2400" dirty="0" smtClean="0"/>
              <a:t>any math/physics will treat a planet as a flat plate vs. a sphere to avoid spending the time dealing w/ geometry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457200" y="0"/>
            <a:ext cx="8229600" cy="1143000"/>
          </a:xfrm>
        </p:spPr>
        <p:txBody>
          <a:bodyPr>
            <a:normAutofit/>
          </a:bodyPr>
          <a:lstStyle/>
          <a:p>
            <a:pPr eaLnBrk="1" hangingPunct="1"/>
            <a:r>
              <a:rPr lang="en-US" sz="3600" dirty="0"/>
              <a:t>Moment of </a:t>
            </a:r>
            <a:r>
              <a:rPr lang="en-US" sz="3600" dirty="0" smtClean="0"/>
              <a:t>Inertia: Physics Flashback…</a:t>
            </a:r>
            <a:endParaRPr lang="en-US" sz="3600" dirty="0"/>
          </a:p>
        </p:txBody>
      </p:sp>
      <p:sp>
        <p:nvSpPr>
          <p:cNvPr id="1029" name="Rectangle 3"/>
          <p:cNvSpPr>
            <a:spLocks noGrp="1" noChangeArrowheads="1"/>
          </p:cNvSpPr>
          <p:nvPr>
            <p:ph type="body" idx="1"/>
          </p:nvPr>
        </p:nvSpPr>
        <p:spPr>
          <a:xfrm>
            <a:off x="355600" y="1082676"/>
            <a:ext cx="8461375" cy="4525962"/>
          </a:xfrm>
        </p:spPr>
        <p:txBody>
          <a:bodyPr>
            <a:normAutofit/>
          </a:bodyPr>
          <a:lstStyle/>
          <a:p>
            <a:pPr eaLnBrk="1" hangingPunct="1">
              <a:lnSpc>
                <a:spcPct val="90000"/>
              </a:lnSpc>
            </a:pPr>
            <a:r>
              <a:rPr lang="en-US" sz="2400" dirty="0"/>
              <a:t>The moment of inertia (</a:t>
            </a:r>
            <a:r>
              <a:rPr lang="en-US" sz="2400" dirty="0" err="1"/>
              <a:t>MoI</a:t>
            </a:r>
            <a:r>
              <a:rPr lang="en-US" sz="2400" dirty="0"/>
              <a:t>) is a measure of an object’s resistance to being “spun up” or “spun down”</a:t>
            </a:r>
            <a:endParaRPr lang="en-US" sz="2400" dirty="0" smtClean="0"/>
          </a:p>
          <a:p>
            <a:pPr eaLnBrk="1" hangingPunct="1">
              <a:lnSpc>
                <a:spcPct val="90000"/>
              </a:lnSpc>
            </a:pPr>
            <a:r>
              <a:rPr lang="en-US" sz="2400" dirty="0" err="1" smtClean="0"/>
              <a:t>MoI</a:t>
            </a:r>
            <a:r>
              <a:rPr lang="en-US" sz="2400" dirty="0" smtClean="0"/>
              <a:t> measured </a:t>
            </a:r>
            <a:r>
              <a:rPr lang="en-US" sz="2400" dirty="0"/>
              <a:t>about a particular axis (the axis of rotation)</a:t>
            </a:r>
          </a:p>
          <a:p>
            <a:pPr eaLnBrk="1" hangingPunct="1">
              <a:lnSpc>
                <a:spcPct val="90000"/>
              </a:lnSpc>
            </a:pPr>
            <a:r>
              <a:rPr lang="en-US" sz="2400" dirty="0"/>
              <a:t>The </a:t>
            </a:r>
            <a:r>
              <a:rPr lang="en-US" sz="2400" dirty="0" err="1"/>
              <a:t>MoI</a:t>
            </a:r>
            <a:r>
              <a:rPr lang="en-US" sz="2400" dirty="0"/>
              <a:t> is governed by the </a:t>
            </a:r>
            <a:r>
              <a:rPr lang="en-US" sz="2400" i="1" dirty="0"/>
              <a:t>distribution of mass</a:t>
            </a:r>
            <a:r>
              <a:rPr lang="en-US" sz="2400" dirty="0"/>
              <a:t> about this axis (mass further away </a:t>
            </a:r>
            <a:r>
              <a:rPr lang="en-US" sz="2400" dirty="0" smtClean="0"/>
              <a:t>=&gt; </a:t>
            </a:r>
            <a:r>
              <a:rPr lang="en-US" sz="2400" dirty="0"/>
              <a:t>larger </a:t>
            </a:r>
            <a:r>
              <a:rPr lang="en-US" sz="2400" dirty="0" err="1"/>
              <a:t>MoI</a:t>
            </a:r>
            <a:r>
              <a:rPr lang="en-US" sz="2400" dirty="0"/>
              <a:t>)</a:t>
            </a:r>
          </a:p>
          <a:p>
            <a:pPr eaLnBrk="1" hangingPunct="1">
              <a:lnSpc>
                <a:spcPct val="90000"/>
              </a:lnSpc>
            </a:pPr>
            <a:r>
              <a:rPr lang="en-US" sz="2400" dirty="0"/>
              <a:t>Often abbreviated as</a:t>
            </a:r>
            <a:r>
              <a:rPr lang="en-US" sz="2400" i="1" dirty="0"/>
              <a:t> I</a:t>
            </a:r>
            <a:r>
              <a:rPr lang="en-US" sz="2400" dirty="0"/>
              <a:t>; also </a:t>
            </a:r>
            <a:r>
              <a:rPr lang="en-US" sz="2400" i="1" dirty="0"/>
              <a:t>A,B,C</a:t>
            </a:r>
            <a:r>
              <a:rPr lang="en-US" sz="2400" dirty="0"/>
              <a:t> for planets</a:t>
            </a:r>
          </a:p>
          <a:p>
            <a:pPr eaLnBrk="1" hangingPunct="1">
              <a:lnSpc>
                <a:spcPct val="90000"/>
              </a:lnSpc>
            </a:pPr>
            <a:r>
              <a:rPr lang="en-US" sz="2400" dirty="0"/>
              <a:t>In the absence of external forces (torques), angular momentum (</a:t>
            </a:r>
            <a:r>
              <a:rPr lang="en-US" sz="2400" dirty="0" err="1"/>
              <a:t>I</a:t>
            </a:r>
            <a:r>
              <a:rPr lang="en-US" sz="2400" dirty="0" err="1">
                <a:latin typeface="Symbol" pitchFamily="-105" charset="2"/>
              </a:rPr>
              <a:t>w</a:t>
            </a:r>
            <a:r>
              <a:rPr lang="en-US" sz="2400" dirty="0"/>
              <a:t>) is </a:t>
            </a:r>
            <a:r>
              <a:rPr lang="en-US" sz="2400" i="1" dirty="0"/>
              <a:t>conserved</a:t>
            </a:r>
            <a:r>
              <a:rPr lang="en-US" sz="2400" dirty="0"/>
              <a:t> (ice-skater example)</a:t>
            </a:r>
          </a:p>
        </p:txBody>
      </p:sp>
      <p:grpSp>
        <p:nvGrpSpPr>
          <p:cNvPr id="2" name="Group 11"/>
          <p:cNvGrpSpPr>
            <a:grpSpLocks/>
          </p:cNvGrpSpPr>
          <p:nvPr/>
        </p:nvGrpSpPr>
        <p:grpSpPr bwMode="auto">
          <a:xfrm>
            <a:off x="1190625" y="4810125"/>
            <a:ext cx="1611313" cy="720725"/>
            <a:chOff x="450" y="3518"/>
            <a:chExt cx="1015" cy="454"/>
          </a:xfrm>
        </p:grpSpPr>
        <p:sp>
          <p:nvSpPr>
            <p:cNvPr id="1045" name="Oval 4"/>
            <p:cNvSpPr>
              <a:spLocks noChangeArrowheads="1"/>
            </p:cNvSpPr>
            <p:nvPr/>
          </p:nvSpPr>
          <p:spPr bwMode="auto">
            <a:xfrm>
              <a:off x="464" y="3602"/>
              <a:ext cx="989" cy="370"/>
            </a:xfrm>
            <a:prstGeom prst="ellipse">
              <a:avLst/>
            </a:prstGeom>
            <a:solidFill>
              <a:schemeClr val="bg1"/>
            </a:solidFill>
            <a:ln w="9525">
              <a:solidFill>
                <a:schemeClr val="tx1"/>
              </a:solidFill>
              <a:round/>
              <a:headEnd/>
              <a:tailEnd type="none" w="lg" len="lg"/>
            </a:ln>
          </p:spPr>
          <p:txBody>
            <a:bodyPr wrap="none" anchor="ctr">
              <a:prstTxWarp prst="textNoShape">
                <a:avLst/>
              </a:prstTxWarp>
            </a:bodyPr>
            <a:lstStyle/>
            <a:p>
              <a:endParaRPr lang="en-US"/>
            </a:p>
          </p:txBody>
        </p:sp>
        <p:sp>
          <p:nvSpPr>
            <p:cNvPr id="1046" name="Oval 5"/>
            <p:cNvSpPr>
              <a:spLocks noChangeArrowheads="1"/>
            </p:cNvSpPr>
            <p:nvPr/>
          </p:nvSpPr>
          <p:spPr bwMode="auto">
            <a:xfrm>
              <a:off x="457" y="3518"/>
              <a:ext cx="989" cy="370"/>
            </a:xfrm>
            <a:prstGeom prst="ellipse">
              <a:avLst/>
            </a:prstGeom>
            <a:solidFill>
              <a:schemeClr val="accent1"/>
            </a:solidFill>
            <a:ln w="9525">
              <a:solidFill>
                <a:schemeClr val="tx1"/>
              </a:solidFill>
              <a:round/>
              <a:headEnd/>
              <a:tailEnd type="none" w="lg" len="lg"/>
            </a:ln>
          </p:spPr>
          <p:txBody>
            <a:bodyPr wrap="none" anchor="ctr">
              <a:prstTxWarp prst="textNoShape">
                <a:avLst/>
              </a:prstTxWarp>
            </a:bodyPr>
            <a:lstStyle/>
            <a:p>
              <a:endParaRPr lang="en-US"/>
            </a:p>
          </p:txBody>
        </p:sp>
        <p:sp>
          <p:nvSpPr>
            <p:cNvPr id="1047" name="Freeform 6"/>
            <p:cNvSpPr>
              <a:spLocks/>
            </p:cNvSpPr>
            <p:nvPr/>
          </p:nvSpPr>
          <p:spPr bwMode="auto">
            <a:xfrm>
              <a:off x="450" y="3717"/>
              <a:ext cx="39" cy="126"/>
            </a:xfrm>
            <a:custGeom>
              <a:avLst/>
              <a:gdLst>
                <a:gd name="T0" fmla="*/ 0 w 39"/>
                <a:gd name="T1" fmla="*/ 0 h 126"/>
                <a:gd name="T2" fmla="*/ 9 w 39"/>
                <a:gd name="T3" fmla="*/ 102 h 126"/>
                <a:gd name="T4" fmla="*/ 39 w 39"/>
                <a:gd name="T5" fmla="*/ 126 h 126"/>
                <a:gd name="T6" fmla="*/ 39 w 39"/>
                <a:gd name="T7" fmla="*/ 66 h 126"/>
                <a:gd name="T8" fmla="*/ 0 w 39"/>
                <a:gd name="T9" fmla="*/ 0 h 126"/>
                <a:gd name="T10" fmla="*/ 0 60000 65536"/>
                <a:gd name="T11" fmla="*/ 0 60000 65536"/>
                <a:gd name="T12" fmla="*/ 0 60000 65536"/>
                <a:gd name="T13" fmla="*/ 0 60000 65536"/>
                <a:gd name="T14" fmla="*/ 0 60000 65536"/>
                <a:gd name="T15" fmla="*/ 0 w 39"/>
                <a:gd name="T16" fmla="*/ 0 h 126"/>
                <a:gd name="T17" fmla="*/ 39 w 39"/>
                <a:gd name="T18" fmla="*/ 126 h 126"/>
              </a:gdLst>
              <a:ahLst/>
              <a:cxnLst>
                <a:cxn ang="T10">
                  <a:pos x="T0" y="T1"/>
                </a:cxn>
                <a:cxn ang="T11">
                  <a:pos x="T2" y="T3"/>
                </a:cxn>
                <a:cxn ang="T12">
                  <a:pos x="T4" y="T5"/>
                </a:cxn>
                <a:cxn ang="T13">
                  <a:pos x="T6" y="T7"/>
                </a:cxn>
                <a:cxn ang="T14">
                  <a:pos x="T8" y="T9"/>
                </a:cxn>
              </a:cxnLst>
              <a:rect l="T15" t="T16" r="T17" b="T18"/>
              <a:pathLst>
                <a:path w="39" h="126">
                  <a:moveTo>
                    <a:pt x="0" y="0"/>
                  </a:moveTo>
                  <a:lnTo>
                    <a:pt x="9" y="102"/>
                  </a:lnTo>
                  <a:lnTo>
                    <a:pt x="39" y="126"/>
                  </a:lnTo>
                  <a:lnTo>
                    <a:pt x="39" y="66"/>
                  </a:lnTo>
                  <a:lnTo>
                    <a:pt x="0" y="0"/>
                  </a:lnTo>
                  <a:close/>
                </a:path>
              </a:pathLst>
            </a:custGeom>
            <a:solidFill>
              <a:schemeClr val="bg1"/>
            </a:solidFill>
            <a:ln w="9525">
              <a:noFill/>
              <a:round/>
              <a:headEnd/>
              <a:tailEnd type="none" w="lg" len="lg"/>
            </a:ln>
          </p:spPr>
          <p:txBody>
            <a:bodyPr>
              <a:prstTxWarp prst="textNoShape">
                <a:avLst/>
              </a:prstTxWarp>
            </a:bodyPr>
            <a:lstStyle/>
            <a:p>
              <a:endParaRPr lang="en-US"/>
            </a:p>
          </p:txBody>
        </p:sp>
        <p:sp>
          <p:nvSpPr>
            <p:cNvPr id="1048" name="Freeform 7"/>
            <p:cNvSpPr>
              <a:spLocks/>
            </p:cNvSpPr>
            <p:nvPr/>
          </p:nvSpPr>
          <p:spPr bwMode="auto">
            <a:xfrm>
              <a:off x="1426" y="3702"/>
              <a:ext cx="39" cy="126"/>
            </a:xfrm>
            <a:custGeom>
              <a:avLst/>
              <a:gdLst>
                <a:gd name="T0" fmla="*/ 39 w 39"/>
                <a:gd name="T1" fmla="*/ 0 h 126"/>
                <a:gd name="T2" fmla="*/ 38 w 39"/>
                <a:gd name="T3" fmla="*/ 48 h 126"/>
                <a:gd name="T4" fmla="*/ 32 w 39"/>
                <a:gd name="T5" fmla="*/ 69 h 126"/>
                <a:gd name="T6" fmla="*/ 30 w 39"/>
                <a:gd name="T7" fmla="*/ 102 h 126"/>
                <a:gd name="T8" fmla="*/ 20 w 39"/>
                <a:gd name="T9" fmla="*/ 90 h 126"/>
                <a:gd name="T10" fmla="*/ 0 w 39"/>
                <a:gd name="T11" fmla="*/ 126 h 126"/>
                <a:gd name="T12" fmla="*/ 0 w 39"/>
                <a:gd name="T13" fmla="*/ 66 h 126"/>
                <a:gd name="T14" fmla="*/ 39 w 39"/>
                <a:gd name="T15" fmla="*/ 0 h 12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26"/>
                <a:gd name="T26" fmla="*/ 39 w 39"/>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26">
                  <a:moveTo>
                    <a:pt x="39" y="0"/>
                  </a:moveTo>
                  <a:lnTo>
                    <a:pt x="38" y="48"/>
                  </a:lnTo>
                  <a:lnTo>
                    <a:pt x="32" y="69"/>
                  </a:lnTo>
                  <a:lnTo>
                    <a:pt x="30" y="102"/>
                  </a:lnTo>
                  <a:lnTo>
                    <a:pt x="20" y="90"/>
                  </a:lnTo>
                  <a:lnTo>
                    <a:pt x="0" y="126"/>
                  </a:lnTo>
                  <a:lnTo>
                    <a:pt x="0" y="66"/>
                  </a:lnTo>
                  <a:lnTo>
                    <a:pt x="39" y="0"/>
                  </a:lnTo>
                  <a:close/>
                </a:path>
              </a:pathLst>
            </a:custGeom>
            <a:solidFill>
              <a:schemeClr val="bg1"/>
            </a:solidFill>
            <a:ln w="9525">
              <a:noFill/>
              <a:round/>
              <a:headEnd/>
              <a:tailEnd type="none" w="lg" len="lg"/>
            </a:ln>
          </p:spPr>
          <p:txBody>
            <a:bodyPr>
              <a:prstTxWarp prst="textNoShape">
                <a:avLst/>
              </a:prstTxWarp>
            </a:bodyPr>
            <a:lstStyle/>
            <a:p>
              <a:endParaRPr lang="en-US"/>
            </a:p>
          </p:txBody>
        </p:sp>
        <p:sp>
          <p:nvSpPr>
            <p:cNvPr id="1049" name="Line 8"/>
            <p:cNvSpPr>
              <a:spLocks noChangeShapeType="1"/>
            </p:cNvSpPr>
            <p:nvPr/>
          </p:nvSpPr>
          <p:spPr bwMode="auto">
            <a:xfrm>
              <a:off x="456" y="3696"/>
              <a:ext cx="0" cy="117"/>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1050" name="Line 9"/>
            <p:cNvSpPr>
              <a:spLocks noChangeShapeType="1"/>
            </p:cNvSpPr>
            <p:nvPr/>
          </p:nvSpPr>
          <p:spPr bwMode="auto">
            <a:xfrm>
              <a:off x="1452" y="3693"/>
              <a:ext cx="0" cy="117"/>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1051" name="Line 10"/>
            <p:cNvSpPr>
              <a:spLocks noChangeShapeType="1"/>
            </p:cNvSpPr>
            <p:nvPr/>
          </p:nvSpPr>
          <p:spPr bwMode="auto">
            <a:xfrm>
              <a:off x="456" y="3810"/>
              <a:ext cx="30" cy="36"/>
            </a:xfrm>
            <a:prstGeom prst="line">
              <a:avLst/>
            </a:prstGeom>
            <a:noFill/>
            <a:ln w="9525">
              <a:solidFill>
                <a:schemeClr val="tx1"/>
              </a:solidFill>
              <a:round/>
              <a:headEnd/>
              <a:tailEnd type="none" w="lg" len="lg"/>
            </a:ln>
          </p:spPr>
          <p:txBody>
            <a:bodyPr>
              <a:prstTxWarp prst="textNoShape">
                <a:avLst/>
              </a:prstTxWarp>
            </a:bodyPr>
            <a:lstStyle/>
            <a:p>
              <a:endParaRPr lang="en-US"/>
            </a:p>
          </p:txBody>
        </p:sp>
      </p:grpSp>
      <p:sp>
        <p:nvSpPr>
          <p:cNvPr id="1031" name="Line 12"/>
          <p:cNvSpPr>
            <a:spLocks noChangeShapeType="1"/>
          </p:cNvSpPr>
          <p:nvPr/>
        </p:nvSpPr>
        <p:spPr bwMode="auto">
          <a:xfrm flipV="1">
            <a:off x="1978025" y="4440238"/>
            <a:ext cx="0" cy="641350"/>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1032" name="Line 13"/>
          <p:cNvSpPr>
            <a:spLocks noChangeShapeType="1"/>
          </p:cNvSpPr>
          <p:nvPr/>
        </p:nvSpPr>
        <p:spPr bwMode="auto">
          <a:xfrm flipV="1">
            <a:off x="1995488" y="5535613"/>
            <a:ext cx="0" cy="382587"/>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1033" name="AutoShape 14"/>
          <p:cNvSpPr>
            <a:spLocks noChangeArrowheads="1"/>
          </p:cNvSpPr>
          <p:nvPr/>
        </p:nvSpPr>
        <p:spPr bwMode="auto">
          <a:xfrm flipV="1">
            <a:off x="1498600" y="4875213"/>
            <a:ext cx="996950" cy="436562"/>
          </a:xfrm>
          <a:custGeom>
            <a:avLst/>
            <a:gdLst>
              <a:gd name="T0" fmla="*/ 498429 w 21600"/>
              <a:gd name="T1" fmla="*/ 0 h 21600"/>
              <a:gd name="T2" fmla="*/ 124619 w 21600"/>
              <a:gd name="T3" fmla="*/ 218281 h 21600"/>
              <a:gd name="T4" fmla="*/ 498429 w 21600"/>
              <a:gd name="T5" fmla="*/ 109141 h 21600"/>
              <a:gd name="T6" fmla="*/ 1121569 w 21600"/>
              <a:gd name="T7" fmla="*/ 218281 h 21600"/>
              <a:gd name="T8" fmla="*/ 872331 w 21600"/>
              <a:gd name="T9" fmla="*/ 327421 h 21600"/>
              <a:gd name="T10" fmla="*/ 623094 w 21600"/>
              <a:gd name="T11" fmla="*/ 21828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1"/>
          </a:solidFill>
          <a:ln w="9525">
            <a:solidFill>
              <a:schemeClr val="tx1"/>
            </a:solidFill>
            <a:miter lim="800000"/>
            <a:headEnd/>
            <a:tailEnd type="none" w="lg" len="lg"/>
          </a:ln>
        </p:spPr>
        <p:txBody>
          <a:bodyPr wrap="none" anchor="ctr">
            <a:prstTxWarp prst="textNoShape">
              <a:avLst/>
            </a:prstTxWarp>
          </a:bodyPr>
          <a:lstStyle/>
          <a:p>
            <a:endParaRPr lang="en-US"/>
          </a:p>
        </p:txBody>
      </p:sp>
      <p:sp>
        <p:nvSpPr>
          <p:cNvPr id="1034" name="Text Box 15"/>
          <p:cNvSpPr txBox="1">
            <a:spLocks noChangeArrowheads="1"/>
          </p:cNvSpPr>
          <p:nvPr/>
        </p:nvSpPr>
        <p:spPr bwMode="auto">
          <a:xfrm>
            <a:off x="4424363" y="4584700"/>
            <a:ext cx="2203450" cy="396875"/>
          </a:xfrm>
          <a:prstGeom prst="rect">
            <a:avLst/>
          </a:prstGeom>
          <a:noFill/>
          <a:ln w="9525">
            <a:noFill/>
            <a:miter lim="800000"/>
            <a:headEnd/>
            <a:tailEnd type="none" w="lg" len="lg"/>
          </a:ln>
        </p:spPr>
        <p:txBody>
          <a:bodyPr wrap="none">
            <a:prstTxWarp prst="textNoShape">
              <a:avLst/>
            </a:prstTxWarp>
            <a:spAutoFit/>
          </a:bodyPr>
          <a:lstStyle/>
          <a:p>
            <a:r>
              <a:rPr lang="en-US"/>
              <a:t>Linear acceleration:</a:t>
            </a:r>
          </a:p>
        </p:txBody>
      </p:sp>
      <p:graphicFrame>
        <p:nvGraphicFramePr>
          <p:cNvPr id="1026" name="Object 16"/>
          <p:cNvGraphicFramePr>
            <a:graphicFrameLocks noChangeAspect="1"/>
          </p:cNvGraphicFramePr>
          <p:nvPr/>
        </p:nvGraphicFramePr>
        <p:xfrm>
          <a:off x="6490497" y="4473575"/>
          <a:ext cx="1525588" cy="554038"/>
        </p:xfrm>
        <a:graphic>
          <a:graphicData uri="http://schemas.openxmlformats.org/presentationml/2006/ole">
            <mc:AlternateContent xmlns:mc="http://schemas.openxmlformats.org/markup-compatibility/2006">
              <mc:Choice xmlns:v="urn:schemas-microsoft-com:vml" Requires="v">
                <p:oleObj spid="_x0000_s239105" name="Equation" r:id="rId4" imgW="558800" imgH="203200" progId="Equation.3">
                  <p:embed/>
                </p:oleObj>
              </mc:Choice>
              <mc:Fallback>
                <p:oleObj name="Equation" r:id="rId4" imgW="558800" imgH="203200" progId="Equation.3">
                  <p:embed/>
                  <p:pic>
                    <p:nvPicPr>
                      <p:cNvPr id="0"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0497" y="4473575"/>
                        <a:ext cx="1525588" cy="554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27" name="Object 17"/>
          <p:cNvGraphicFramePr>
            <a:graphicFrameLocks noChangeAspect="1"/>
          </p:cNvGraphicFramePr>
          <p:nvPr/>
        </p:nvGraphicFramePr>
        <p:xfrm>
          <a:off x="6088063" y="5086350"/>
          <a:ext cx="2738437" cy="555625"/>
        </p:xfrm>
        <a:graphic>
          <a:graphicData uri="http://schemas.openxmlformats.org/presentationml/2006/ole">
            <mc:AlternateContent xmlns:mc="http://schemas.openxmlformats.org/markup-compatibility/2006">
              <mc:Choice xmlns:v="urn:schemas-microsoft-com:vml" Requires="v">
                <p:oleObj spid="_x0000_s239106" name="Equation" r:id="rId6" imgW="990600" imgH="203200" progId="Equation.3">
                  <p:embed/>
                </p:oleObj>
              </mc:Choice>
              <mc:Fallback>
                <p:oleObj name="Equation" r:id="rId6" imgW="990600" imgH="203200" progId="Equation.3">
                  <p:embed/>
                  <p:pic>
                    <p:nvPicPr>
                      <p:cNvPr id="0"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8063" y="5086350"/>
                        <a:ext cx="2738437" cy="555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5" name="Text Box 18"/>
          <p:cNvSpPr txBox="1">
            <a:spLocks noChangeArrowheads="1"/>
          </p:cNvSpPr>
          <p:nvPr/>
        </p:nvSpPr>
        <p:spPr bwMode="auto">
          <a:xfrm>
            <a:off x="3635945" y="5159807"/>
            <a:ext cx="2597150" cy="396875"/>
          </a:xfrm>
          <a:prstGeom prst="rect">
            <a:avLst/>
          </a:prstGeom>
          <a:noFill/>
          <a:ln w="9525">
            <a:noFill/>
            <a:miter lim="800000"/>
            <a:headEnd/>
            <a:tailEnd type="none" w="lg" len="lg"/>
          </a:ln>
        </p:spPr>
        <p:txBody>
          <a:bodyPr wrap="none">
            <a:prstTxWarp prst="textNoShape">
              <a:avLst/>
            </a:prstTxWarp>
            <a:spAutoFit/>
          </a:bodyPr>
          <a:lstStyle/>
          <a:p>
            <a:r>
              <a:rPr lang="en-US" dirty="0"/>
              <a:t>Rotational acceleration:</a:t>
            </a:r>
          </a:p>
        </p:txBody>
      </p:sp>
      <p:sp>
        <p:nvSpPr>
          <p:cNvPr id="1036" name="Text Box 19"/>
          <p:cNvSpPr txBox="1">
            <a:spLocks noChangeArrowheads="1"/>
          </p:cNvSpPr>
          <p:nvPr/>
        </p:nvSpPr>
        <p:spPr bwMode="auto">
          <a:xfrm>
            <a:off x="2460625" y="4529138"/>
            <a:ext cx="393700" cy="457200"/>
          </a:xfrm>
          <a:prstGeom prst="rect">
            <a:avLst/>
          </a:prstGeom>
          <a:noFill/>
          <a:ln w="9525">
            <a:noFill/>
            <a:miter lim="800000"/>
            <a:headEnd/>
            <a:tailEnd type="none" w="lg" len="lg"/>
          </a:ln>
        </p:spPr>
        <p:txBody>
          <a:bodyPr wrap="none">
            <a:prstTxWarp prst="textNoShape">
              <a:avLst/>
            </a:prstTxWarp>
            <a:spAutoFit/>
          </a:bodyPr>
          <a:lstStyle/>
          <a:p>
            <a:r>
              <a:rPr lang="en-US" sz="2400" i="1">
                <a:latin typeface="Symbol" pitchFamily="-105" charset="2"/>
              </a:rPr>
              <a:t>w</a:t>
            </a:r>
          </a:p>
        </p:txBody>
      </p:sp>
      <p:sp>
        <p:nvSpPr>
          <p:cNvPr id="1037" name="Line 20"/>
          <p:cNvSpPr>
            <a:spLocks noChangeShapeType="1"/>
          </p:cNvSpPr>
          <p:nvPr/>
        </p:nvSpPr>
        <p:spPr bwMode="auto">
          <a:xfrm flipV="1">
            <a:off x="831850" y="5148263"/>
            <a:ext cx="327025" cy="300037"/>
          </a:xfrm>
          <a:prstGeom prst="line">
            <a:avLst/>
          </a:prstGeom>
          <a:noFill/>
          <a:ln w="9525">
            <a:solidFill>
              <a:schemeClr val="tx1"/>
            </a:solidFill>
            <a:round/>
            <a:headEnd type="triangle" w="lg" len="lg"/>
            <a:tailEnd type="none" w="lg" len="lg"/>
          </a:ln>
        </p:spPr>
        <p:txBody>
          <a:bodyPr>
            <a:prstTxWarp prst="textNoShape">
              <a:avLst/>
            </a:prstTxWarp>
          </a:bodyPr>
          <a:lstStyle/>
          <a:p>
            <a:endParaRPr lang="en-US"/>
          </a:p>
        </p:txBody>
      </p:sp>
      <p:sp>
        <p:nvSpPr>
          <p:cNvPr id="1038" name="Line 21"/>
          <p:cNvSpPr>
            <a:spLocks noChangeShapeType="1"/>
          </p:cNvSpPr>
          <p:nvPr/>
        </p:nvSpPr>
        <p:spPr bwMode="auto">
          <a:xfrm flipH="1">
            <a:off x="2813050" y="5027613"/>
            <a:ext cx="327025" cy="300037"/>
          </a:xfrm>
          <a:prstGeom prst="line">
            <a:avLst/>
          </a:prstGeom>
          <a:noFill/>
          <a:ln w="9525">
            <a:solidFill>
              <a:schemeClr val="tx1"/>
            </a:solidFill>
            <a:round/>
            <a:headEnd type="triangle" w="lg" len="lg"/>
            <a:tailEnd type="none" w="lg" len="lg"/>
          </a:ln>
        </p:spPr>
        <p:txBody>
          <a:bodyPr>
            <a:prstTxWarp prst="textNoShape">
              <a:avLst/>
            </a:prstTxWarp>
          </a:bodyPr>
          <a:lstStyle/>
          <a:p>
            <a:endParaRPr lang="en-US"/>
          </a:p>
        </p:txBody>
      </p:sp>
      <p:sp>
        <p:nvSpPr>
          <p:cNvPr id="1039" name="Text Box 22"/>
          <p:cNvSpPr txBox="1">
            <a:spLocks noChangeArrowheads="1"/>
          </p:cNvSpPr>
          <p:nvPr/>
        </p:nvSpPr>
        <p:spPr bwMode="auto">
          <a:xfrm>
            <a:off x="3100388" y="4872038"/>
            <a:ext cx="339725" cy="396875"/>
          </a:xfrm>
          <a:prstGeom prst="rect">
            <a:avLst/>
          </a:prstGeom>
          <a:noFill/>
          <a:ln w="9525">
            <a:noFill/>
            <a:miter lim="800000"/>
            <a:headEnd/>
            <a:tailEnd type="none" w="lg" len="lg"/>
          </a:ln>
        </p:spPr>
        <p:txBody>
          <a:bodyPr wrap="none">
            <a:prstTxWarp prst="textNoShape">
              <a:avLst/>
            </a:prstTxWarp>
            <a:spAutoFit/>
          </a:bodyPr>
          <a:lstStyle/>
          <a:p>
            <a:r>
              <a:rPr lang="en-US" i="1"/>
              <a:t>F</a:t>
            </a:r>
          </a:p>
        </p:txBody>
      </p:sp>
      <p:sp>
        <p:nvSpPr>
          <p:cNvPr id="1040" name="Text Box 23"/>
          <p:cNvSpPr txBox="1">
            <a:spLocks noChangeArrowheads="1"/>
          </p:cNvSpPr>
          <p:nvPr/>
        </p:nvSpPr>
        <p:spPr bwMode="auto">
          <a:xfrm>
            <a:off x="682625" y="5394325"/>
            <a:ext cx="339725" cy="396875"/>
          </a:xfrm>
          <a:prstGeom prst="rect">
            <a:avLst/>
          </a:prstGeom>
          <a:noFill/>
          <a:ln w="9525">
            <a:noFill/>
            <a:miter lim="800000"/>
            <a:headEnd/>
            <a:tailEnd type="none" w="lg" len="lg"/>
          </a:ln>
        </p:spPr>
        <p:txBody>
          <a:bodyPr wrap="none">
            <a:prstTxWarp prst="textNoShape">
              <a:avLst/>
            </a:prstTxWarp>
            <a:spAutoFit/>
          </a:bodyPr>
          <a:lstStyle/>
          <a:p>
            <a:r>
              <a:rPr lang="en-US" i="1"/>
              <a:t>F</a:t>
            </a:r>
          </a:p>
        </p:txBody>
      </p:sp>
      <p:sp>
        <p:nvSpPr>
          <p:cNvPr id="1041" name="Line 24"/>
          <p:cNvSpPr>
            <a:spLocks noChangeShapeType="1"/>
          </p:cNvSpPr>
          <p:nvPr/>
        </p:nvSpPr>
        <p:spPr bwMode="auto">
          <a:xfrm>
            <a:off x="1185863" y="4711700"/>
            <a:ext cx="777875" cy="0"/>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1042" name="Text Box 25"/>
          <p:cNvSpPr txBox="1">
            <a:spLocks noChangeArrowheads="1"/>
          </p:cNvSpPr>
          <p:nvPr/>
        </p:nvSpPr>
        <p:spPr bwMode="auto">
          <a:xfrm>
            <a:off x="1409700" y="4383088"/>
            <a:ext cx="339725" cy="396875"/>
          </a:xfrm>
          <a:prstGeom prst="rect">
            <a:avLst/>
          </a:prstGeom>
          <a:noFill/>
          <a:ln w="9525">
            <a:noFill/>
            <a:miter lim="800000"/>
            <a:headEnd/>
            <a:tailEnd type="none" w="lg" len="lg"/>
          </a:ln>
        </p:spPr>
        <p:txBody>
          <a:bodyPr wrap="none">
            <a:prstTxWarp prst="textNoShape">
              <a:avLst/>
            </a:prstTxWarp>
            <a:spAutoFit/>
          </a:bodyPr>
          <a:lstStyle/>
          <a:p>
            <a:r>
              <a:rPr lang="en-US" i="1"/>
              <a:t>R</a:t>
            </a:r>
          </a:p>
        </p:txBody>
      </p:sp>
      <p:sp>
        <p:nvSpPr>
          <p:cNvPr id="1044" name="Rectangle 28"/>
          <p:cNvSpPr>
            <a:spLocks noChangeArrowheads="1"/>
          </p:cNvSpPr>
          <p:nvPr/>
        </p:nvSpPr>
        <p:spPr bwMode="auto">
          <a:xfrm>
            <a:off x="3440113" y="5082163"/>
            <a:ext cx="5376862" cy="661652"/>
          </a:xfrm>
          <a:prstGeom prst="rect">
            <a:avLst/>
          </a:prstGeom>
          <a:noFill/>
          <a:ln w="28575">
            <a:solidFill>
              <a:srgbClr val="FF0000"/>
            </a:solidFill>
            <a:miter lim="800000"/>
            <a:headEnd/>
            <a:tailEnd type="none" w="lg" len="lg"/>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0"/>
            <a:ext cx="8229600" cy="1143000"/>
          </a:xfrm>
        </p:spPr>
        <p:txBody>
          <a:bodyPr>
            <a:normAutofit/>
          </a:bodyPr>
          <a:lstStyle/>
          <a:p>
            <a:pPr eaLnBrk="1" hangingPunct="1"/>
            <a:r>
              <a:rPr lang="en-US" sz="3600" dirty="0"/>
              <a:t>Moment of </a:t>
            </a:r>
            <a:r>
              <a:rPr lang="en-US" sz="3600" dirty="0" smtClean="0"/>
              <a:t>Inertia (</a:t>
            </a:r>
            <a:r>
              <a:rPr lang="en-US" sz="3600" dirty="0" err="1" smtClean="0"/>
              <a:t>MoI</a:t>
            </a:r>
            <a:r>
              <a:rPr lang="en-US" sz="3600" dirty="0" smtClean="0"/>
              <a:t>)</a:t>
            </a:r>
            <a:endParaRPr lang="en-US" sz="3600" dirty="0"/>
          </a:p>
        </p:txBody>
      </p:sp>
      <p:sp>
        <p:nvSpPr>
          <p:cNvPr id="2052" name="Rectangle 3"/>
          <p:cNvSpPr>
            <a:spLocks noGrp="1" noChangeArrowheads="1"/>
          </p:cNvSpPr>
          <p:nvPr>
            <p:ph type="body" idx="1"/>
          </p:nvPr>
        </p:nvSpPr>
        <p:spPr>
          <a:xfrm>
            <a:off x="225425" y="944563"/>
            <a:ext cx="8516938" cy="2492375"/>
          </a:xfrm>
        </p:spPr>
        <p:txBody>
          <a:bodyPr>
            <a:normAutofit/>
          </a:bodyPr>
          <a:lstStyle/>
          <a:p>
            <a:pPr eaLnBrk="1" hangingPunct="1"/>
            <a:r>
              <a:rPr lang="en-US" sz="2400" dirty="0" err="1"/>
              <a:t>MoI</a:t>
            </a:r>
            <a:r>
              <a:rPr lang="en-US" sz="2400" dirty="0"/>
              <a:t> is useful because we can measure it remotely, and it tells us about </a:t>
            </a:r>
            <a:r>
              <a:rPr lang="en-US" sz="2400" i="1" dirty="0"/>
              <a:t>distribution of mass</a:t>
            </a:r>
            <a:r>
              <a:rPr lang="en-US" sz="2400" dirty="0"/>
              <a:t> (around an axis)</a:t>
            </a:r>
          </a:p>
          <a:p>
            <a:pPr eaLnBrk="1" hangingPunct="1"/>
            <a:r>
              <a:rPr lang="en-US" sz="2400" dirty="0"/>
              <a:t>This gives us more information than density alone</a:t>
            </a:r>
          </a:p>
        </p:txBody>
      </p:sp>
      <p:grpSp>
        <p:nvGrpSpPr>
          <p:cNvPr id="2" name="Group 8"/>
          <p:cNvGrpSpPr>
            <a:grpSpLocks/>
          </p:cNvGrpSpPr>
          <p:nvPr/>
        </p:nvGrpSpPr>
        <p:grpSpPr bwMode="auto">
          <a:xfrm>
            <a:off x="1997075" y="2439988"/>
            <a:ext cx="1252538" cy="1228725"/>
            <a:chOff x="1877" y="2992"/>
            <a:chExt cx="1107" cy="1040"/>
          </a:xfrm>
        </p:grpSpPr>
        <p:sp>
          <p:nvSpPr>
            <p:cNvPr id="2066" name="Oval 4"/>
            <p:cNvSpPr>
              <a:spLocks noChangeArrowheads="1"/>
            </p:cNvSpPr>
            <p:nvPr/>
          </p:nvSpPr>
          <p:spPr bwMode="auto">
            <a:xfrm>
              <a:off x="1877" y="2992"/>
              <a:ext cx="1107" cy="1040"/>
            </a:xfrm>
            <a:prstGeom prst="ellipse">
              <a:avLst/>
            </a:prstGeom>
            <a:solidFill>
              <a:schemeClr val="bg2"/>
            </a:solidFill>
            <a:ln w="9525">
              <a:solidFill>
                <a:schemeClr val="tx1"/>
              </a:solidFill>
              <a:round/>
              <a:headEnd/>
              <a:tailEnd type="none" w="lg" len="lg"/>
            </a:ln>
          </p:spPr>
          <p:txBody>
            <a:bodyPr wrap="none" anchor="ctr">
              <a:prstTxWarp prst="textNoShape">
                <a:avLst/>
              </a:prstTxWarp>
            </a:bodyPr>
            <a:lstStyle/>
            <a:p>
              <a:endParaRPr lang="en-US"/>
            </a:p>
          </p:txBody>
        </p:sp>
        <p:sp>
          <p:nvSpPr>
            <p:cNvPr id="2067" name="Oval 5"/>
            <p:cNvSpPr>
              <a:spLocks noChangeArrowheads="1"/>
            </p:cNvSpPr>
            <p:nvPr/>
          </p:nvSpPr>
          <p:spPr bwMode="auto">
            <a:xfrm>
              <a:off x="2167" y="3248"/>
              <a:ext cx="540" cy="520"/>
            </a:xfrm>
            <a:prstGeom prst="ellipse">
              <a:avLst/>
            </a:prstGeom>
            <a:solidFill>
              <a:srgbClr val="FF0000"/>
            </a:solidFill>
            <a:ln w="9525">
              <a:solidFill>
                <a:schemeClr val="tx1"/>
              </a:solidFill>
              <a:round/>
              <a:headEnd/>
              <a:tailEnd type="none" w="lg" len="lg"/>
            </a:ln>
          </p:spPr>
          <p:txBody>
            <a:bodyPr wrap="none" anchor="ctr">
              <a:prstTxWarp prst="textNoShape">
                <a:avLst/>
              </a:prstTxWarp>
            </a:bodyPr>
            <a:lstStyle/>
            <a:p>
              <a:endParaRPr lang="en-US"/>
            </a:p>
          </p:txBody>
        </p:sp>
      </p:grpSp>
      <p:sp>
        <p:nvSpPr>
          <p:cNvPr id="2054" name="Oval 10"/>
          <p:cNvSpPr>
            <a:spLocks noChangeArrowheads="1"/>
          </p:cNvSpPr>
          <p:nvPr/>
        </p:nvSpPr>
        <p:spPr bwMode="auto">
          <a:xfrm>
            <a:off x="5534025" y="2470150"/>
            <a:ext cx="1252538" cy="1228725"/>
          </a:xfrm>
          <a:prstGeom prst="ellipse">
            <a:avLst/>
          </a:prstGeom>
          <a:solidFill>
            <a:srgbClr val="D0CFCE"/>
          </a:solidFill>
          <a:ln w="9525">
            <a:solidFill>
              <a:schemeClr val="tx1"/>
            </a:solidFill>
            <a:round/>
            <a:headEnd/>
            <a:tailEnd type="none" w="lg" len="lg"/>
          </a:ln>
        </p:spPr>
        <p:txBody>
          <a:bodyPr wrap="none" anchor="ctr">
            <a:prstTxWarp prst="textNoShape">
              <a:avLst/>
            </a:prstTxWarp>
          </a:bodyPr>
          <a:lstStyle/>
          <a:p>
            <a:endParaRPr lang="en-US"/>
          </a:p>
        </p:txBody>
      </p:sp>
      <p:sp>
        <p:nvSpPr>
          <p:cNvPr id="2055" name="AutoShape 12"/>
          <p:cNvSpPr>
            <a:spLocks noChangeArrowheads="1"/>
          </p:cNvSpPr>
          <p:nvPr/>
        </p:nvSpPr>
        <p:spPr bwMode="auto">
          <a:xfrm>
            <a:off x="3835400" y="2894013"/>
            <a:ext cx="1131888" cy="492125"/>
          </a:xfrm>
          <a:prstGeom prst="leftRightArrow">
            <a:avLst>
              <a:gd name="adj1" fmla="val 50000"/>
              <a:gd name="adj2" fmla="val 46000"/>
            </a:avLst>
          </a:prstGeom>
          <a:solidFill>
            <a:schemeClr val="tx1"/>
          </a:solidFill>
          <a:ln w="9525">
            <a:solidFill>
              <a:schemeClr val="tx1"/>
            </a:solidFill>
            <a:miter lim="800000"/>
            <a:headEnd/>
            <a:tailEnd type="none" w="lg" len="lg"/>
          </a:ln>
        </p:spPr>
        <p:txBody>
          <a:bodyPr wrap="none" anchor="ctr">
            <a:prstTxWarp prst="textNoShape">
              <a:avLst/>
            </a:prstTxWarp>
          </a:bodyPr>
          <a:lstStyle/>
          <a:p>
            <a:endParaRPr lang="en-US"/>
          </a:p>
        </p:txBody>
      </p:sp>
      <p:sp>
        <p:nvSpPr>
          <p:cNvPr id="2056" name="Text Box 13"/>
          <p:cNvSpPr txBox="1">
            <a:spLocks noChangeArrowheads="1"/>
          </p:cNvSpPr>
          <p:nvPr/>
        </p:nvSpPr>
        <p:spPr bwMode="auto">
          <a:xfrm>
            <a:off x="3579813" y="2452688"/>
            <a:ext cx="1543050" cy="396875"/>
          </a:xfrm>
          <a:prstGeom prst="rect">
            <a:avLst/>
          </a:prstGeom>
          <a:noFill/>
          <a:ln w="9525">
            <a:noFill/>
            <a:miter lim="800000"/>
            <a:headEnd/>
            <a:tailEnd type="none" w="lg" len="lg"/>
          </a:ln>
        </p:spPr>
        <p:txBody>
          <a:bodyPr wrap="none">
            <a:prstTxWarp prst="textNoShape">
              <a:avLst/>
            </a:prstTxWarp>
            <a:spAutoFit/>
          </a:bodyPr>
          <a:lstStyle/>
          <a:p>
            <a:r>
              <a:rPr lang="en-US"/>
              <a:t>Same density</a:t>
            </a:r>
          </a:p>
        </p:txBody>
      </p:sp>
      <p:sp>
        <p:nvSpPr>
          <p:cNvPr id="2057" name="Text Box 14"/>
          <p:cNvSpPr txBox="1">
            <a:spLocks noChangeArrowheads="1"/>
          </p:cNvSpPr>
          <p:nvPr/>
        </p:nvSpPr>
        <p:spPr bwMode="auto">
          <a:xfrm>
            <a:off x="3568700" y="3409950"/>
            <a:ext cx="1612900" cy="396875"/>
          </a:xfrm>
          <a:prstGeom prst="rect">
            <a:avLst/>
          </a:prstGeom>
          <a:noFill/>
          <a:ln w="9525">
            <a:noFill/>
            <a:miter lim="800000"/>
            <a:headEnd/>
            <a:tailEnd type="none" w="lg" len="lg"/>
          </a:ln>
        </p:spPr>
        <p:txBody>
          <a:bodyPr wrap="none">
            <a:prstTxWarp prst="textNoShape">
              <a:avLst/>
            </a:prstTxWarp>
            <a:spAutoFit/>
          </a:bodyPr>
          <a:lstStyle/>
          <a:p>
            <a:r>
              <a:rPr lang="en-US"/>
              <a:t>Different MoI</a:t>
            </a:r>
          </a:p>
        </p:txBody>
      </p:sp>
      <p:sp>
        <p:nvSpPr>
          <p:cNvPr id="2058" name="Rectangle 15"/>
          <p:cNvSpPr>
            <a:spLocks noChangeArrowheads="1"/>
          </p:cNvSpPr>
          <p:nvPr/>
        </p:nvSpPr>
        <p:spPr bwMode="auto">
          <a:xfrm>
            <a:off x="268288" y="4030663"/>
            <a:ext cx="7097712" cy="2492375"/>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Calculating </a:t>
            </a:r>
            <a:r>
              <a:rPr lang="en-US" sz="2400" dirty="0" err="1"/>
              <a:t>MoI</a:t>
            </a:r>
            <a:r>
              <a:rPr lang="en-US" sz="2400" dirty="0"/>
              <a:t> is straightforward (in theory):</a:t>
            </a:r>
          </a:p>
        </p:txBody>
      </p:sp>
      <p:graphicFrame>
        <p:nvGraphicFramePr>
          <p:cNvPr id="2050" name="Object 16"/>
          <p:cNvGraphicFramePr>
            <a:graphicFrameLocks noChangeAspect="1"/>
          </p:cNvGraphicFramePr>
          <p:nvPr/>
        </p:nvGraphicFramePr>
        <p:xfrm>
          <a:off x="4370388" y="4610100"/>
          <a:ext cx="2800350" cy="565150"/>
        </p:xfrm>
        <a:graphic>
          <a:graphicData uri="http://schemas.openxmlformats.org/presentationml/2006/ole">
            <mc:AlternateContent xmlns:mc="http://schemas.openxmlformats.org/markup-compatibility/2006">
              <mc:Choice xmlns:v="urn:schemas-microsoft-com:vml" Requires="v">
                <p:oleObj spid="_x0000_s407822" name="Equation" r:id="rId4" imgW="1257300" imgH="241300" progId="Equation.3">
                  <p:embed/>
                </p:oleObj>
              </mc:Choice>
              <mc:Fallback>
                <p:oleObj name="Equation" r:id="rId4" imgW="1257300" imgH="241300" progId="Equation.3">
                  <p:embed/>
                  <p:pic>
                    <p:nvPicPr>
                      <p:cNvPr id="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0388" y="4610100"/>
                        <a:ext cx="2800350" cy="565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59" name="Freeform 17"/>
          <p:cNvSpPr>
            <a:spLocks/>
          </p:cNvSpPr>
          <p:nvPr/>
        </p:nvSpPr>
        <p:spPr bwMode="auto">
          <a:xfrm>
            <a:off x="7290176" y="3984625"/>
            <a:ext cx="1312862" cy="1336675"/>
          </a:xfrm>
          <a:custGeom>
            <a:avLst/>
            <a:gdLst>
              <a:gd name="T0" fmla="*/ 662 w 1386"/>
              <a:gd name="T1" fmla="*/ 95 h 1029"/>
              <a:gd name="T2" fmla="*/ 404 w 1386"/>
              <a:gd name="T3" fmla="*/ 112 h 1029"/>
              <a:gd name="T4" fmla="*/ 353 w 1386"/>
              <a:gd name="T5" fmla="*/ 155 h 1029"/>
              <a:gd name="T6" fmla="*/ 336 w 1386"/>
              <a:gd name="T7" fmla="*/ 206 h 1029"/>
              <a:gd name="T8" fmla="*/ 327 w 1386"/>
              <a:gd name="T9" fmla="*/ 413 h 1029"/>
              <a:gd name="T10" fmla="*/ 301 w 1386"/>
              <a:gd name="T11" fmla="*/ 430 h 1029"/>
              <a:gd name="T12" fmla="*/ 232 w 1386"/>
              <a:gd name="T13" fmla="*/ 490 h 1029"/>
              <a:gd name="T14" fmla="*/ 146 w 1386"/>
              <a:gd name="T15" fmla="*/ 524 h 1029"/>
              <a:gd name="T16" fmla="*/ 95 w 1386"/>
              <a:gd name="T17" fmla="*/ 559 h 1029"/>
              <a:gd name="T18" fmla="*/ 69 w 1386"/>
              <a:gd name="T19" fmla="*/ 576 h 1029"/>
              <a:gd name="T20" fmla="*/ 0 w 1386"/>
              <a:gd name="T21" fmla="*/ 679 h 1029"/>
              <a:gd name="T22" fmla="*/ 26 w 1386"/>
              <a:gd name="T23" fmla="*/ 825 h 1029"/>
              <a:gd name="T24" fmla="*/ 250 w 1386"/>
              <a:gd name="T25" fmla="*/ 1014 h 1029"/>
              <a:gd name="T26" fmla="*/ 387 w 1386"/>
              <a:gd name="T27" fmla="*/ 1006 h 1029"/>
              <a:gd name="T28" fmla="*/ 430 w 1386"/>
              <a:gd name="T29" fmla="*/ 954 h 1029"/>
              <a:gd name="T30" fmla="*/ 499 w 1386"/>
              <a:gd name="T31" fmla="*/ 903 h 1029"/>
              <a:gd name="T32" fmla="*/ 705 w 1386"/>
              <a:gd name="T33" fmla="*/ 980 h 1029"/>
              <a:gd name="T34" fmla="*/ 808 w 1386"/>
              <a:gd name="T35" fmla="*/ 1006 h 1029"/>
              <a:gd name="T36" fmla="*/ 1144 w 1386"/>
              <a:gd name="T37" fmla="*/ 972 h 1029"/>
              <a:gd name="T38" fmla="*/ 1212 w 1386"/>
              <a:gd name="T39" fmla="*/ 929 h 1029"/>
              <a:gd name="T40" fmla="*/ 1273 w 1386"/>
              <a:gd name="T41" fmla="*/ 886 h 1029"/>
              <a:gd name="T42" fmla="*/ 1324 w 1386"/>
              <a:gd name="T43" fmla="*/ 851 h 1029"/>
              <a:gd name="T44" fmla="*/ 1367 w 1386"/>
              <a:gd name="T45" fmla="*/ 765 h 1029"/>
              <a:gd name="T46" fmla="*/ 1384 w 1386"/>
              <a:gd name="T47" fmla="*/ 714 h 1029"/>
              <a:gd name="T48" fmla="*/ 1359 w 1386"/>
              <a:gd name="T49" fmla="*/ 602 h 1029"/>
              <a:gd name="T50" fmla="*/ 1221 w 1386"/>
              <a:gd name="T51" fmla="*/ 499 h 1029"/>
              <a:gd name="T52" fmla="*/ 1101 w 1386"/>
              <a:gd name="T53" fmla="*/ 404 h 1029"/>
              <a:gd name="T54" fmla="*/ 1066 w 1386"/>
              <a:gd name="T55" fmla="*/ 318 h 1029"/>
              <a:gd name="T56" fmla="*/ 1015 w 1386"/>
              <a:gd name="T57" fmla="*/ 155 h 1029"/>
              <a:gd name="T58" fmla="*/ 869 w 1386"/>
              <a:gd name="T59" fmla="*/ 60 h 1029"/>
              <a:gd name="T60" fmla="*/ 662 w 1386"/>
              <a:gd name="T61" fmla="*/ 95 h 10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6"/>
              <a:gd name="T94" fmla="*/ 0 h 1029"/>
              <a:gd name="T95" fmla="*/ 1386 w 1386"/>
              <a:gd name="T96" fmla="*/ 1029 h 10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6" h="1029">
                <a:moveTo>
                  <a:pt x="662" y="95"/>
                </a:moveTo>
                <a:cubicBezTo>
                  <a:pt x="576" y="101"/>
                  <a:pt x="488" y="95"/>
                  <a:pt x="404" y="112"/>
                </a:cubicBezTo>
                <a:cubicBezTo>
                  <a:pt x="382" y="116"/>
                  <a:pt x="372" y="143"/>
                  <a:pt x="353" y="155"/>
                </a:cubicBezTo>
                <a:cubicBezTo>
                  <a:pt x="347" y="172"/>
                  <a:pt x="337" y="188"/>
                  <a:pt x="336" y="206"/>
                </a:cubicBezTo>
                <a:cubicBezTo>
                  <a:pt x="333" y="275"/>
                  <a:pt x="338" y="345"/>
                  <a:pt x="327" y="413"/>
                </a:cubicBezTo>
                <a:cubicBezTo>
                  <a:pt x="325" y="423"/>
                  <a:pt x="309" y="423"/>
                  <a:pt x="301" y="430"/>
                </a:cubicBezTo>
                <a:cubicBezTo>
                  <a:pt x="279" y="449"/>
                  <a:pt x="257" y="475"/>
                  <a:pt x="232" y="490"/>
                </a:cubicBezTo>
                <a:cubicBezTo>
                  <a:pt x="206" y="506"/>
                  <a:pt x="173" y="508"/>
                  <a:pt x="146" y="524"/>
                </a:cubicBezTo>
                <a:cubicBezTo>
                  <a:pt x="128" y="535"/>
                  <a:pt x="112" y="547"/>
                  <a:pt x="95" y="559"/>
                </a:cubicBezTo>
                <a:cubicBezTo>
                  <a:pt x="86" y="565"/>
                  <a:pt x="69" y="576"/>
                  <a:pt x="69" y="576"/>
                </a:cubicBezTo>
                <a:cubicBezTo>
                  <a:pt x="45" y="613"/>
                  <a:pt x="15" y="637"/>
                  <a:pt x="0" y="679"/>
                </a:cubicBezTo>
                <a:cubicBezTo>
                  <a:pt x="3" y="715"/>
                  <a:pt x="2" y="786"/>
                  <a:pt x="26" y="825"/>
                </a:cubicBezTo>
                <a:cubicBezTo>
                  <a:pt x="78" y="910"/>
                  <a:pt x="161" y="971"/>
                  <a:pt x="250" y="1014"/>
                </a:cubicBezTo>
                <a:cubicBezTo>
                  <a:pt x="296" y="1011"/>
                  <a:pt x="342" y="1015"/>
                  <a:pt x="387" y="1006"/>
                </a:cubicBezTo>
                <a:cubicBezTo>
                  <a:pt x="403" y="1003"/>
                  <a:pt x="421" y="965"/>
                  <a:pt x="430" y="954"/>
                </a:cubicBezTo>
                <a:cubicBezTo>
                  <a:pt x="451" y="929"/>
                  <a:pt x="469" y="912"/>
                  <a:pt x="499" y="903"/>
                </a:cubicBezTo>
                <a:cubicBezTo>
                  <a:pt x="576" y="913"/>
                  <a:pt x="636" y="951"/>
                  <a:pt x="705" y="980"/>
                </a:cubicBezTo>
                <a:cubicBezTo>
                  <a:pt x="735" y="993"/>
                  <a:pt x="777" y="999"/>
                  <a:pt x="808" y="1006"/>
                </a:cubicBezTo>
                <a:cubicBezTo>
                  <a:pt x="998" y="1000"/>
                  <a:pt x="1027" y="1029"/>
                  <a:pt x="1144" y="972"/>
                </a:cubicBezTo>
                <a:cubicBezTo>
                  <a:pt x="1165" y="950"/>
                  <a:pt x="1183" y="938"/>
                  <a:pt x="1212" y="929"/>
                </a:cubicBezTo>
                <a:cubicBezTo>
                  <a:pt x="1231" y="910"/>
                  <a:pt x="1251" y="902"/>
                  <a:pt x="1273" y="886"/>
                </a:cubicBezTo>
                <a:cubicBezTo>
                  <a:pt x="1289" y="874"/>
                  <a:pt x="1324" y="851"/>
                  <a:pt x="1324" y="851"/>
                </a:cubicBezTo>
                <a:cubicBezTo>
                  <a:pt x="1376" y="775"/>
                  <a:pt x="1348" y="829"/>
                  <a:pt x="1367" y="765"/>
                </a:cubicBezTo>
                <a:cubicBezTo>
                  <a:pt x="1372" y="748"/>
                  <a:pt x="1384" y="714"/>
                  <a:pt x="1384" y="714"/>
                </a:cubicBezTo>
                <a:cubicBezTo>
                  <a:pt x="1379" y="661"/>
                  <a:pt x="1386" y="641"/>
                  <a:pt x="1359" y="602"/>
                </a:cubicBezTo>
                <a:cubicBezTo>
                  <a:pt x="1327" y="555"/>
                  <a:pt x="1267" y="530"/>
                  <a:pt x="1221" y="499"/>
                </a:cubicBezTo>
                <a:cubicBezTo>
                  <a:pt x="1178" y="470"/>
                  <a:pt x="1144" y="433"/>
                  <a:pt x="1101" y="404"/>
                </a:cubicBezTo>
                <a:cubicBezTo>
                  <a:pt x="1082" y="375"/>
                  <a:pt x="1075" y="352"/>
                  <a:pt x="1066" y="318"/>
                </a:cubicBezTo>
                <a:cubicBezTo>
                  <a:pt x="1061" y="263"/>
                  <a:pt x="1065" y="188"/>
                  <a:pt x="1015" y="155"/>
                </a:cubicBezTo>
                <a:cubicBezTo>
                  <a:pt x="995" y="97"/>
                  <a:pt x="922" y="79"/>
                  <a:pt x="869" y="60"/>
                </a:cubicBezTo>
                <a:cubicBezTo>
                  <a:pt x="645" y="69"/>
                  <a:pt x="633" y="0"/>
                  <a:pt x="662" y="95"/>
                </a:cubicBezTo>
                <a:close/>
              </a:path>
            </a:pathLst>
          </a:custGeom>
          <a:solidFill>
            <a:schemeClr val="accent6">
              <a:lumMod val="20000"/>
              <a:lumOff val="80000"/>
            </a:schemeClr>
          </a:solidFill>
          <a:ln w="9525">
            <a:solidFill>
              <a:schemeClr val="tx1"/>
            </a:solidFill>
            <a:round/>
            <a:headEnd/>
            <a:tailEnd type="none" w="lg" len="lg"/>
          </a:ln>
        </p:spPr>
        <p:txBody>
          <a:bodyPr>
            <a:prstTxWarp prst="textNoShape">
              <a:avLst/>
            </a:prstTxWarp>
          </a:bodyPr>
          <a:lstStyle/>
          <a:p>
            <a:endParaRPr lang="en-US"/>
          </a:p>
        </p:txBody>
      </p:sp>
      <p:sp>
        <p:nvSpPr>
          <p:cNvPr id="2060" name="Line 18"/>
          <p:cNvSpPr>
            <a:spLocks noChangeShapeType="1"/>
          </p:cNvSpPr>
          <p:nvPr/>
        </p:nvSpPr>
        <p:spPr bwMode="auto">
          <a:xfrm flipH="1" flipV="1">
            <a:off x="7845378" y="3436938"/>
            <a:ext cx="30926" cy="1984374"/>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2062" name="Rectangle 20"/>
          <p:cNvSpPr>
            <a:spLocks noChangeArrowheads="1"/>
          </p:cNvSpPr>
          <p:nvPr/>
        </p:nvSpPr>
        <p:spPr bwMode="auto">
          <a:xfrm>
            <a:off x="8391478" y="4755675"/>
            <a:ext cx="123825" cy="136525"/>
          </a:xfrm>
          <a:prstGeom prst="rect">
            <a:avLst/>
          </a:prstGeom>
          <a:solidFill>
            <a:schemeClr val="accent6">
              <a:lumMod val="50000"/>
            </a:schemeClr>
          </a:solidFill>
          <a:ln w="9525">
            <a:solidFill>
              <a:schemeClr val="accent6">
                <a:lumMod val="50000"/>
              </a:schemeClr>
            </a:solidFill>
            <a:miter lim="800000"/>
            <a:headEnd/>
            <a:tailEnd type="none" w="lg" len="lg"/>
          </a:ln>
        </p:spPr>
        <p:txBody>
          <a:bodyPr wrap="none" anchor="ctr">
            <a:prstTxWarp prst="textNoShape">
              <a:avLst/>
            </a:prstTxWarp>
          </a:bodyPr>
          <a:lstStyle/>
          <a:p>
            <a:endParaRPr lang="en-US"/>
          </a:p>
        </p:txBody>
      </p:sp>
      <p:sp>
        <p:nvSpPr>
          <p:cNvPr id="2063" name="Line 21"/>
          <p:cNvSpPr>
            <a:spLocks noChangeShapeType="1"/>
          </p:cNvSpPr>
          <p:nvPr/>
        </p:nvSpPr>
        <p:spPr bwMode="auto">
          <a:xfrm>
            <a:off x="7845378" y="4823938"/>
            <a:ext cx="546100" cy="0"/>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2064" name="Text Box 22"/>
          <p:cNvSpPr txBox="1">
            <a:spLocks noChangeArrowheads="1"/>
          </p:cNvSpPr>
          <p:nvPr/>
        </p:nvSpPr>
        <p:spPr bwMode="auto">
          <a:xfrm flipH="1">
            <a:off x="8034337" y="4699112"/>
            <a:ext cx="45719" cy="369332"/>
          </a:xfrm>
          <a:prstGeom prst="rect">
            <a:avLst/>
          </a:prstGeom>
          <a:noFill/>
          <a:ln w="9525">
            <a:noFill/>
            <a:miter lim="800000"/>
            <a:headEnd/>
            <a:tailEnd type="none" w="lg" len="lg"/>
          </a:ln>
        </p:spPr>
        <p:txBody>
          <a:bodyPr wrap="square">
            <a:prstTxWarp prst="textNoShape">
              <a:avLst/>
            </a:prstTxWarp>
            <a:spAutoFit/>
          </a:bodyPr>
          <a:lstStyle/>
          <a:p>
            <a:r>
              <a:rPr lang="en-US" i="1" dirty="0" err="1"/>
              <a:t>r</a:t>
            </a:r>
            <a:endParaRPr lang="en-US" i="1" dirty="0"/>
          </a:p>
        </p:txBody>
      </p:sp>
      <p:sp>
        <p:nvSpPr>
          <p:cNvPr id="2065" name="Text Box 23"/>
          <p:cNvSpPr txBox="1">
            <a:spLocks noChangeArrowheads="1"/>
          </p:cNvSpPr>
          <p:nvPr/>
        </p:nvSpPr>
        <p:spPr bwMode="auto">
          <a:xfrm>
            <a:off x="8448957" y="4710214"/>
            <a:ext cx="495300" cy="396875"/>
          </a:xfrm>
          <a:prstGeom prst="rect">
            <a:avLst/>
          </a:prstGeom>
          <a:noFill/>
          <a:ln w="9525">
            <a:noFill/>
            <a:miter lim="800000"/>
            <a:headEnd/>
            <a:tailEnd type="none" w="lg" len="lg"/>
          </a:ln>
        </p:spPr>
        <p:txBody>
          <a:bodyPr wrap="none">
            <a:prstTxWarp prst="textNoShape">
              <a:avLst/>
            </a:prstTxWarp>
            <a:spAutoFit/>
          </a:bodyPr>
          <a:lstStyle/>
          <a:p>
            <a:r>
              <a:rPr lang="en-US" i="1" dirty="0"/>
              <a:t>dm</a:t>
            </a:r>
          </a:p>
        </p:txBody>
      </p:sp>
      <p:sp>
        <p:nvSpPr>
          <p:cNvPr id="20" name="Line 42"/>
          <p:cNvSpPr>
            <a:spLocks noChangeShapeType="1"/>
          </p:cNvSpPr>
          <p:nvPr/>
        </p:nvSpPr>
        <p:spPr bwMode="auto">
          <a:xfrm flipV="1">
            <a:off x="1335088" y="6243638"/>
            <a:ext cx="0" cy="328612"/>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21" name="Oval 41"/>
          <p:cNvSpPr>
            <a:spLocks noChangeArrowheads="1"/>
          </p:cNvSpPr>
          <p:nvPr/>
        </p:nvSpPr>
        <p:spPr bwMode="auto">
          <a:xfrm>
            <a:off x="750888" y="5365750"/>
            <a:ext cx="1131887" cy="1063625"/>
          </a:xfrm>
          <a:prstGeom prst="ellipse">
            <a:avLst/>
          </a:prstGeom>
          <a:gradFill rotWithShape="1">
            <a:gsLst>
              <a:gs pos="0">
                <a:schemeClr val="accent1"/>
              </a:gs>
              <a:gs pos="100000">
                <a:schemeClr val="accent1">
                  <a:gamma/>
                  <a:shade val="46275"/>
                  <a:invGamma/>
                </a:schemeClr>
              </a:gs>
            </a:gsLst>
            <a:lin ang="0" scaled="1"/>
          </a:gradFill>
          <a:ln w="9525">
            <a:solidFill>
              <a:schemeClr val="tx1"/>
            </a:solidFill>
            <a:round/>
            <a:headEnd/>
            <a:tailEnd type="none" w="lg" len="lg"/>
          </a:ln>
          <a:effectLst/>
        </p:spPr>
        <p:txBody>
          <a:bodyPr wrap="none" anchor="ctr"/>
          <a:lstStyle/>
          <a:p>
            <a:pPr>
              <a:defRPr/>
            </a:pPr>
            <a:endParaRPr lang="en-US">
              <a:latin typeface="Times New Roman" pitchFamily="18" charset="0"/>
            </a:endParaRPr>
          </a:p>
        </p:txBody>
      </p:sp>
      <p:sp>
        <p:nvSpPr>
          <p:cNvPr id="22" name="Line 43"/>
          <p:cNvSpPr>
            <a:spLocks noChangeShapeType="1"/>
          </p:cNvSpPr>
          <p:nvPr/>
        </p:nvSpPr>
        <p:spPr bwMode="auto">
          <a:xfrm flipV="1">
            <a:off x="1314450" y="5081588"/>
            <a:ext cx="0" cy="287337"/>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23" name="Text Box 45"/>
          <p:cNvSpPr txBox="1">
            <a:spLocks noChangeArrowheads="1"/>
          </p:cNvSpPr>
          <p:nvPr/>
        </p:nvSpPr>
        <p:spPr bwMode="auto">
          <a:xfrm>
            <a:off x="1997075" y="5421313"/>
            <a:ext cx="6083300" cy="830997"/>
          </a:xfrm>
          <a:prstGeom prst="rect">
            <a:avLst/>
          </a:prstGeom>
          <a:noFill/>
          <a:ln w="9525">
            <a:noFill/>
            <a:miter lim="800000"/>
            <a:headEnd/>
            <a:tailEnd type="none" w="lg" len="lg"/>
          </a:ln>
        </p:spPr>
        <p:txBody>
          <a:bodyPr>
            <a:prstTxWarp prst="textNoShape">
              <a:avLst/>
            </a:prstTxWarp>
            <a:spAutoFit/>
          </a:bodyPr>
          <a:lstStyle/>
          <a:p>
            <a:r>
              <a:rPr lang="en-US" sz="2400" dirty="0" err="1" smtClean="0">
                <a:solidFill>
                  <a:srgbClr val="FF0000"/>
                </a:solidFill>
              </a:rPr>
              <a:t>MoI</a:t>
            </a:r>
            <a:r>
              <a:rPr lang="en-US" sz="2400" dirty="0" smtClean="0">
                <a:solidFill>
                  <a:srgbClr val="FF0000"/>
                </a:solidFill>
              </a:rPr>
              <a:t> for uniform </a:t>
            </a:r>
            <a:r>
              <a:rPr lang="en-US" sz="2400" dirty="0">
                <a:solidFill>
                  <a:srgbClr val="FF0000"/>
                </a:solidFill>
              </a:rPr>
              <a:t>sphere</a:t>
            </a:r>
            <a:r>
              <a:rPr lang="en-US" sz="2400" dirty="0"/>
              <a:t> </a:t>
            </a:r>
            <a:r>
              <a:rPr lang="en-US" sz="2400" dirty="0" smtClean="0"/>
              <a:t>– a </a:t>
            </a:r>
            <a:r>
              <a:rPr lang="en-US" sz="2400" dirty="0"/>
              <a:t>useful comparison to real planets</a:t>
            </a:r>
          </a:p>
        </p:txBody>
      </p:sp>
      <p:sp>
        <p:nvSpPr>
          <p:cNvPr id="24" name="Text Box 46"/>
          <p:cNvSpPr txBox="1">
            <a:spLocks noChangeArrowheads="1"/>
          </p:cNvSpPr>
          <p:nvPr/>
        </p:nvSpPr>
        <p:spPr bwMode="auto">
          <a:xfrm>
            <a:off x="4370388" y="6053138"/>
            <a:ext cx="1711325" cy="519112"/>
          </a:xfrm>
          <a:prstGeom prst="rect">
            <a:avLst/>
          </a:prstGeom>
          <a:noFill/>
          <a:ln w="9525">
            <a:noFill/>
            <a:miter lim="800000"/>
            <a:headEnd/>
            <a:tailEnd type="none" w="lg" len="lg"/>
          </a:ln>
        </p:spPr>
        <p:txBody>
          <a:bodyPr wrap="none">
            <a:prstTxWarp prst="textNoShape">
              <a:avLst/>
            </a:prstTxWarp>
            <a:spAutoFit/>
          </a:bodyPr>
          <a:lstStyle/>
          <a:p>
            <a:r>
              <a:rPr lang="en-US" sz="2800" i="1" dirty="0"/>
              <a:t>I=0.4 MR</a:t>
            </a:r>
            <a:r>
              <a:rPr lang="en-US" sz="2800" i="1" baseline="30000" dirty="0"/>
              <a:t>2</a:t>
            </a:r>
          </a:p>
        </p:txBody>
      </p:sp>
      <p:sp>
        <p:nvSpPr>
          <p:cNvPr id="25" name="Rectangle 47"/>
          <p:cNvSpPr>
            <a:spLocks noChangeArrowheads="1"/>
          </p:cNvSpPr>
          <p:nvPr/>
        </p:nvSpPr>
        <p:spPr bwMode="auto">
          <a:xfrm>
            <a:off x="4370388" y="6105526"/>
            <a:ext cx="1711325" cy="558800"/>
          </a:xfrm>
          <a:prstGeom prst="rect">
            <a:avLst/>
          </a:prstGeom>
          <a:noFill/>
          <a:ln w="28575">
            <a:solidFill>
              <a:srgbClr val="FF0000"/>
            </a:solidFill>
            <a:miter lim="800000"/>
            <a:headEnd/>
            <a:tailEnd type="none" w="lg" len="lg"/>
          </a:ln>
        </p:spPr>
        <p:txBody>
          <a:bodyPr wrap="none" anchor="ctr">
            <a:prstTxWarp prst="textNoShape">
              <a:avLst/>
            </a:prstTxWarp>
          </a:bodyPr>
          <a:lstStyle/>
          <a:p>
            <a:endParaRPr lang="en-US"/>
          </a:p>
        </p:txBody>
      </p:sp>
      <p:sp>
        <p:nvSpPr>
          <p:cNvPr id="26" name="Curved Right Arrow 25"/>
          <p:cNvSpPr/>
          <p:nvPr/>
        </p:nvSpPr>
        <p:spPr>
          <a:xfrm>
            <a:off x="7650404" y="3648869"/>
            <a:ext cx="369646" cy="31591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6542628" y="5920860"/>
            <a:ext cx="2159929" cy="646331"/>
          </a:xfrm>
          <a:prstGeom prst="rect">
            <a:avLst/>
          </a:prstGeom>
        </p:spPr>
        <p:txBody>
          <a:bodyPr wrap="none">
            <a:spAutoFit/>
          </a:bodyPr>
          <a:lstStyle/>
          <a:p>
            <a:r>
              <a:rPr lang="en-US" dirty="0" smtClean="0"/>
              <a:t>M:  total planet mass</a:t>
            </a:r>
          </a:p>
          <a:p>
            <a:r>
              <a:rPr lang="en-US" dirty="0" smtClean="0"/>
              <a:t>R:   planet radius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3600" dirty="0"/>
              <a:t>Moment of </a:t>
            </a:r>
            <a:r>
              <a:rPr lang="en-US" sz="3600" dirty="0" smtClean="0"/>
              <a:t>Inertia (</a:t>
            </a:r>
            <a:r>
              <a:rPr lang="en-US" sz="3600" dirty="0" err="1" smtClean="0"/>
              <a:t>MoI</a:t>
            </a:r>
            <a:r>
              <a:rPr lang="en-US" sz="3600" dirty="0" smtClean="0"/>
              <a:t>) Factor</a:t>
            </a:r>
            <a:br>
              <a:rPr lang="en-US" sz="3600" dirty="0" smtClean="0"/>
            </a:br>
            <a:r>
              <a:rPr lang="en-US" sz="3600" dirty="0" smtClean="0"/>
              <a:t>Planets and Moons (c.f. 0.4 for uniform sphere)</a:t>
            </a:r>
            <a:endParaRPr lang="en-US" sz="3600" dirty="0"/>
          </a:p>
        </p:txBody>
      </p:sp>
      <p:sp>
        <p:nvSpPr>
          <p:cNvPr id="8" name="TextBox 7"/>
          <p:cNvSpPr txBox="1"/>
          <p:nvPr/>
        </p:nvSpPr>
        <p:spPr>
          <a:xfrm>
            <a:off x="457200" y="1577494"/>
            <a:ext cx="7108301" cy="4401205"/>
          </a:xfrm>
          <a:prstGeom prst="rect">
            <a:avLst/>
          </a:prstGeom>
          <a:noFill/>
        </p:spPr>
        <p:txBody>
          <a:bodyPr wrap="square" rtlCol="0">
            <a:spAutoFit/>
          </a:bodyPr>
          <a:lstStyle/>
          <a:p>
            <a:r>
              <a:rPr lang="en-US" sz="2800" dirty="0" smtClean="0"/>
              <a:t>Mercury:		0.353 </a:t>
            </a:r>
            <a:r>
              <a:rPr lang="en-US" dirty="0" smtClean="0"/>
              <a:t>(recently from MESSENGER - 2012)</a:t>
            </a:r>
            <a:endParaRPr lang="en-US" dirty="0" smtClean="0">
              <a:solidFill>
                <a:srgbClr val="FF0000"/>
              </a:solidFill>
            </a:endParaRPr>
          </a:p>
          <a:p>
            <a:r>
              <a:rPr lang="en-US" sz="2800" dirty="0" smtClean="0"/>
              <a:t>Venus:		????</a:t>
            </a:r>
          </a:p>
          <a:p>
            <a:r>
              <a:rPr lang="en-US" sz="2800" dirty="0" smtClean="0"/>
              <a:t>Earth: 		0.331</a:t>
            </a:r>
          </a:p>
          <a:p>
            <a:r>
              <a:rPr lang="en-US" sz="2800" dirty="0" smtClean="0"/>
              <a:t>Moon:		0.394</a:t>
            </a:r>
          </a:p>
          <a:p>
            <a:r>
              <a:rPr lang="en-US" sz="2800" dirty="0" smtClean="0"/>
              <a:t>Mars:			0.366</a:t>
            </a:r>
          </a:p>
          <a:p>
            <a:endParaRPr lang="en-US" sz="2800" dirty="0" smtClean="0"/>
          </a:p>
          <a:p>
            <a:r>
              <a:rPr lang="en-US" sz="2800" dirty="0" err="1" smtClean="0"/>
              <a:t>Europa</a:t>
            </a:r>
            <a:r>
              <a:rPr lang="en-US" sz="2800" dirty="0" smtClean="0"/>
              <a:t>:		0.346</a:t>
            </a:r>
          </a:p>
          <a:p>
            <a:r>
              <a:rPr lang="en-US" sz="2800" dirty="0" smtClean="0"/>
              <a:t>Ganymede:	0.311</a:t>
            </a:r>
          </a:p>
          <a:p>
            <a:r>
              <a:rPr lang="en-US" sz="2800" dirty="0" err="1" smtClean="0"/>
              <a:t>Callisto</a:t>
            </a:r>
            <a:r>
              <a:rPr lang="en-US" sz="2800" dirty="0" smtClean="0"/>
              <a:t>:		0.359</a:t>
            </a:r>
          </a:p>
          <a:p>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normAutofit/>
          </a:bodyPr>
          <a:lstStyle/>
          <a:p>
            <a:pPr eaLnBrk="1" hangingPunct="1"/>
            <a:r>
              <a:rPr lang="en-US" sz="3600" dirty="0"/>
              <a:t>Moments of inertia of a planet</a:t>
            </a:r>
          </a:p>
        </p:txBody>
      </p:sp>
      <p:sp>
        <p:nvSpPr>
          <p:cNvPr id="16387" name="Rectangle 3"/>
          <p:cNvSpPr>
            <a:spLocks noGrp="1" noChangeArrowheads="1"/>
          </p:cNvSpPr>
          <p:nvPr>
            <p:ph type="body" idx="1"/>
          </p:nvPr>
        </p:nvSpPr>
        <p:spPr>
          <a:xfrm>
            <a:off x="313095" y="1016996"/>
            <a:ext cx="8488363" cy="2038350"/>
          </a:xfrm>
        </p:spPr>
        <p:txBody>
          <a:bodyPr>
            <a:noAutofit/>
          </a:bodyPr>
          <a:lstStyle/>
          <a:p>
            <a:pPr eaLnBrk="1" hangingPunct="1"/>
            <a:r>
              <a:rPr lang="en-US" sz="2400" dirty="0">
                <a:solidFill>
                  <a:srgbClr val="000000"/>
                </a:solidFill>
              </a:rPr>
              <a:t>Planets are </a:t>
            </a:r>
            <a:r>
              <a:rPr lang="en-US" sz="2400" i="1" dirty="0">
                <a:solidFill>
                  <a:srgbClr val="000000"/>
                </a:solidFill>
              </a:rPr>
              <a:t>flattened</a:t>
            </a:r>
            <a:r>
              <a:rPr lang="en-US" sz="2400" dirty="0">
                <a:solidFill>
                  <a:srgbClr val="000000"/>
                </a:solidFill>
              </a:rPr>
              <a:t> (because of </a:t>
            </a:r>
            <a:r>
              <a:rPr lang="en-US" sz="2400" dirty="0" smtClean="0">
                <a:solidFill>
                  <a:srgbClr val="000000"/>
                </a:solidFill>
              </a:rPr>
              <a:t>rotation)</a:t>
            </a:r>
            <a:endParaRPr lang="en-US" sz="2400" dirty="0">
              <a:solidFill>
                <a:srgbClr val="000000"/>
              </a:solidFill>
            </a:endParaRPr>
          </a:p>
          <a:p>
            <a:pPr eaLnBrk="1" hangingPunct="1"/>
            <a:r>
              <a:rPr lang="en-US" sz="2400" dirty="0">
                <a:solidFill>
                  <a:srgbClr val="000000"/>
                </a:solidFill>
              </a:rPr>
              <a:t>This means that their moments of inertia (</a:t>
            </a:r>
            <a:r>
              <a:rPr lang="en-US" sz="2400" i="1" dirty="0">
                <a:solidFill>
                  <a:srgbClr val="000000"/>
                </a:solidFill>
              </a:rPr>
              <a:t>A,B,C</a:t>
            </a:r>
            <a:r>
              <a:rPr lang="en-US" sz="2400" dirty="0">
                <a:solidFill>
                  <a:srgbClr val="000000"/>
                </a:solidFill>
              </a:rPr>
              <a:t>) are different. </a:t>
            </a:r>
            <a:endParaRPr lang="en-US" sz="2400" dirty="0" smtClean="0">
              <a:solidFill>
                <a:srgbClr val="000000"/>
              </a:solidFill>
            </a:endParaRPr>
          </a:p>
          <a:p>
            <a:r>
              <a:rPr lang="en-US" sz="2400" dirty="0">
                <a:solidFill>
                  <a:srgbClr val="000000"/>
                </a:solidFill>
              </a:rPr>
              <a:t>By </a:t>
            </a:r>
            <a:r>
              <a:rPr lang="en-US" sz="2400" dirty="0" smtClean="0">
                <a:solidFill>
                  <a:srgbClr val="000000"/>
                </a:solidFill>
              </a:rPr>
              <a:t>convention, </a:t>
            </a:r>
            <a:r>
              <a:rPr lang="en-US" sz="2400" i="1" dirty="0" smtClean="0">
                <a:solidFill>
                  <a:srgbClr val="000000"/>
                </a:solidFill>
              </a:rPr>
              <a:t>C</a:t>
            </a:r>
            <a:r>
              <a:rPr lang="en-US" sz="2400" dirty="0" smtClean="0">
                <a:solidFill>
                  <a:srgbClr val="000000"/>
                </a:solidFill>
              </a:rPr>
              <a:t> </a:t>
            </a:r>
            <a:r>
              <a:rPr lang="en-US" sz="2400" dirty="0">
                <a:solidFill>
                  <a:srgbClr val="000000"/>
                </a:solidFill>
              </a:rPr>
              <a:t>is the moment </a:t>
            </a:r>
            <a:r>
              <a:rPr lang="en-US" sz="2400" i="1" dirty="0">
                <a:solidFill>
                  <a:srgbClr val="000000"/>
                </a:solidFill>
              </a:rPr>
              <a:t>about the axis of </a:t>
            </a:r>
            <a:r>
              <a:rPr lang="en-US" sz="2400" i="1" dirty="0" smtClean="0">
                <a:solidFill>
                  <a:srgbClr val="000000"/>
                </a:solidFill>
              </a:rPr>
              <a:t>rotation;</a:t>
            </a:r>
            <a:r>
              <a:rPr lang="en-US" sz="2400" dirty="0">
                <a:solidFill>
                  <a:srgbClr val="000000"/>
                </a:solidFill>
              </a:rPr>
              <a:t> A and B are </a:t>
            </a:r>
            <a:r>
              <a:rPr lang="en-US" sz="2400" dirty="0" err="1">
                <a:solidFill>
                  <a:srgbClr val="000000"/>
                </a:solidFill>
              </a:rPr>
              <a:t>MoIs</a:t>
            </a:r>
            <a:r>
              <a:rPr lang="en-US" sz="2400" dirty="0">
                <a:solidFill>
                  <a:srgbClr val="000000"/>
                </a:solidFill>
              </a:rPr>
              <a:t> about perpendicular axes in equatorial </a:t>
            </a:r>
            <a:r>
              <a:rPr lang="en-US" sz="2400" dirty="0" smtClean="0">
                <a:solidFill>
                  <a:srgbClr val="000000"/>
                </a:solidFill>
              </a:rPr>
              <a:t>plane</a:t>
            </a:r>
            <a:endParaRPr lang="en-US" sz="2400" i="1" dirty="0" smtClean="0">
              <a:solidFill>
                <a:srgbClr val="000000"/>
              </a:solidFill>
            </a:endParaRPr>
          </a:p>
          <a:p>
            <a:r>
              <a:rPr lang="en-US" sz="2400" i="1" dirty="0" smtClean="0">
                <a:solidFill>
                  <a:srgbClr val="000000"/>
                </a:solidFill>
              </a:rPr>
              <a:t>C</a:t>
            </a:r>
            <a:r>
              <a:rPr lang="en-US" sz="2400" i="1" dirty="0">
                <a:solidFill>
                  <a:srgbClr val="000000"/>
                </a:solidFill>
              </a:rPr>
              <a:t>&gt;B&gt;</a:t>
            </a:r>
            <a:r>
              <a:rPr lang="en-US" sz="2400" i="1" dirty="0" smtClean="0">
                <a:solidFill>
                  <a:srgbClr val="000000"/>
                </a:solidFill>
              </a:rPr>
              <a:t>A </a:t>
            </a:r>
            <a:endParaRPr lang="en-US" sz="2400" i="1" dirty="0">
              <a:solidFill>
                <a:srgbClr val="000000"/>
              </a:solidFill>
            </a:endParaRPr>
          </a:p>
        </p:txBody>
      </p:sp>
      <p:sp>
        <p:nvSpPr>
          <p:cNvPr id="93188" name="Oval 4"/>
          <p:cNvSpPr>
            <a:spLocks noChangeArrowheads="1"/>
          </p:cNvSpPr>
          <p:nvPr/>
        </p:nvSpPr>
        <p:spPr bwMode="auto">
          <a:xfrm>
            <a:off x="709613" y="3516313"/>
            <a:ext cx="1828800" cy="1174750"/>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en-US">
              <a:latin typeface="Times New Roman" pitchFamily="18" charset="0"/>
            </a:endParaRPr>
          </a:p>
        </p:txBody>
      </p:sp>
      <p:sp>
        <p:nvSpPr>
          <p:cNvPr id="16389" name="Line 5"/>
          <p:cNvSpPr>
            <a:spLocks noChangeShapeType="1"/>
          </p:cNvSpPr>
          <p:nvPr/>
        </p:nvSpPr>
        <p:spPr bwMode="auto">
          <a:xfrm>
            <a:off x="1625600" y="3121025"/>
            <a:ext cx="0" cy="1895475"/>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390" name="Freeform 7"/>
          <p:cNvSpPr>
            <a:spLocks/>
          </p:cNvSpPr>
          <p:nvPr/>
        </p:nvSpPr>
        <p:spPr bwMode="auto">
          <a:xfrm>
            <a:off x="1185863" y="3189288"/>
            <a:ext cx="874712" cy="236537"/>
          </a:xfrm>
          <a:custGeom>
            <a:avLst/>
            <a:gdLst>
              <a:gd name="T0" fmla="*/ 0 w 551"/>
              <a:gd name="T1" fmla="*/ 0 h 226"/>
              <a:gd name="T2" fmla="*/ 189 w 551"/>
              <a:gd name="T3" fmla="*/ 197 h 226"/>
              <a:gd name="T4" fmla="*/ 447 w 551"/>
              <a:gd name="T5" fmla="*/ 171 h 226"/>
              <a:gd name="T6" fmla="*/ 551 w 551"/>
              <a:gd name="T7" fmla="*/ 17 h 226"/>
              <a:gd name="T8" fmla="*/ 0 60000 65536"/>
              <a:gd name="T9" fmla="*/ 0 60000 65536"/>
              <a:gd name="T10" fmla="*/ 0 60000 65536"/>
              <a:gd name="T11" fmla="*/ 0 60000 65536"/>
              <a:gd name="T12" fmla="*/ 0 w 551"/>
              <a:gd name="T13" fmla="*/ 0 h 226"/>
              <a:gd name="T14" fmla="*/ 551 w 551"/>
              <a:gd name="T15" fmla="*/ 226 h 226"/>
            </a:gdLst>
            <a:ahLst/>
            <a:cxnLst>
              <a:cxn ang="T8">
                <a:pos x="T0" y="T1"/>
              </a:cxn>
              <a:cxn ang="T9">
                <a:pos x="T2" y="T3"/>
              </a:cxn>
              <a:cxn ang="T10">
                <a:pos x="T4" y="T5"/>
              </a:cxn>
              <a:cxn ang="T11">
                <a:pos x="T6" y="T7"/>
              </a:cxn>
            </a:cxnLst>
            <a:rect l="T12" t="T13" r="T14" b="T15"/>
            <a:pathLst>
              <a:path w="551" h="226">
                <a:moveTo>
                  <a:pt x="0" y="0"/>
                </a:moveTo>
                <a:cubicBezTo>
                  <a:pt x="57" y="84"/>
                  <a:pt x="114" y="168"/>
                  <a:pt x="189" y="197"/>
                </a:cubicBezTo>
                <a:cubicBezTo>
                  <a:pt x="264" y="226"/>
                  <a:pt x="387" y="201"/>
                  <a:pt x="447" y="171"/>
                </a:cubicBezTo>
                <a:cubicBezTo>
                  <a:pt x="507" y="141"/>
                  <a:pt x="534" y="42"/>
                  <a:pt x="551" y="17"/>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16391" name="Text Box 8"/>
          <p:cNvSpPr txBox="1">
            <a:spLocks noChangeArrowheads="1"/>
          </p:cNvSpPr>
          <p:nvPr/>
        </p:nvSpPr>
        <p:spPr bwMode="auto">
          <a:xfrm>
            <a:off x="1968500" y="4487863"/>
            <a:ext cx="488950" cy="641350"/>
          </a:xfrm>
          <a:prstGeom prst="rect">
            <a:avLst/>
          </a:prstGeom>
          <a:noFill/>
          <a:ln w="9525">
            <a:noFill/>
            <a:miter lim="800000"/>
            <a:headEnd/>
            <a:tailEnd/>
          </a:ln>
        </p:spPr>
        <p:txBody>
          <a:bodyPr wrap="none">
            <a:prstTxWarp prst="textNoShape">
              <a:avLst/>
            </a:prstTxWarp>
            <a:spAutoFit/>
          </a:bodyPr>
          <a:lstStyle/>
          <a:p>
            <a:r>
              <a:rPr lang="en-US" sz="3600" i="1">
                <a:solidFill>
                  <a:srgbClr val="FF0000"/>
                </a:solidFill>
              </a:rPr>
              <a:t>C</a:t>
            </a:r>
          </a:p>
        </p:txBody>
      </p:sp>
      <p:sp>
        <p:nvSpPr>
          <p:cNvPr id="93193" name="Oval 9"/>
          <p:cNvSpPr>
            <a:spLocks noChangeArrowheads="1"/>
          </p:cNvSpPr>
          <p:nvPr/>
        </p:nvSpPr>
        <p:spPr bwMode="auto">
          <a:xfrm>
            <a:off x="3140075" y="3449638"/>
            <a:ext cx="1828800" cy="1174750"/>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en-US">
              <a:latin typeface="Times New Roman" pitchFamily="18" charset="0"/>
            </a:endParaRPr>
          </a:p>
        </p:txBody>
      </p:sp>
      <p:sp>
        <p:nvSpPr>
          <p:cNvPr id="16393" name="Line 10"/>
          <p:cNvSpPr>
            <a:spLocks noChangeShapeType="1"/>
          </p:cNvSpPr>
          <p:nvPr/>
        </p:nvSpPr>
        <p:spPr bwMode="auto">
          <a:xfrm flipH="1">
            <a:off x="2827338" y="4037013"/>
            <a:ext cx="2471737" cy="127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394" name="Freeform 11"/>
          <p:cNvSpPr>
            <a:spLocks/>
          </p:cNvSpPr>
          <p:nvPr/>
        </p:nvSpPr>
        <p:spPr bwMode="auto">
          <a:xfrm rot="-5400000">
            <a:off x="4586287" y="3913188"/>
            <a:ext cx="874713" cy="236538"/>
          </a:xfrm>
          <a:custGeom>
            <a:avLst/>
            <a:gdLst>
              <a:gd name="T0" fmla="*/ 0 w 551"/>
              <a:gd name="T1" fmla="*/ 0 h 226"/>
              <a:gd name="T2" fmla="*/ 189 w 551"/>
              <a:gd name="T3" fmla="*/ 197 h 226"/>
              <a:gd name="T4" fmla="*/ 447 w 551"/>
              <a:gd name="T5" fmla="*/ 171 h 226"/>
              <a:gd name="T6" fmla="*/ 551 w 551"/>
              <a:gd name="T7" fmla="*/ 17 h 226"/>
              <a:gd name="T8" fmla="*/ 0 60000 65536"/>
              <a:gd name="T9" fmla="*/ 0 60000 65536"/>
              <a:gd name="T10" fmla="*/ 0 60000 65536"/>
              <a:gd name="T11" fmla="*/ 0 60000 65536"/>
              <a:gd name="T12" fmla="*/ 0 w 551"/>
              <a:gd name="T13" fmla="*/ 0 h 226"/>
              <a:gd name="T14" fmla="*/ 551 w 551"/>
              <a:gd name="T15" fmla="*/ 226 h 226"/>
            </a:gdLst>
            <a:ahLst/>
            <a:cxnLst>
              <a:cxn ang="T8">
                <a:pos x="T0" y="T1"/>
              </a:cxn>
              <a:cxn ang="T9">
                <a:pos x="T2" y="T3"/>
              </a:cxn>
              <a:cxn ang="T10">
                <a:pos x="T4" y="T5"/>
              </a:cxn>
              <a:cxn ang="T11">
                <a:pos x="T6" y="T7"/>
              </a:cxn>
            </a:cxnLst>
            <a:rect l="T12" t="T13" r="T14" b="T15"/>
            <a:pathLst>
              <a:path w="551" h="226">
                <a:moveTo>
                  <a:pt x="0" y="0"/>
                </a:moveTo>
                <a:cubicBezTo>
                  <a:pt x="57" y="84"/>
                  <a:pt x="114" y="168"/>
                  <a:pt x="189" y="197"/>
                </a:cubicBezTo>
                <a:cubicBezTo>
                  <a:pt x="264" y="226"/>
                  <a:pt x="387" y="201"/>
                  <a:pt x="447" y="171"/>
                </a:cubicBezTo>
                <a:cubicBezTo>
                  <a:pt x="507" y="141"/>
                  <a:pt x="534" y="42"/>
                  <a:pt x="551" y="17"/>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16395" name="Text Box 12"/>
          <p:cNvSpPr txBox="1">
            <a:spLocks noChangeArrowheads="1"/>
          </p:cNvSpPr>
          <p:nvPr/>
        </p:nvSpPr>
        <p:spPr bwMode="auto">
          <a:xfrm>
            <a:off x="4398963" y="4421188"/>
            <a:ext cx="1428750" cy="641350"/>
          </a:xfrm>
          <a:prstGeom prst="rect">
            <a:avLst/>
          </a:prstGeom>
          <a:noFill/>
          <a:ln w="9525">
            <a:noFill/>
            <a:miter lim="800000"/>
            <a:headEnd/>
            <a:tailEnd/>
          </a:ln>
        </p:spPr>
        <p:txBody>
          <a:bodyPr wrap="none">
            <a:prstTxWarp prst="textNoShape">
              <a:avLst/>
            </a:prstTxWarp>
            <a:spAutoFit/>
          </a:bodyPr>
          <a:lstStyle/>
          <a:p>
            <a:r>
              <a:rPr lang="en-US" sz="3600" i="1">
                <a:solidFill>
                  <a:srgbClr val="FF0000"/>
                </a:solidFill>
              </a:rPr>
              <a:t>A or B</a:t>
            </a:r>
          </a:p>
        </p:txBody>
      </p:sp>
      <p:sp>
        <p:nvSpPr>
          <p:cNvPr id="16396" name="Text Box 13"/>
          <p:cNvSpPr txBox="1">
            <a:spLocks noChangeArrowheads="1"/>
          </p:cNvSpPr>
          <p:nvPr/>
        </p:nvSpPr>
        <p:spPr bwMode="auto">
          <a:xfrm>
            <a:off x="5789613" y="3562350"/>
            <a:ext cx="3214687" cy="822325"/>
          </a:xfrm>
          <a:prstGeom prst="rect">
            <a:avLst/>
          </a:prstGeom>
          <a:noFill/>
          <a:ln w="9525">
            <a:noFill/>
            <a:miter lim="800000"/>
            <a:headEnd/>
            <a:tailEnd/>
          </a:ln>
        </p:spPr>
        <p:txBody>
          <a:bodyPr>
            <a:prstTxWarp prst="textNoShape">
              <a:avLst/>
            </a:prstTxWarp>
            <a:spAutoFit/>
          </a:bodyPr>
          <a:lstStyle/>
          <a:p>
            <a:r>
              <a:rPr lang="en-US" sz="2400"/>
              <a:t>In general, A and B are approximately equal</a:t>
            </a:r>
          </a:p>
        </p:txBody>
      </p:sp>
      <p:sp>
        <p:nvSpPr>
          <p:cNvPr id="16397" name="Rectangle 14"/>
          <p:cNvSpPr>
            <a:spLocks noChangeArrowheads="1"/>
          </p:cNvSpPr>
          <p:nvPr/>
        </p:nvSpPr>
        <p:spPr bwMode="auto">
          <a:xfrm>
            <a:off x="338138" y="5183188"/>
            <a:ext cx="8488362" cy="1674812"/>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The </a:t>
            </a:r>
            <a:r>
              <a:rPr lang="en-US" sz="2400" i="1" dirty="0"/>
              <a:t>difference</a:t>
            </a:r>
            <a:r>
              <a:rPr lang="en-US" sz="2400" dirty="0"/>
              <a:t> in moments of inertia (</a:t>
            </a:r>
            <a:r>
              <a:rPr lang="en-US" sz="2400" i="1" dirty="0"/>
              <a:t>C-A</a:t>
            </a:r>
            <a:r>
              <a:rPr lang="en-US" sz="2400" dirty="0"/>
              <a:t>) is an indication of how much excess mass is concentrated towards the </a:t>
            </a:r>
            <a:r>
              <a:rPr lang="en-US" sz="2400" dirty="0" smtClean="0"/>
              <a:t>equator.  </a:t>
            </a:r>
            <a:r>
              <a:rPr lang="en-US" sz="2000" dirty="0" smtClean="0">
                <a:solidFill>
                  <a:srgbClr val="0000FF"/>
                </a:solidFill>
              </a:rPr>
              <a:t>(Recall we used a, </a:t>
            </a:r>
            <a:r>
              <a:rPr lang="en-US" sz="2000" dirty="0" err="1" smtClean="0">
                <a:solidFill>
                  <a:srgbClr val="0000FF"/>
                </a:solidFill>
              </a:rPr>
              <a:t>c</a:t>
            </a:r>
            <a:r>
              <a:rPr lang="en-US" sz="2000" dirty="0" smtClean="0">
                <a:solidFill>
                  <a:srgbClr val="0000FF"/>
                </a:solidFill>
              </a:rPr>
              <a:t> as equatorial and polar radii previously). </a:t>
            </a:r>
            <a:r>
              <a:rPr lang="en-US" sz="2400" dirty="0" smtClean="0"/>
              <a:t> </a:t>
            </a:r>
            <a:r>
              <a:rPr lang="en-US" sz="2400" dirty="0" smtClean="0">
                <a:solidFill>
                  <a:srgbClr val="FF0000"/>
                </a:solidFill>
              </a:rPr>
              <a:t>C-A increases </a:t>
            </a:r>
            <a:r>
              <a:rPr lang="en-US" sz="2400" dirty="0" err="1" smtClean="0">
                <a:solidFill>
                  <a:srgbClr val="FF0000"/>
                </a:solidFill>
              </a:rPr>
              <a:t>w</a:t>
            </a:r>
            <a:r>
              <a:rPr lang="en-US" sz="2400" dirty="0" smtClean="0">
                <a:solidFill>
                  <a:srgbClr val="FF0000"/>
                </a:solidFill>
              </a:rPr>
              <a:t>/ rotation rate.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44500" y="42863"/>
            <a:ext cx="8229600" cy="1143000"/>
          </a:xfrm>
        </p:spPr>
        <p:txBody>
          <a:bodyPr>
            <a:normAutofit/>
          </a:bodyPr>
          <a:lstStyle/>
          <a:p>
            <a:pPr eaLnBrk="1" hangingPunct="1"/>
            <a:r>
              <a:rPr lang="en-US" sz="3600" dirty="0"/>
              <a:t>Moment of Inertia Difference</a:t>
            </a:r>
          </a:p>
        </p:txBody>
      </p:sp>
      <p:sp>
        <p:nvSpPr>
          <p:cNvPr id="97283" name="Rectangle 3"/>
          <p:cNvSpPr>
            <a:spLocks noGrp="1" noChangeArrowheads="1"/>
          </p:cNvSpPr>
          <p:nvPr>
            <p:ph type="body" idx="1"/>
          </p:nvPr>
        </p:nvSpPr>
        <p:spPr>
          <a:xfrm>
            <a:off x="250825" y="971550"/>
            <a:ext cx="8543925" cy="2947307"/>
          </a:xfrm>
        </p:spPr>
        <p:txBody>
          <a:bodyPr>
            <a:normAutofit/>
          </a:bodyPr>
          <a:lstStyle/>
          <a:p>
            <a:pPr eaLnBrk="1" hangingPunct="1"/>
            <a:r>
              <a:rPr lang="en-US" sz="2400" dirty="0"/>
              <a:t>Because a moment of inertia </a:t>
            </a:r>
            <a:r>
              <a:rPr lang="en-US" sz="2400" dirty="0" smtClean="0"/>
              <a:t>difference (C-A) </a:t>
            </a:r>
            <a:r>
              <a:rPr lang="en-US" sz="2400" dirty="0"/>
              <a:t>indicates an </a:t>
            </a:r>
            <a:r>
              <a:rPr lang="en-US" sz="2400" i="1" dirty="0"/>
              <a:t>excess in mass</a:t>
            </a:r>
            <a:r>
              <a:rPr lang="en-US" sz="2400" dirty="0"/>
              <a:t> at the equator, there will also be a corresponding effect on the gravity field</a:t>
            </a:r>
          </a:p>
          <a:p>
            <a:pPr eaLnBrk="1" hangingPunct="1"/>
            <a:r>
              <a:rPr lang="en-US" sz="2400" dirty="0"/>
              <a:t>So we can use </a:t>
            </a:r>
            <a:r>
              <a:rPr lang="en-US" sz="2400" dirty="0">
                <a:solidFill>
                  <a:srgbClr val="FF0000"/>
                </a:solidFill>
              </a:rPr>
              <a:t>observations of the gravity</a:t>
            </a:r>
            <a:r>
              <a:rPr lang="en-US" sz="2400" dirty="0"/>
              <a:t> field to infer the </a:t>
            </a:r>
            <a:r>
              <a:rPr lang="en-US" sz="2400" dirty="0">
                <a:solidFill>
                  <a:srgbClr val="FF0000"/>
                </a:solidFill>
              </a:rPr>
              <a:t>moment of inertia difference</a:t>
            </a:r>
          </a:p>
          <a:p>
            <a:pPr eaLnBrk="1" hangingPunct="1"/>
            <a:r>
              <a:rPr lang="en-US" sz="2400" dirty="0"/>
              <a:t>The effect on the gravity field will be a function of position (+ at equator, - at poles)</a:t>
            </a:r>
          </a:p>
        </p:txBody>
      </p:sp>
      <p:grpSp>
        <p:nvGrpSpPr>
          <p:cNvPr id="2" name="Group 11"/>
          <p:cNvGrpSpPr>
            <a:grpSpLocks/>
          </p:cNvGrpSpPr>
          <p:nvPr/>
        </p:nvGrpSpPr>
        <p:grpSpPr bwMode="auto">
          <a:xfrm>
            <a:off x="176213" y="4335463"/>
            <a:ext cx="4222750" cy="1849437"/>
            <a:chOff x="351" y="2731"/>
            <a:chExt cx="2660" cy="1165"/>
          </a:xfrm>
        </p:grpSpPr>
        <p:sp>
          <p:nvSpPr>
            <p:cNvPr id="17414" name="Oval 5"/>
            <p:cNvSpPr>
              <a:spLocks noChangeArrowheads="1"/>
            </p:cNvSpPr>
            <p:nvPr/>
          </p:nvSpPr>
          <p:spPr bwMode="auto">
            <a:xfrm>
              <a:off x="351" y="3042"/>
              <a:ext cx="1152" cy="74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7415" name="Oval 4"/>
            <p:cNvSpPr>
              <a:spLocks noChangeArrowheads="1"/>
            </p:cNvSpPr>
            <p:nvPr/>
          </p:nvSpPr>
          <p:spPr bwMode="auto">
            <a:xfrm>
              <a:off x="462" y="2974"/>
              <a:ext cx="920" cy="885"/>
            </a:xfrm>
            <a:prstGeom prst="ellipse">
              <a:avLst/>
            </a:prstGeom>
            <a:noFill/>
            <a:ln w="19050">
              <a:solidFill>
                <a:schemeClr val="tx1"/>
              </a:solidFill>
              <a:prstDash val="dash"/>
              <a:round/>
              <a:headEnd/>
              <a:tailEnd/>
            </a:ln>
          </p:spPr>
          <p:txBody>
            <a:bodyPr wrap="none" anchor="ctr">
              <a:prstTxWarp prst="textNoShape">
                <a:avLst/>
              </a:prstTxWarp>
            </a:bodyPr>
            <a:lstStyle/>
            <a:p>
              <a:endParaRPr lang="en-US"/>
            </a:p>
          </p:txBody>
        </p:sp>
        <p:sp>
          <p:nvSpPr>
            <p:cNvPr id="17416" name="Line 6"/>
            <p:cNvSpPr>
              <a:spLocks noChangeShapeType="1"/>
            </p:cNvSpPr>
            <p:nvPr/>
          </p:nvSpPr>
          <p:spPr bwMode="auto">
            <a:xfrm flipV="1">
              <a:off x="911" y="2863"/>
              <a:ext cx="593" cy="163"/>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17417" name="Text Box 7"/>
            <p:cNvSpPr txBox="1">
              <a:spLocks noChangeArrowheads="1"/>
            </p:cNvSpPr>
            <p:nvPr/>
          </p:nvSpPr>
          <p:spPr bwMode="auto">
            <a:xfrm>
              <a:off x="1472" y="2731"/>
              <a:ext cx="1432" cy="250"/>
            </a:xfrm>
            <a:prstGeom prst="rect">
              <a:avLst/>
            </a:prstGeom>
            <a:noFill/>
            <a:ln w="9525">
              <a:noFill/>
              <a:miter lim="800000"/>
              <a:headEnd/>
              <a:tailEnd/>
            </a:ln>
          </p:spPr>
          <p:txBody>
            <a:bodyPr wrap="none">
              <a:prstTxWarp prst="textNoShape">
                <a:avLst/>
              </a:prstTxWarp>
              <a:spAutoFit/>
            </a:bodyPr>
            <a:lstStyle/>
            <a:p>
              <a:r>
                <a:rPr lang="en-US"/>
                <a:t>Mass deficit at poles</a:t>
              </a:r>
            </a:p>
          </p:txBody>
        </p:sp>
        <p:sp>
          <p:nvSpPr>
            <p:cNvPr id="17418" name="Line 8"/>
            <p:cNvSpPr>
              <a:spLocks noChangeShapeType="1"/>
            </p:cNvSpPr>
            <p:nvPr/>
          </p:nvSpPr>
          <p:spPr bwMode="auto">
            <a:xfrm>
              <a:off x="1420" y="3422"/>
              <a:ext cx="516" cy="13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17419" name="Text Box 9"/>
            <p:cNvSpPr txBox="1">
              <a:spLocks noChangeArrowheads="1"/>
            </p:cNvSpPr>
            <p:nvPr/>
          </p:nvSpPr>
          <p:spPr bwMode="auto">
            <a:xfrm>
              <a:off x="1946" y="3454"/>
              <a:ext cx="1065" cy="442"/>
            </a:xfrm>
            <a:prstGeom prst="rect">
              <a:avLst/>
            </a:prstGeom>
            <a:noFill/>
            <a:ln w="9525">
              <a:noFill/>
              <a:miter lim="800000"/>
              <a:headEnd/>
              <a:tailEnd/>
            </a:ln>
          </p:spPr>
          <p:txBody>
            <a:bodyPr wrap="none">
              <a:prstTxWarp prst="textNoShape">
                <a:avLst/>
              </a:prstTxWarp>
              <a:spAutoFit/>
            </a:bodyPr>
            <a:lstStyle/>
            <a:p>
              <a:r>
                <a:rPr lang="en-US"/>
                <a:t>Mass excess at</a:t>
              </a:r>
            </a:p>
            <a:p>
              <a:r>
                <a:rPr lang="en-US"/>
                <a:t>equator</a:t>
              </a:r>
            </a:p>
          </p:txBody>
        </p:sp>
      </p:grpSp>
      <p:sp>
        <p:nvSpPr>
          <p:cNvPr id="97290" name="Text Box 10"/>
          <p:cNvSpPr txBox="1">
            <a:spLocks noChangeArrowheads="1"/>
          </p:cNvSpPr>
          <p:nvPr/>
        </p:nvSpPr>
        <p:spPr bwMode="auto">
          <a:xfrm>
            <a:off x="4652963" y="4630738"/>
            <a:ext cx="4281487" cy="954107"/>
          </a:xfrm>
          <a:prstGeom prst="rect">
            <a:avLst/>
          </a:prstGeom>
          <a:noFill/>
          <a:ln w="9525">
            <a:noFill/>
            <a:miter lim="800000"/>
            <a:headEnd/>
            <a:tailEnd/>
          </a:ln>
        </p:spPr>
        <p:txBody>
          <a:bodyPr>
            <a:prstTxWarp prst="textNoShape">
              <a:avLst/>
            </a:prstTxWarp>
            <a:spAutoFit/>
          </a:bodyPr>
          <a:lstStyle/>
          <a:p>
            <a:r>
              <a:rPr lang="en-US" sz="2800" dirty="0">
                <a:solidFill>
                  <a:srgbClr val="FF0000"/>
                </a:solidFill>
              </a:rPr>
              <a:t>How do we use </a:t>
            </a:r>
            <a:r>
              <a:rPr lang="en-US" sz="2800" dirty="0" smtClean="0">
                <a:solidFill>
                  <a:srgbClr val="FF0000"/>
                </a:solidFill>
              </a:rPr>
              <a:t>gravity </a:t>
            </a:r>
            <a:r>
              <a:rPr lang="en-US" sz="2800" dirty="0">
                <a:solidFill>
                  <a:srgbClr val="FF0000"/>
                </a:solidFill>
              </a:rPr>
              <a:t>to infer </a:t>
            </a:r>
            <a:r>
              <a:rPr lang="en-US" sz="2800" dirty="0" smtClean="0">
                <a:solidFill>
                  <a:srgbClr val="FF0000"/>
                </a:solidFill>
              </a:rPr>
              <a:t>C-A?</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57150"/>
            <a:ext cx="8229600" cy="1143000"/>
          </a:xfrm>
        </p:spPr>
        <p:txBody>
          <a:bodyPr>
            <a:normAutofit/>
          </a:bodyPr>
          <a:lstStyle/>
          <a:p>
            <a:pPr eaLnBrk="1" hangingPunct="1"/>
            <a:r>
              <a:rPr lang="en-US" sz="3600" dirty="0"/>
              <a:t>Gravity field of a flattened planet</a:t>
            </a:r>
          </a:p>
        </p:txBody>
      </p:sp>
      <p:sp>
        <p:nvSpPr>
          <p:cNvPr id="4101" name="Rectangle 3"/>
          <p:cNvSpPr>
            <a:spLocks noGrp="1" noChangeArrowheads="1"/>
          </p:cNvSpPr>
          <p:nvPr>
            <p:ph type="body" idx="1"/>
          </p:nvPr>
        </p:nvSpPr>
        <p:spPr>
          <a:xfrm>
            <a:off x="292100" y="1082675"/>
            <a:ext cx="8229600" cy="1154113"/>
          </a:xfrm>
        </p:spPr>
        <p:txBody>
          <a:bodyPr>
            <a:normAutofit/>
          </a:bodyPr>
          <a:lstStyle/>
          <a:p>
            <a:pPr eaLnBrk="1" hangingPunct="1"/>
            <a:r>
              <a:rPr lang="en-US" sz="2400" dirty="0"/>
              <a:t>The full solution is called </a:t>
            </a:r>
            <a:r>
              <a:rPr lang="en-US" sz="2400" dirty="0" err="1">
                <a:solidFill>
                  <a:srgbClr val="FF0000"/>
                </a:solidFill>
              </a:rPr>
              <a:t>MacCullagh’s</a:t>
            </a:r>
            <a:r>
              <a:rPr lang="en-US" sz="2400" dirty="0">
                <a:solidFill>
                  <a:srgbClr val="FF0000"/>
                </a:solidFill>
              </a:rPr>
              <a:t> formula</a:t>
            </a:r>
            <a:r>
              <a:rPr lang="en-US" sz="2400" dirty="0"/>
              <a:t>:</a:t>
            </a:r>
          </a:p>
        </p:txBody>
      </p:sp>
      <p:graphicFrame>
        <p:nvGraphicFramePr>
          <p:cNvPr id="4098" name="Object 4"/>
          <p:cNvGraphicFramePr>
            <a:graphicFrameLocks noChangeAspect="1"/>
          </p:cNvGraphicFramePr>
          <p:nvPr/>
        </p:nvGraphicFramePr>
        <p:xfrm>
          <a:off x="1425575" y="1717675"/>
          <a:ext cx="6016625" cy="1020763"/>
        </p:xfrm>
        <a:graphic>
          <a:graphicData uri="http://schemas.openxmlformats.org/presentationml/2006/ole">
            <mc:AlternateContent xmlns:mc="http://schemas.openxmlformats.org/markup-compatibility/2006">
              <mc:Choice xmlns:v="urn:schemas-microsoft-com:vml" Requires="v">
                <p:oleObj spid="_x0000_s248325" name="Equation" r:id="rId4" imgW="2095500" imgH="355600" progId="Equation.3">
                  <p:embed/>
                </p:oleObj>
              </mc:Choice>
              <mc:Fallback>
                <p:oleObj name="Equation" r:id="rId4" imgW="2095500" imgH="355600" progId="Equation.3">
                  <p:embed/>
                  <p:pic>
                    <p:nvPicPr>
                      <p:cNvPr id="0"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575" y="1717675"/>
                        <a:ext cx="6016625" cy="1020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102" name="Rectangle 5"/>
          <p:cNvSpPr>
            <a:spLocks noChangeArrowheads="1"/>
          </p:cNvSpPr>
          <p:nvPr/>
        </p:nvSpPr>
        <p:spPr bwMode="auto">
          <a:xfrm>
            <a:off x="307975" y="3903231"/>
            <a:ext cx="8618538" cy="3040062"/>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smtClean="0"/>
              <a:t>So </a:t>
            </a:r>
            <a:r>
              <a:rPr lang="en-US" sz="2400" dirty="0"/>
              <a:t>we can use a </a:t>
            </a:r>
            <a:r>
              <a:rPr lang="en-US" sz="2400" u="sng" dirty="0"/>
              <a:t>satellite </a:t>
            </a:r>
            <a:r>
              <a:rPr lang="en-US" sz="2400" dirty="0"/>
              <a:t>to measure the gravity field as a function of distance </a:t>
            </a:r>
            <a:r>
              <a:rPr lang="en-US" sz="2400" i="1" dirty="0" err="1"/>
              <a:t>r</a:t>
            </a:r>
            <a:r>
              <a:rPr lang="en-US" sz="2400" dirty="0"/>
              <a:t> and latitude</a:t>
            </a:r>
            <a:r>
              <a:rPr lang="en-US" sz="2400" dirty="0" smtClean="0"/>
              <a:t> </a:t>
            </a:r>
            <a:r>
              <a:rPr lang="en-US" sz="2400" i="1" dirty="0" err="1" smtClean="0">
                <a:latin typeface="Symbol" pitchFamily="-105" charset="2"/>
              </a:rPr>
              <a:t>l</a:t>
            </a:r>
            <a:r>
              <a:rPr lang="en-US" sz="2400" dirty="0" smtClean="0"/>
              <a:t>, </a:t>
            </a:r>
            <a:r>
              <a:rPr lang="en-US" sz="2400" dirty="0"/>
              <a:t>and obtain </a:t>
            </a:r>
            <a:r>
              <a:rPr lang="en-US" sz="2400" i="1" dirty="0"/>
              <a:t>C-A</a:t>
            </a:r>
          </a:p>
          <a:p>
            <a:pPr marL="342900" indent="-342900">
              <a:spcBef>
                <a:spcPct val="20000"/>
              </a:spcBef>
              <a:buFontTx/>
              <a:buChar char="•"/>
            </a:pPr>
            <a:r>
              <a:rPr lang="en-US" sz="2400" dirty="0" smtClean="0"/>
              <a:t>The </a:t>
            </a:r>
            <a:r>
              <a:rPr lang="en-US" sz="2400" dirty="0" err="1"/>
              <a:t>MoI</a:t>
            </a:r>
            <a:r>
              <a:rPr lang="en-US" sz="2400" dirty="0"/>
              <a:t> difference is often described by </a:t>
            </a:r>
            <a:r>
              <a:rPr lang="en-US" sz="2400" i="1" dirty="0"/>
              <a:t>J</a:t>
            </a:r>
            <a:r>
              <a:rPr lang="en-US" sz="2400" i="1" baseline="-25000" dirty="0"/>
              <a:t>2</a:t>
            </a:r>
            <a:r>
              <a:rPr lang="en-US" sz="2400" dirty="0"/>
              <a:t>, where</a:t>
            </a:r>
          </a:p>
        </p:txBody>
      </p:sp>
      <p:sp>
        <p:nvSpPr>
          <p:cNvPr id="4103" name="Rectangle 6"/>
          <p:cNvSpPr>
            <a:spLocks noChangeArrowheads="1"/>
          </p:cNvSpPr>
          <p:nvPr/>
        </p:nvSpPr>
        <p:spPr bwMode="auto">
          <a:xfrm>
            <a:off x="4121150" y="1774825"/>
            <a:ext cx="1038225" cy="368300"/>
          </a:xfrm>
          <a:prstGeom prst="rect">
            <a:avLst/>
          </a:prstGeom>
          <a:noFill/>
          <a:ln w="28575">
            <a:solidFill>
              <a:srgbClr val="0000FF"/>
            </a:solidFill>
            <a:miter lim="800000"/>
            <a:headEnd/>
            <a:tailEnd/>
          </a:ln>
        </p:spPr>
        <p:txBody>
          <a:bodyPr wrap="none" anchor="ctr">
            <a:prstTxWarp prst="textNoShape">
              <a:avLst/>
            </a:prstTxWarp>
          </a:bodyPr>
          <a:lstStyle/>
          <a:p>
            <a:endParaRPr lang="en-US"/>
          </a:p>
        </p:txBody>
      </p:sp>
      <p:sp>
        <p:nvSpPr>
          <p:cNvPr id="4104" name="Text Box 7"/>
          <p:cNvSpPr txBox="1">
            <a:spLocks noChangeArrowheads="1"/>
          </p:cNvSpPr>
          <p:nvPr/>
        </p:nvSpPr>
        <p:spPr bwMode="auto">
          <a:xfrm>
            <a:off x="1817688" y="2847351"/>
            <a:ext cx="1641820" cy="646331"/>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Point </a:t>
            </a:r>
            <a:r>
              <a:rPr lang="en-US" dirty="0" smtClean="0">
                <a:solidFill>
                  <a:srgbClr val="FF0000"/>
                </a:solidFill>
              </a:rPr>
              <a:t>source / sphere</a:t>
            </a:r>
            <a:endParaRPr lang="en-US" dirty="0">
              <a:solidFill>
                <a:srgbClr val="FF0000"/>
              </a:solidFill>
            </a:endParaRPr>
          </a:p>
        </p:txBody>
      </p:sp>
      <p:sp>
        <p:nvSpPr>
          <p:cNvPr id="4105" name="Text Box 8"/>
          <p:cNvSpPr txBox="1">
            <a:spLocks noChangeArrowheads="1"/>
          </p:cNvSpPr>
          <p:nvPr/>
        </p:nvSpPr>
        <p:spPr bwMode="auto">
          <a:xfrm>
            <a:off x="4121150" y="2911475"/>
            <a:ext cx="2662237" cy="396875"/>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Contribution from bulge</a:t>
            </a:r>
          </a:p>
        </p:txBody>
      </p:sp>
      <p:sp>
        <p:nvSpPr>
          <p:cNvPr id="4106" name="Line 9"/>
          <p:cNvSpPr>
            <a:spLocks noChangeShapeType="1"/>
          </p:cNvSpPr>
          <p:nvPr/>
        </p:nvSpPr>
        <p:spPr bwMode="auto">
          <a:xfrm>
            <a:off x="5186363" y="2155825"/>
            <a:ext cx="1624012" cy="709613"/>
          </a:xfrm>
          <a:prstGeom prst="line">
            <a:avLst/>
          </a:prstGeom>
          <a:noFill/>
          <a:ln w="28575">
            <a:solidFill>
              <a:srgbClr val="0000FF"/>
            </a:solidFill>
            <a:round/>
            <a:headEnd type="triangle" w="med" len="med"/>
            <a:tailEnd/>
          </a:ln>
        </p:spPr>
        <p:txBody>
          <a:bodyPr>
            <a:prstTxWarp prst="textNoShape">
              <a:avLst/>
            </a:prstTxWarp>
          </a:bodyPr>
          <a:lstStyle/>
          <a:p>
            <a:endParaRPr lang="en-US"/>
          </a:p>
        </p:txBody>
      </p:sp>
      <p:sp>
        <p:nvSpPr>
          <p:cNvPr id="4107" name="Text Box 10"/>
          <p:cNvSpPr txBox="1">
            <a:spLocks noChangeArrowheads="1"/>
          </p:cNvSpPr>
          <p:nvPr/>
        </p:nvSpPr>
        <p:spPr bwMode="auto">
          <a:xfrm>
            <a:off x="6813550" y="2684463"/>
            <a:ext cx="1563912" cy="369332"/>
          </a:xfrm>
          <a:prstGeom prst="rect">
            <a:avLst/>
          </a:prstGeom>
          <a:noFill/>
          <a:ln w="9525">
            <a:noFill/>
            <a:miter lim="800000"/>
            <a:headEnd/>
            <a:tailEnd/>
          </a:ln>
        </p:spPr>
        <p:txBody>
          <a:bodyPr wrap="none">
            <a:prstTxWarp prst="textNoShape">
              <a:avLst/>
            </a:prstTxWarp>
            <a:spAutoFit/>
          </a:bodyPr>
          <a:lstStyle/>
          <a:p>
            <a:r>
              <a:rPr lang="en-US" dirty="0" err="1">
                <a:solidFill>
                  <a:srgbClr val="0000FF"/>
                </a:solidFill>
              </a:rPr>
              <a:t>MoI</a:t>
            </a:r>
            <a:r>
              <a:rPr lang="en-US" dirty="0">
                <a:solidFill>
                  <a:srgbClr val="0000FF"/>
                </a:solidFill>
              </a:rPr>
              <a:t> difference</a:t>
            </a:r>
          </a:p>
        </p:txBody>
      </p:sp>
      <p:graphicFrame>
        <p:nvGraphicFramePr>
          <p:cNvPr id="4099" name="Object 11"/>
          <p:cNvGraphicFramePr>
            <a:graphicFrameLocks noChangeAspect="1"/>
          </p:cNvGraphicFramePr>
          <p:nvPr>
            <p:extLst>
              <p:ext uri="{D42A27DB-BD31-4B8C-83A1-F6EECF244321}">
                <p14:modId xmlns:p14="http://schemas.microsoft.com/office/powerpoint/2010/main" val="976494489"/>
              </p:ext>
            </p:extLst>
          </p:nvPr>
        </p:nvGraphicFramePr>
        <p:xfrm>
          <a:off x="2042884" y="5326664"/>
          <a:ext cx="1803400" cy="917575"/>
        </p:xfrm>
        <a:graphic>
          <a:graphicData uri="http://schemas.openxmlformats.org/presentationml/2006/ole">
            <mc:AlternateContent xmlns:mc="http://schemas.openxmlformats.org/markup-compatibility/2006">
              <mc:Choice xmlns:v="urn:schemas-microsoft-com:vml" Requires="v">
                <p:oleObj spid="_x0000_s248326" name="Equation" r:id="rId6" imgW="698500" imgH="355600" progId="Equation.3">
                  <p:embed/>
                </p:oleObj>
              </mc:Choice>
              <mc:Fallback>
                <p:oleObj name="Equation" r:id="rId6" imgW="698500" imgH="355600" progId="Equation.3">
                  <p:embed/>
                  <p:pic>
                    <p:nvPicPr>
                      <p:cNvPr id="0"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2884" y="5326664"/>
                        <a:ext cx="1803400" cy="917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108" name="Text Box 12"/>
          <p:cNvSpPr txBox="1">
            <a:spLocks noChangeArrowheads="1"/>
          </p:cNvSpPr>
          <p:nvPr/>
        </p:nvSpPr>
        <p:spPr bwMode="auto">
          <a:xfrm>
            <a:off x="4131221" y="5687231"/>
            <a:ext cx="4666457" cy="369332"/>
          </a:xfrm>
          <a:prstGeom prst="rect">
            <a:avLst/>
          </a:prstGeom>
          <a:noFill/>
          <a:ln w="9525">
            <a:noFill/>
            <a:miter lim="800000"/>
            <a:headEnd/>
            <a:tailEnd/>
          </a:ln>
        </p:spPr>
        <p:txBody>
          <a:bodyPr wrap="square">
            <a:prstTxWarp prst="textNoShape">
              <a:avLst/>
            </a:prstTxWarp>
            <a:spAutoFit/>
          </a:bodyPr>
          <a:lstStyle/>
          <a:p>
            <a:r>
              <a:rPr lang="en-US" dirty="0"/>
              <a:t>(</a:t>
            </a:r>
            <a:r>
              <a:rPr lang="en-US" i="1" dirty="0"/>
              <a:t>J</a:t>
            </a:r>
            <a:r>
              <a:rPr lang="en-US" i="1" baseline="-25000" dirty="0"/>
              <a:t>2</a:t>
            </a:r>
            <a:r>
              <a:rPr lang="en-US" dirty="0"/>
              <a:t> is dimensionless, </a:t>
            </a:r>
            <a:r>
              <a:rPr lang="en-US" i="1" dirty="0"/>
              <a:t>a</a:t>
            </a:r>
            <a:r>
              <a:rPr lang="en-US" dirty="0"/>
              <a:t> is the equatorial radius)</a:t>
            </a:r>
          </a:p>
        </p:txBody>
      </p:sp>
      <p:sp>
        <p:nvSpPr>
          <p:cNvPr id="13" name="Rectangle 6"/>
          <p:cNvSpPr>
            <a:spLocks noChangeArrowheads="1"/>
          </p:cNvSpPr>
          <p:nvPr/>
        </p:nvSpPr>
        <p:spPr bwMode="auto">
          <a:xfrm>
            <a:off x="6403976" y="2052638"/>
            <a:ext cx="379412" cy="368300"/>
          </a:xfrm>
          <a:prstGeom prst="rect">
            <a:avLst/>
          </a:prstGeom>
          <a:noFill/>
          <a:ln w="28575">
            <a:solidFill>
              <a:srgbClr val="660066"/>
            </a:solidFill>
            <a:miter lim="800000"/>
            <a:headEnd/>
            <a:tailEnd/>
          </a:ln>
        </p:spPr>
        <p:txBody>
          <a:bodyPr wrap="none" anchor="ctr">
            <a:prstTxWarp prst="textNoShape">
              <a:avLst/>
            </a:prstTxWarp>
          </a:bodyPr>
          <a:lstStyle/>
          <a:p>
            <a:endParaRPr lang="en-US"/>
          </a:p>
        </p:txBody>
      </p:sp>
      <p:sp>
        <p:nvSpPr>
          <p:cNvPr id="14" name="Line 9"/>
          <p:cNvSpPr>
            <a:spLocks noChangeShapeType="1"/>
          </p:cNvSpPr>
          <p:nvPr/>
        </p:nvSpPr>
        <p:spPr bwMode="auto">
          <a:xfrm flipV="1">
            <a:off x="6603689" y="1477963"/>
            <a:ext cx="838511" cy="574675"/>
          </a:xfrm>
          <a:prstGeom prst="line">
            <a:avLst/>
          </a:prstGeom>
          <a:noFill/>
          <a:ln w="28575">
            <a:solidFill>
              <a:srgbClr val="660066"/>
            </a:solidFill>
            <a:round/>
            <a:headEnd type="triangle" w="med" len="med"/>
            <a:tailEnd/>
          </a:ln>
        </p:spPr>
        <p:txBody>
          <a:bodyPr>
            <a:prstTxWarp prst="textNoShape">
              <a:avLst/>
            </a:prstTxWarp>
          </a:bodyPr>
          <a:lstStyle/>
          <a:p>
            <a:endParaRPr lang="en-US"/>
          </a:p>
        </p:txBody>
      </p:sp>
      <p:sp>
        <p:nvSpPr>
          <p:cNvPr id="15" name="Text Box 10"/>
          <p:cNvSpPr txBox="1">
            <a:spLocks noChangeArrowheads="1"/>
          </p:cNvSpPr>
          <p:nvPr/>
        </p:nvSpPr>
        <p:spPr bwMode="auto">
          <a:xfrm>
            <a:off x="7442200" y="1293297"/>
            <a:ext cx="909399"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660066"/>
                </a:solidFill>
              </a:rPr>
              <a:t>latitude</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42913" y="41275"/>
            <a:ext cx="8229600" cy="1143000"/>
          </a:xfrm>
        </p:spPr>
        <p:txBody>
          <a:bodyPr>
            <a:normAutofit/>
          </a:bodyPr>
          <a:lstStyle/>
          <a:p>
            <a:pPr eaLnBrk="1" hangingPunct="1"/>
            <a:r>
              <a:rPr lang="en-US" sz="3600" dirty="0" smtClean="0"/>
              <a:t>Relating Fluid </a:t>
            </a:r>
            <a:r>
              <a:rPr lang="en-US" sz="3600" dirty="0"/>
              <a:t>Body </a:t>
            </a:r>
            <a:r>
              <a:rPr lang="en-US" sz="3600" dirty="0" smtClean="0"/>
              <a:t>Shape and J</a:t>
            </a:r>
            <a:r>
              <a:rPr lang="en-US" sz="3600" baseline="-25000" dirty="0" smtClean="0"/>
              <a:t>2</a:t>
            </a:r>
            <a:endParaRPr lang="en-US" sz="3600" baseline="-25000" dirty="0"/>
          </a:p>
        </p:txBody>
      </p:sp>
      <p:sp>
        <p:nvSpPr>
          <p:cNvPr id="7173" name="Rectangle 3"/>
          <p:cNvSpPr>
            <a:spLocks noGrp="1" noChangeArrowheads="1"/>
          </p:cNvSpPr>
          <p:nvPr>
            <p:ph type="body" idx="1"/>
          </p:nvPr>
        </p:nvSpPr>
        <p:spPr>
          <a:xfrm>
            <a:off x="461963" y="1041399"/>
            <a:ext cx="8229600" cy="2123057"/>
          </a:xfrm>
        </p:spPr>
        <p:txBody>
          <a:bodyPr>
            <a:normAutofit/>
          </a:bodyPr>
          <a:lstStyle/>
          <a:p>
            <a:pPr eaLnBrk="1" hangingPunct="1">
              <a:lnSpc>
                <a:spcPct val="90000"/>
              </a:lnSpc>
            </a:pPr>
            <a:r>
              <a:rPr lang="en-US" sz="2400" dirty="0" smtClean="0"/>
              <a:t>Remember that our rotating body has an ellipsoidal shape if we assume it behaves as a fluid</a:t>
            </a:r>
          </a:p>
          <a:p>
            <a:pPr eaLnBrk="1" hangingPunct="1">
              <a:lnSpc>
                <a:spcPct val="90000"/>
              </a:lnSpc>
            </a:pPr>
            <a:r>
              <a:rPr lang="en-US" sz="2400" dirty="0" smtClean="0"/>
              <a:t>We’ve calculated the gravity field measured anywhere above that surface</a:t>
            </a:r>
          </a:p>
          <a:p>
            <a:pPr eaLnBrk="1" hangingPunct="1">
              <a:lnSpc>
                <a:spcPct val="90000"/>
              </a:lnSpc>
            </a:pPr>
            <a:r>
              <a:rPr lang="en-US" sz="2400" dirty="0" smtClean="0"/>
              <a:t>The shape and gravity field are approximately related via</a:t>
            </a:r>
          </a:p>
          <a:p>
            <a:pPr eaLnBrk="1" hangingPunct="1">
              <a:lnSpc>
                <a:spcPct val="90000"/>
              </a:lnSpc>
              <a:buNone/>
            </a:pPr>
            <a:endParaRPr lang="en-US" sz="2400" dirty="0"/>
          </a:p>
        </p:txBody>
      </p:sp>
      <p:grpSp>
        <p:nvGrpSpPr>
          <p:cNvPr id="2" name="Group 10"/>
          <p:cNvGrpSpPr>
            <a:grpSpLocks/>
          </p:cNvGrpSpPr>
          <p:nvPr/>
        </p:nvGrpSpPr>
        <p:grpSpPr bwMode="auto">
          <a:xfrm>
            <a:off x="5448300" y="4353351"/>
            <a:ext cx="1951038" cy="1270000"/>
            <a:chOff x="327" y="1967"/>
            <a:chExt cx="1083" cy="671"/>
          </a:xfrm>
        </p:grpSpPr>
        <p:sp>
          <p:nvSpPr>
            <p:cNvPr id="7185" name="Oval 4"/>
            <p:cNvSpPr>
              <a:spLocks noChangeArrowheads="1"/>
            </p:cNvSpPr>
            <p:nvPr/>
          </p:nvSpPr>
          <p:spPr bwMode="auto">
            <a:xfrm>
              <a:off x="327" y="1967"/>
              <a:ext cx="1083" cy="671"/>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sz="1800">
                <a:latin typeface="Arial" pitchFamily="-105" charset="0"/>
              </a:endParaRPr>
            </a:p>
          </p:txBody>
        </p:sp>
        <p:sp>
          <p:nvSpPr>
            <p:cNvPr id="7186" name="Line 5"/>
            <p:cNvSpPr>
              <a:spLocks noChangeShapeType="1"/>
            </p:cNvSpPr>
            <p:nvPr/>
          </p:nvSpPr>
          <p:spPr bwMode="auto">
            <a:xfrm flipV="1">
              <a:off x="343" y="2303"/>
              <a:ext cx="1040" cy="1"/>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7187" name="Text Box 7"/>
            <p:cNvSpPr txBox="1">
              <a:spLocks noChangeArrowheads="1"/>
            </p:cNvSpPr>
            <p:nvPr/>
          </p:nvSpPr>
          <p:spPr bwMode="auto">
            <a:xfrm>
              <a:off x="433" y="2086"/>
              <a:ext cx="172" cy="210"/>
            </a:xfrm>
            <a:prstGeom prst="rect">
              <a:avLst/>
            </a:prstGeom>
            <a:noFill/>
            <a:ln w="9525">
              <a:noFill/>
              <a:miter lim="800000"/>
              <a:headEnd/>
              <a:tailEnd/>
            </a:ln>
          </p:spPr>
          <p:txBody>
            <a:bodyPr wrap="none">
              <a:prstTxWarp prst="textNoShape">
                <a:avLst/>
              </a:prstTxWarp>
              <a:spAutoFit/>
            </a:bodyPr>
            <a:lstStyle/>
            <a:p>
              <a:r>
                <a:rPr lang="en-US" i="1"/>
                <a:t>a</a:t>
              </a:r>
            </a:p>
          </p:txBody>
        </p:sp>
        <p:sp>
          <p:nvSpPr>
            <p:cNvPr id="7188" name="Freeform 8"/>
            <p:cNvSpPr>
              <a:spLocks/>
            </p:cNvSpPr>
            <p:nvPr/>
          </p:nvSpPr>
          <p:spPr bwMode="auto">
            <a:xfrm>
              <a:off x="885" y="1994"/>
              <a:ext cx="1" cy="636"/>
            </a:xfrm>
            <a:custGeom>
              <a:avLst/>
              <a:gdLst>
                <a:gd name="T0" fmla="*/ 0 w 1"/>
                <a:gd name="T1" fmla="*/ 636 h 636"/>
                <a:gd name="T2" fmla="*/ 0 w 1"/>
                <a:gd name="T3" fmla="*/ 0 h 636"/>
                <a:gd name="T4" fmla="*/ 0 60000 65536"/>
                <a:gd name="T5" fmla="*/ 0 60000 65536"/>
                <a:gd name="T6" fmla="*/ 0 w 1"/>
                <a:gd name="T7" fmla="*/ 0 h 636"/>
                <a:gd name="T8" fmla="*/ 1 w 1"/>
                <a:gd name="T9" fmla="*/ 636 h 636"/>
              </a:gdLst>
              <a:ahLst/>
              <a:cxnLst>
                <a:cxn ang="T4">
                  <a:pos x="T0" y="T1"/>
                </a:cxn>
                <a:cxn ang="T5">
                  <a:pos x="T2" y="T3"/>
                </a:cxn>
              </a:cxnLst>
              <a:rect l="T6" t="T7" r="T8" b="T9"/>
              <a:pathLst>
                <a:path w="1" h="636">
                  <a:moveTo>
                    <a:pt x="0" y="636"/>
                  </a:moveTo>
                  <a:lnTo>
                    <a:pt x="0" y="0"/>
                  </a:lnTo>
                </a:path>
              </a:pathLst>
            </a:cu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7189" name="Text Box 9"/>
            <p:cNvSpPr txBox="1">
              <a:spLocks noChangeArrowheads="1"/>
            </p:cNvSpPr>
            <p:nvPr/>
          </p:nvSpPr>
          <p:spPr bwMode="auto">
            <a:xfrm>
              <a:off x="882" y="2337"/>
              <a:ext cx="165" cy="210"/>
            </a:xfrm>
            <a:prstGeom prst="rect">
              <a:avLst/>
            </a:prstGeom>
            <a:noFill/>
            <a:ln w="9525">
              <a:noFill/>
              <a:miter lim="800000"/>
              <a:headEnd/>
              <a:tailEnd/>
            </a:ln>
          </p:spPr>
          <p:txBody>
            <a:bodyPr wrap="none">
              <a:prstTxWarp prst="textNoShape">
                <a:avLst/>
              </a:prstTxWarp>
              <a:spAutoFit/>
            </a:bodyPr>
            <a:lstStyle/>
            <a:p>
              <a:r>
                <a:rPr lang="en-US" i="1"/>
                <a:t>c</a:t>
              </a:r>
            </a:p>
          </p:txBody>
        </p:sp>
      </p:grpSp>
      <p:graphicFrame>
        <p:nvGraphicFramePr>
          <p:cNvPr id="7170" name="Object 11"/>
          <p:cNvGraphicFramePr>
            <a:graphicFrameLocks noChangeAspect="1"/>
          </p:cNvGraphicFramePr>
          <p:nvPr>
            <p:extLst>
              <p:ext uri="{D42A27DB-BD31-4B8C-83A1-F6EECF244321}">
                <p14:modId xmlns:p14="http://schemas.microsoft.com/office/powerpoint/2010/main" val="2247471436"/>
              </p:ext>
            </p:extLst>
          </p:nvPr>
        </p:nvGraphicFramePr>
        <p:xfrm>
          <a:off x="7399338" y="4754379"/>
          <a:ext cx="1292225" cy="835025"/>
        </p:xfrm>
        <a:graphic>
          <a:graphicData uri="http://schemas.openxmlformats.org/presentationml/2006/ole">
            <mc:AlternateContent xmlns:mc="http://schemas.openxmlformats.org/markup-compatibility/2006">
              <mc:Choice xmlns:v="urn:schemas-microsoft-com:vml" Requires="v">
                <p:oleObj spid="_x0000_s253445" name="Equation" r:id="rId4" imgW="609480" imgH="393480" progId="Equation.3">
                  <p:embed/>
                </p:oleObj>
              </mc:Choice>
              <mc:Fallback>
                <p:oleObj name="Equation" r:id="rId4" imgW="609480" imgH="393480" progId="Equation.3">
                  <p:embed/>
                  <p:pic>
                    <p:nvPicPr>
                      <p:cNvPr id="0"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9338" y="4754379"/>
                        <a:ext cx="1292225"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3437" name="Object 13"/>
          <p:cNvGraphicFramePr>
            <a:graphicFrameLocks noChangeAspect="1"/>
          </p:cNvGraphicFramePr>
          <p:nvPr>
            <p:extLst>
              <p:ext uri="{D42A27DB-BD31-4B8C-83A1-F6EECF244321}">
                <p14:modId xmlns:p14="http://schemas.microsoft.com/office/powerpoint/2010/main" val="782958742"/>
              </p:ext>
            </p:extLst>
          </p:nvPr>
        </p:nvGraphicFramePr>
        <p:xfrm>
          <a:off x="2614937" y="3545314"/>
          <a:ext cx="2763838" cy="992188"/>
        </p:xfrm>
        <a:graphic>
          <a:graphicData uri="http://schemas.openxmlformats.org/presentationml/2006/ole">
            <mc:AlternateContent xmlns:mc="http://schemas.openxmlformats.org/markup-compatibility/2006">
              <mc:Choice xmlns:v="urn:schemas-microsoft-com:vml" Requires="v">
                <p:oleObj spid="_x0000_s253446" name="Equation" r:id="rId6" imgW="1168200" imgH="419040" progId="Equation.3">
                  <p:embed/>
                </p:oleObj>
              </mc:Choice>
              <mc:Fallback>
                <p:oleObj name="Equation" r:id="rId6" imgW="1168200" imgH="419040" progId="Equation.3">
                  <p:embed/>
                  <p:pic>
                    <p:nvPicPr>
                      <p:cNvPr id="0"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4937" y="3545314"/>
                        <a:ext cx="2763838"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445" name="Freeform 21"/>
          <p:cNvSpPr>
            <a:spLocks/>
          </p:cNvSpPr>
          <p:nvPr/>
        </p:nvSpPr>
        <p:spPr bwMode="auto">
          <a:xfrm>
            <a:off x="549600" y="3531027"/>
            <a:ext cx="2574925" cy="471487"/>
          </a:xfrm>
          <a:custGeom>
            <a:avLst/>
            <a:gdLst>
              <a:gd name="T0" fmla="*/ 1437 w 1437"/>
              <a:gd name="T1" fmla="*/ 297 h 297"/>
              <a:gd name="T2" fmla="*/ 1183 w 1437"/>
              <a:gd name="T3" fmla="*/ 144 h 297"/>
              <a:gd name="T4" fmla="*/ 822 w 1437"/>
              <a:gd name="T5" fmla="*/ 36 h 297"/>
              <a:gd name="T6" fmla="*/ 569 w 1437"/>
              <a:gd name="T7" fmla="*/ 21 h 297"/>
              <a:gd name="T8" fmla="*/ 254 w 1437"/>
              <a:gd name="T9" fmla="*/ 29 h 297"/>
              <a:gd name="T10" fmla="*/ 192 w 1437"/>
              <a:gd name="T11" fmla="*/ 67 h 297"/>
              <a:gd name="T12" fmla="*/ 116 w 1437"/>
              <a:gd name="T13" fmla="*/ 82 h 297"/>
              <a:gd name="T14" fmla="*/ 70 w 1437"/>
              <a:gd name="T15" fmla="*/ 98 h 297"/>
              <a:gd name="T16" fmla="*/ 0 w 1437"/>
              <a:gd name="T17" fmla="*/ 129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7"/>
              <a:gd name="T28" fmla="*/ 0 h 297"/>
              <a:gd name="T29" fmla="*/ 1437 w 1437"/>
              <a:gd name="T30" fmla="*/ 297 h 2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7" h="297">
                <a:moveTo>
                  <a:pt x="1437" y="297"/>
                </a:moveTo>
                <a:cubicBezTo>
                  <a:pt x="1381" y="245"/>
                  <a:pt x="1256" y="163"/>
                  <a:pt x="1183" y="144"/>
                </a:cubicBezTo>
                <a:cubicBezTo>
                  <a:pt x="1077" y="72"/>
                  <a:pt x="949" y="44"/>
                  <a:pt x="822" y="36"/>
                </a:cubicBezTo>
                <a:cubicBezTo>
                  <a:pt x="738" y="31"/>
                  <a:pt x="569" y="21"/>
                  <a:pt x="569" y="21"/>
                </a:cubicBezTo>
                <a:cubicBezTo>
                  <a:pt x="465" y="0"/>
                  <a:pt x="358" y="18"/>
                  <a:pt x="254" y="29"/>
                </a:cubicBezTo>
                <a:cubicBezTo>
                  <a:pt x="226" y="37"/>
                  <a:pt x="218" y="54"/>
                  <a:pt x="192" y="67"/>
                </a:cubicBezTo>
                <a:cubicBezTo>
                  <a:pt x="169" y="79"/>
                  <a:pt x="141" y="79"/>
                  <a:pt x="116" y="82"/>
                </a:cubicBezTo>
                <a:cubicBezTo>
                  <a:pt x="101" y="87"/>
                  <a:pt x="82" y="87"/>
                  <a:pt x="70" y="98"/>
                </a:cubicBezTo>
                <a:cubicBezTo>
                  <a:pt x="50" y="116"/>
                  <a:pt x="28" y="129"/>
                  <a:pt x="0" y="129"/>
                </a:cubicBezTo>
              </a:path>
            </a:pathLst>
          </a:custGeom>
          <a:noFill/>
          <a:ln w="9525">
            <a:solidFill>
              <a:srgbClr val="FF0000"/>
            </a:solidFill>
            <a:round/>
            <a:headEnd type="triangle" w="lg" len="lg"/>
            <a:tailEnd type="none" w="lg" len="lg"/>
          </a:ln>
        </p:spPr>
        <p:txBody>
          <a:bodyPr>
            <a:prstTxWarp prst="textNoShape">
              <a:avLst/>
            </a:prstTxWarp>
          </a:bodyPr>
          <a:lstStyle/>
          <a:p>
            <a:endParaRPr lang="en-US"/>
          </a:p>
        </p:txBody>
      </p:sp>
      <p:sp>
        <p:nvSpPr>
          <p:cNvPr id="103446" name="Text Box 22"/>
          <p:cNvSpPr txBox="1">
            <a:spLocks noChangeArrowheads="1"/>
          </p:cNvSpPr>
          <p:nvPr/>
        </p:nvSpPr>
        <p:spPr bwMode="auto">
          <a:xfrm>
            <a:off x="352946" y="3651676"/>
            <a:ext cx="1535113" cy="701675"/>
          </a:xfrm>
          <a:prstGeom prst="rect">
            <a:avLst/>
          </a:prstGeom>
          <a:noFill/>
          <a:ln w="9525">
            <a:noFill/>
            <a:miter lim="800000"/>
            <a:headEnd/>
            <a:tailEnd type="none" w="lg" len="lg"/>
          </a:ln>
        </p:spPr>
        <p:txBody>
          <a:bodyPr wrap="none">
            <a:prstTxWarp prst="textNoShape">
              <a:avLst/>
            </a:prstTxWarp>
            <a:spAutoFit/>
          </a:bodyPr>
          <a:lstStyle/>
          <a:p>
            <a:r>
              <a:rPr lang="en-US" dirty="0">
                <a:solidFill>
                  <a:srgbClr val="FF0000"/>
                </a:solidFill>
              </a:rPr>
              <a:t>Note</a:t>
            </a:r>
          </a:p>
          <a:p>
            <a:r>
              <a:rPr lang="en-US" dirty="0">
                <a:solidFill>
                  <a:srgbClr val="FF0000"/>
                </a:solidFill>
              </a:rPr>
              <a:t>approximate!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0213" y="0"/>
            <a:ext cx="8229600" cy="1143000"/>
          </a:xfrm>
        </p:spPr>
        <p:txBody>
          <a:bodyPr>
            <a:normAutofit/>
          </a:bodyPr>
          <a:lstStyle/>
          <a:p>
            <a:pPr eaLnBrk="1" hangingPunct="1"/>
            <a:r>
              <a:rPr lang="en-US" sz="3600" dirty="0" smtClean="0"/>
              <a:t>Interim Summary</a:t>
            </a:r>
            <a:endParaRPr lang="en-US" sz="3600" dirty="0"/>
          </a:p>
        </p:txBody>
      </p:sp>
      <p:sp>
        <p:nvSpPr>
          <p:cNvPr id="18435" name="Rectangle 3"/>
          <p:cNvSpPr>
            <a:spLocks noGrp="1" noChangeArrowheads="1"/>
          </p:cNvSpPr>
          <p:nvPr>
            <p:ph type="body" idx="1"/>
          </p:nvPr>
        </p:nvSpPr>
        <p:spPr>
          <a:xfrm>
            <a:off x="417513" y="1068388"/>
            <a:ext cx="8229600" cy="5075237"/>
          </a:xfrm>
        </p:spPr>
        <p:txBody>
          <a:bodyPr>
            <a:normAutofit fontScale="77500" lnSpcReduction="20000"/>
          </a:bodyPr>
          <a:lstStyle/>
          <a:p>
            <a:pPr eaLnBrk="1" hangingPunct="1"/>
            <a:r>
              <a:rPr lang="en-US" sz="2824" dirty="0"/>
              <a:t>Moment of inertia depends on distribution of mass</a:t>
            </a:r>
          </a:p>
          <a:p>
            <a:pPr eaLnBrk="1" hangingPunct="1"/>
            <a:r>
              <a:rPr lang="en-US" sz="2824" dirty="0"/>
              <a:t>For planets, </a:t>
            </a:r>
            <a:r>
              <a:rPr lang="en-US" sz="2824" i="1" dirty="0"/>
              <a:t>C&gt;A</a:t>
            </a:r>
            <a:r>
              <a:rPr lang="en-US" sz="2824" dirty="0"/>
              <a:t> because mass is concentrated at the equator as a result of the rotational bulge</a:t>
            </a:r>
          </a:p>
          <a:p>
            <a:pPr eaLnBrk="1" hangingPunct="1"/>
            <a:r>
              <a:rPr lang="en-US" sz="2824" dirty="0"/>
              <a:t>The gravity field is affected by the rotational bulge, and thus depends on </a:t>
            </a:r>
            <a:r>
              <a:rPr lang="en-US" sz="2824" i="1" dirty="0"/>
              <a:t>C-A  </a:t>
            </a:r>
            <a:r>
              <a:rPr lang="en-US" sz="2824" dirty="0"/>
              <a:t>(or, equivalently, </a:t>
            </a:r>
            <a:r>
              <a:rPr lang="en-US" sz="2824" i="1" dirty="0"/>
              <a:t>J</a:t>
            </a:r>
            <a:r>
              <a:rPr lang="en-US" sz="2824" i="1" baseline="-25000" dirty="0"/>
              <a:t>2</a:t>
            </a:r>
            <a:r>
              <a:rPr lang="en-US" sz="2824" dirty="0"/>
              <a:t>)</a:t>
            </a:r>
          </a:p>
          <a:p>
            <a:pPr eaLnBrk="1" hangingPunct="1"/>
            <a:r>
              <a:rPr lang="en-US" sz="2824" dirty="0"/>
              <a:t>So we can measure </a:t>
            </a:r>
            <a:r>
              <a:rPr lang="en-US" sz="2824" i="1" dirty="0"/>
              <a:t>C-A</a:t>
            </a:r>
            <a:r>
              <a:rPr lang="en-US" sz="2824" dirty="0"/>
              <a:t> remotely (e.g. by observing a satellite’s orbit)</a:t>
            </a:r>
          </a:p>
          <a:p>
            <a:pPr eaLnBrk="1" hangingPunct="1"/>
            <a:r>
              <a:rPr lang="en-US" sz="2824" dirty="0"/>
              <a:t>If the body has no elastic strength, we can also predict the </a:t>
            </a:r>
            <a:r>
              <a:rPr lang="en-US" sz="2824" i="1" dirty="0"/>
              <a:t>shape</a:t>
            </a:r>
            <a:r>
              <a:rPr lang="en-US" sz="2824" dirty="0"/>
              <a:t> of the body given </a:t>
            </a:r>
            <a:r>
              <a:rPr lang="en-US" sz="2824" i="1" dirty="0"/>
              <a:t>C-A </a:t>
            </a:r>
            <a:r>
              <a:rPr lang="en-US" sz="2824" dirty="0"/>
              <a:t>(or we can infer </a:t>
            </a:r>
            <a:r>
              <a:rPr lang="en-US" sz="2824" i="1" dirty="0"/>
              <a:t>C-A</a:t>
            </a:r>
            <a:r>
              <a:rPr lang="en-US" sz="2824" dirty="0"/>
              <a:t> by measuring the shape</a:t>
            </a:r>
            <a:r>
              <a:rPr lang="en-US" sz="2824" dirty="0" smtClean="0"/>
              <a:t>)</a:t>
            </a:r>
          </a:p>
          <a:p>
            <a:pPr eaLnBrk="1" hangingPunct="1">
              <a:buNone/>
            </a:pPr>
            <a:endParaRPr lang="en-US" sz="2800" i="1" dirty="0" smtClean="0"/>
          </a:p>
          <a:p>
            <a:r>
              <a:rPr lang="en-US" sz="3097" dirty="0" smtClean="0">
                <a:solidFill>
                  <a:srgbClr val="0000FF"/>
                </a:solidFill>
              </a:rPr>
              <a:t>But what we would really like to know is the actual moment of inertia, </a:t>
            </a:r>
            <a:r>
              <a:rPr lang="en-US" sz="3097" i="1" dirty="0" smtClean="0">
                <a:solidFill>
                  <a:srgbClr val="0000FF"/>
                </a:solidFill>
              </a:rPr>
              <a:t>C</a:t>
            </a:r>
            <a:r>
              <a:rPr lang="en-US" sz="3097" dirty="0" smtClean="0">
                <a:solidFill>
                  <a:srgbClr val="0000FF"/>
                </a:solidFill>
              </a:rPr>
              <a:t> (</a:t>
            </a:r>
            <a:r>
              <a:rPr lang="en-US" sz="3097" dirty="0" err="1" smtClean="0">
                <a:solidFill>
                  <a:srgbClr val="0000FF"/>
                </a:solidFill>
              </a:rPr>
              <a:t>b/c</a:t>
            </a:r>
            <a:r>
              <a:rPr lang="en-US" sz="3097" dirty="0" smtClean="0">
                <a:solidFill>
                  <a:srgbClr val="0000FF"/>
                </a:solidFill>
              </a:rPr>
              <a:t> we wanted to get at interior structure!)</a:t>
            </a:r>
          </a:p>
          <a:p>
            <a:r>
              <a:rPr lang="en-US" sz="3097" dirty="0" smtClean="0">
                <a:solidFill>
                  <a:srgbClr val="0000FF"/>
                </a:solidFill>
              </a:rPr>
              <a:t>How do we get </a:t>
            </a:r>
            <a:r>
              <a:rPr lang="en-US" sz="3097" i="1" dirty="0" smtClean="0">
                <a:solidFill>
                  <a:srgbClr val="0000FF"/>
                </a:solidFill>
              </a:rPr>
              <a:t>C</a:t>
            </a:r>
            <a:r>
              <a:rPr lang="en-US" sz="3097" dirty="0" smtClean="0">
                <a:solidFill>
                  <a:srgbClr val="0000FF"/>
                </a:solidFill>
              </a:rPr>
              <a:t> not just </a:t>
            </a:r>
            <a:r>
              <a:rPr lang="en-US" sz="3097" i="1" dirty="0" smtClean="0">
                <a:solidFill>
                  <a:srgbClr val="0000FF"/>
                </a:solidFill>
              </a:rPr>
              <a:t>C-A</a:t>
            </a:r>
            <a:r>
              <a:rPr lang="en-US" sz="3097" dirty="0" smtClean="0">
                <a:solidFill>
                  <a:srgbClr val="0000FF"/>
                </a:solidFill>
              </a:rPr>
              <a:t>? Two possible approaches:</a:t>
            </a:r>
          </a:p>
          <a:p>
            <a:pPr lvl="1"/>
            <a:r>
              <a:rPr lang="en-US" sz="2400" dirty="0" smtClean="0">
                <a:solidFill>
                  <a:srgbClr val="0000FF"/>
                </a:solidFill>
              </a:rPr>
              <a:t>Observations of precession of the body’s axis of rotation </a:t>
            </a:r>
          </a:p>
          <a:p>
            <a:pPr lvl="1"/>
            <a:r>
              <a:rPr lang="en-US" sz="2400" i="1" dirty="0" smtClean="0">
                <a:solidFill>
                  <a:srgbClr val="0000FF"/>
                </a:solidFill>
              </a:rPr>
              <a:t>Assume</a:t>
            </a:r>
            <a:r>
              <a:rPr lang="en-US" sz="2400" dirty="0" smtClean="0">
                <a:solidFill>
                  <a:srgbClr val="0000FF"/>
                </a:solidFill>
              </a:rPr>
              <a:t> the body is fluid (hydrostatic) and use theory</a:t>
            </a:r>
          </a:p>
          <a:p>
            <a:pPr eaLnBrk="1" hangingPunct="1"/>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273051" y="4325164"/>
            <a:ext cx="8529637" cy="2044064"/>
          </a:xfrm>
        </p:spPr>
        <p:txBody>
          <a:bodyPr>
            <a:normAutofit/>
          </a:bodyPr>
          <a:lstStyle/>
          <a:p>
            <a:pPr eaLnBrk="1" hangingPunct="1"/>
            <a:r>
              <a:rPr lang="en-US" sz="2400" dirty="0" smtClean="0"/>
              <a:t>b/c planets are oblate their rotation axis will </a:t>
            </a:r>
            <a:r>
              <a:rPr lang="en-US" sz="2400" dirty="0" err="1" smtClean="0"/>
              <a:t>precess</a:t>
            </a:r>
            <a:r>
              <a:rPr lang="en-US" sz="2400" dirty="0" smtClean="0"/>
              <a:t> about the orbit normal</a:t>
            </a:r>
          </a:p>
          <a:p>
            <a:pPr eaLnBrk="1" hangingPunct="1"/>
            <a:r>
              <a:rPr lang="en-US" sz="2400" dirty="0" smtClean="0"/>
              <a:t>the </a:t>
            </a:r>
            <a:r>
              <a:rPr lang="en-US" sz="2400" dirty="0"/>
              <a:t>rate of precession gives us</a:t>
            </a:r>
            <a:r>
              <a:rPr lang="en-US" sz="2400" dirty="0" smtClean="0"/>
              <a:t> </a:t>
            </a:r>
            <a:r>
              <a:rPr lang="en-US" sz="2400" i="1" dirty="0" smtClean="0"/>
              <a:t>(</a:t>
            </a:r>
            <a:r>
              <a:rPr lang="en-US" sz="2400" i="1" dirty="0"/>
              <a:t>C-A)/</a:t>
            </a:r>
            <a:r>
              <a:rPr lang="en-US" sz="2400" i="1" dirty="0" smtClean="0"/>
              <a:t>C</a:t>
            </a:r>
          </a:p>
          <a:p>
            <a:pPr eaLnBrk="1" hangingPunct="1"/>
            <a:r>
              <a:rPr lang="en-US" sz="2400" dirty="0"/>
              <a:t>n</a:t>
            </a:r>
            <a:r>
              <a:rPr lang="en-US" sz="2400" dirty="0" smtClean="0"/>
              <a:t>ote: precession doesn’t affect obliquity (tilt of planet’s axis)</a:t>
            </a:r>
          </a:p>
          <a:p>
            <a:pPr eaLnBrk="1" hangingPunct="1"/>
            <a:endParaRPr lang="en-US" sz="2400" dirty="0"/>
          </a:p>
          <a:p>
            <a:pPr eaLnBrk="1" hangingPunct="1"/>
            <a:endParaRPr lang="en-US" sz="2400" dirty="0"/>
          </a:p>
        </p:txBody>
      </p:sp>
      <p:pic>
        <p:nvPicPr>
          <p:cNvPr id="31" name="Picture 30"/>
          <p:cNvPicPr>
            <a:picLocks noChangeAspect="1"/>
          </p:cNvPicPr>
          <p:nvPr/>
        </p:nvPicPr>
        <p:blipFill>
          <a:blip r:embed="rId3"/>
          <a:stretch>
            <a:fillRect/>
          </a:stretch>
        </p:blipFill>
        <p:spPr>
          <a:xfrm>
            <a:off x="961998" y="821116"/>
            <a:ext cx="4762500" cy="2946400"/>
          </a:xfrm>
          <a:prstGeom prst="rect">
            <a:avLst/>
          </a:prstGeom>
        </p:spPr>
      </p:pic>
      <p:sp>
        <p:nvSpPr>
          <p:cNvPr id="34" name="Oval 33"/>
          <p:cNvSpPr/>
          <p:nvPr/>
        </p:nvSpPr>
        <p:spPr>
          <a:xfrm rot="864572">
            <a:off x="1294957" y="2100244"/>
            <a:ext cx="1875761" cy="1528886"/>
          </a:xfrm>
          <a:prstGeom prst="ellipse">
            <a:avLst/>
          </a:prstGeom>
          <a:solidFill>
            <a:schemeClr val="tx2">
              <a:lumMod val="40000"/>
              <a:lumOff val="60000"/>
              <a:alpha val="4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2"/>
          <p:cNvSpPr>
            <a:spLocks noGrp="1" noChangeArrowheads="1"/>
          </p:cNvSpPr>
          <p:nvPr>
            <p:ph type="title"/>
          </p:nvPr>
        </p:nvSpPr>
        <p:spPr>
          <a:xfrm>
            <a:off x="442912" y="0"/>
            <a:ext cx="8570763" cy="796092"/>
          </a:xfrm>
        </p:spPr>
        <p:txBody>
          <a:bodyPr>
            <a:normAutofit/>
          </a:bodyPr>
          <a:lstStyle/>
          <a:p>
            <a:pPr eaLnBrk="1" hangingPunct="1"/>
            <a:r>
              <a:rPr lang="en-US" sz="3600" dirty="0" smtClean="0"/>
              <a:t>Spinning Tilted Oblate Planets =&gt; Precession</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normAutofit/>
          </a:bodyPr>
          <a:lstStyle/>
          <a:p>
            <a:pPr eaLnBrk="1" hangingPunct="1"/>
            <a:r>
              <a:rPr lang="en-US" sz="3600" dirty="0" smtClean="0"/>
              <a:t>Combining our Observations</a:t>
            </a:r>
            <a:endParaRPr lang="en-US" sz="3600" dirty="0"/>
          </a:p>
        </p:txBody>
      </p:sp>
      <p:sp>
        <p:nvSpPr>
          <p:cNvPr id="108547" name="Rectangle 3"/>
          <p:cNvSpPr>
            <a:spLocks noGrp="1" noChangeArrowheads="1"/>
          </p:cNvSpPr>
          <p:nvPr>
            <p:ph type="body" idx="1"/>
          </p:nvPr>
        </p:nvSpPr>
        <p:spPr>
          <a:xfrm>
            <a:off x="218952" y="1020979"/>
            <a:ext cx="8850436" cy="5678296"/>
          </a:xfrm>
        </p:spPr>
        <p:txBody>
          <a:bodyPr>
            <a:noAutofit/>
          </a:bodyPr>
          <a:lstStyle/>
          <a:p>
            <a:pPr eaLnBrk="1" hangingPunct="1"/>
            <a:r>
              <a:rPr lang="en-US" sz="2400" dirty="0"/>
              <a:t>If we can measure the rate of precession of the rotation axis, we get </a:t>
            </a:r>
            <a:r>
              <a:rPr lang="en-US" sz="2400" i="1" dirty="0"/>
              <a:t>(C-A)/</a:t>
            </a:r>
            <a:r>
              <a:rPr lang="en-US" sz="2400" i="1" dirty="0" smtClean="0"/>
              <a:t>C: need to be able to track a surface feature (pref. lander)</a:t>
            </a:r>
          </a:p>
          <a:p>
            <a:pPr eaLnBrk="1" hangingPunct="1"/>
            <a:r>
              <a:rPr lang="en-US" sz="2400" dirty="0">
                <a:solidFill>
                  <a:srgbClr val="FF0000"/>
                </a:solidFill>
              </a:rPr>
              <a:t>For which bodies do we know the precession rate?</a:t>
            </a:r>
          </a:p>
          <a:p>
            <a:pPr eaLnBrk="1" hangingPunct="1"/>
            <a:r>
              <a:rPr lang="en-US" sz="2400" dirty="0"/>
              <a:t>Given the planet’s gravitational field, or its flattening, we can deduce </a:t>
            </a:r>
            <a:r>
              <a:rPr lang="en-US" sz="2400" i="1" dirty="0"/>
              <a:t>J</a:t>
            </a:r>
            <a:r>
              <a:rPr lang="en-US" sz="2400" i="1" baseline="-25000" dirty="0"/>
              <a:t>2</a:t>
            </a:r>
            <a:r>
              <a:rPr lang="en-US" sz="2400" dirty="0"/>
              <a:t> (or equivalently </a:t>
            </a:r>
            <a:r>
              <a:rPr lang="en-US" sz="2400" i="1" dirty="0"/>
              <a:t>C-A</a:t>
            </a:r>
            <a:r>
              <a:rPr lang="en-US" sz="2400" dirty="0" smtClean="0"/>
              <a:t>)</a:t>
            </a:r>
          </a:p>
          <a:p>
            <a:pPr eaLnBrk="1" hangingPunct="1"/>
            <a:r>
              <a:rPr lang="en-US" sz="2400" i="1" dirty="0" smtClean="0"/>
              <a:t>Alternatively</a:t>
            </a:r>
            <a:r>
              <a:rPr lang="en-US" sz="2400" dirty="0" smtClean="0"/>
              <a:t> we can use the precession of a spacecraft’s orbit to measure </a:t>
            </a:r>
            <a:r>
              <a:rPr lang="en-US" sz="2400" i="1" dirty="0" smtClean="0"/>
              <a:t>J</a:t>
            </a:r>
            <a:r>
              <a:rPr lang="en-US" sz="2400" i="1" baseline="-25000" dirty="0" smtClean="0"/>
              <a:t>2</a:t>
            </a:r>
            <a:r>
              <a:rPr lang="en-US" sz="2400" dirty="0" smtClean="0"/>
              <a:t>…… </a:t>
            </a:r>
            <a:r>
              <a:rPr lang="en-US" sz="1800" dirty="0" smtClean="0"/>
              <a:t>we haven’t talked about this approach in detail here</a:t>
            </a:r>
            <a:endParaRPr lang="en-US" sz="1800" i="1" baseline="-25000" dirty="0" smtClean="0"/>
          </a:p>
          <a:p>
            <a:pPr eaLnBrk="1" hangingPunct="1"/>
            <a:r>
              <a:rPr lang="en-US" sz="2400" dirty="0"/>
              <a:t>Given </a:t>
            </a:r>
            <a:r>
              <a:rPr lang="en-US" sz="2400" i="1" dirty="0"/>
              <a:t>(C-A)/C</a:t>
            </a:r>
            <a:r>
              <a:rPr lang="en-US" sz="2400" dirty="0"/>
              <a:t> and </a:t>
            </a:r>
            <a:r>
              <a:rPr lang="en-US" sz="2400" i="1" dirty="0"/>
              <a:t>(C-A),</a:t>
            </a:r>
            <a:r>
              <a:rPr lang="en-US" sz="2400" dirty="0"/>
              <a:t> we can deduce </a:t>
            </a:r>
            <a:r>
              <a:rPr lang="en-US" sz="2400" i="1" dirty="0" smtClean="0"/>
              <a:t>C</a:t>
            </a:r>
          </a:p>
          <a:p>
            <a:r>
              <a:rPr lang="en-US" sz="2400" i="1" dirty="0" smtClean="0"/>
              <a:t>Finally, we typically report values of C/MR</a:t>
            </a:r>
            <a:r>
              <a:rPr lang="en-US" sz="2400" i="1" baseline="30000" dirty="0" smtClean="0"/>
              <a:t>2</a:t>
            </a:r>
            <a:r>
              <a:rPr lang="en-US" sz="2400" i="1" dirty="0" smtClean="0"/>
              <a:t> (dimensionless), rather than C, since the we can then compare easily with the value of C/MR</a:t>
            </a:r>
            <a:r>
              <a:rPr lang="en-US" sz="2400" i="1" baseline="30000" dirty="0" smtClean="0"/>
              <a:t>2</a:t>
            </a:r>
            <a:r>
              <a:rPr lang="en-US" sz="2400" i="1" dirty="0" smtClean="0"/>
              <a:t> for a uniform (=0.4, as we saw earlier)</a:t>
            </a:r>
            <a:endParaRPr lang="en-US" sz="2400" dirty="0" smtClean="0">
              <a:solidFill>
                <a:srgbClr val="FF0000"/>
              </a:solidFill>
            </a:endParaRPr>
          </a:p>
          <a:p>
            <a:r>
              <a:rPr lang="en-US" sz="2400" dirty="0" smtClean="0">
                <a:solidFill>
                  <a:srgbClr val="FF0000"/>
                </a:solidFill>
              </a:rPr>
              <a:t>What </a:t>
            </a:r>
            <a:r>
              <a:rPr lang="en-US" sz="2400" dirty="0">
                <a:solidFill>
                  <a:srgbClr val="FF0000"/>
                </a:solidFill>
              </a:rPr>
              <a:t>do we do if we can’t measure the precession </a:t>
            </a:r>
            <a:r>
              <a:rPr lang="en-US" sz="2400" dirty="0" smtClean="0">
                <a:solidFill>
                  <a:srgbClr val="FF0000"/>
                </a:solidFill>
              </a:rPr>
              <a:t>rate but we can measure </a:t>
            </a:r>
            <a:r>
              <a:rPr lang="en-US" sz="2400" i="1" dirty="0" smtClean="0">
                <a:solidFill>
                  <a:srgbClr val="FF0000"/>
                </a:solidFill>
              </a:rPr>
              <a:t>J</a:t>
            </a:r>
            <a:r>
              <a:rPr lang="en-US" sz="2400" i="1" baseline="-25000" dirty="0" smtClean="0">
                <a:solidFill>
                  <a:srgbClr val="FF0000"/>
                </a:solidFill>
              </a:rPr>
              <a:t>2</a:t>
            </a:r>
            <a:r>
              <a:rPr lang="en-US" sz="2400" dirty="0" smtClean="0">
                <a:solidFill>
                  <a:srgbClr val="FF0000"/>
                </a:solidFill>
              </a:rPr>
              <a:t>? </a:t>
            </a:r>
            <a:r>
              <a:rPr lang="en-US" sz="2400" dirty="0" smtClean="0"/>
              <a:t>Measure </a:t>
            </a:r>
            <a:r>
              <a:rPr lang="en-US" sz="2400" i="1" dirty="0" smtClean="0"/>
              <a:t>J</a:t>
            </a:r>
            <a:r>
              <a:rPr lang="en-US" sz="2400" i="1" baseline="-25000" dirty="0" smtClean="0"/>
              <a:t>2</a:t>
            </a:r>
            <a:r>
              <a:rPr lang="en-US" sz="2400" dirty="0" smtClean="0"/>
              <a:t>, calculate </a:t>
            </a:r>
            <a:r>
              <a:rPr lang="en-US" sz="2400" i="1" dirty="0" smtClean="0"/>
              <a:t>f</a:t>
            </a:r>
            <a:r>
              <a:rPr lang="en-US" sz="2400" dirty="0" smtClean="0"/>
              <a:t>, and use theory that relates </a:t>
            </a:r>
            <a:r>
              <a:rPr lang="en-US" sz="2400" i="1" dirty="0" smtClean="0"/>
              <a:t>f</a:t>
            </a:r>
            <a:r>
              <a:rPr lang="en-US" sz="2400" dirty="0" smtClean="0"/>
              <a:t> to </a:t>
            </a:r>
            <a:r>
              <a:rPr lang="en-US" sz="2400" i="1" dirty="0" smtClean="0"/>
              <a:t>C</a:t>
            </a:r>
            <a:r>
              <a:rPr lang="en-US" sz="2400" dirty="0" smtClean="0"/>
              <a:t> for hydrostatic </a:t>
            </a:r>
            <a:r>
              <a:rPr lang="en-US" sz="2400" dirty="0"/>
              <a:t>body (</a:t>
            </a:r>
            <a:r>
              <a:rPr lang="en-US" sz="2000" dirty="0">
                <a:cs typeface="Calibri"/>
              </a:rPr>
              <a:t>Darwin-</a:t>
            </a:r>
            <a:r>
              <a:rPr lang="en-US" sz="2000" dirty="0" err="1">
                <a:cs typeface="Calibri"/>
              </a:rPr>
              <a:t>Radau</a:t>
            </a:r>
            <a:r>
              <a:rPr lang="en-US" sz="2000" dirty="0">
                <a:cs typeface="Calibri"/>
              </a:rPr>
              <a:t> approximation</a:t>
            </a:r>
            <a:r>
              <a:rPr lang="en-US" sz="2400" dirty="0">
                <a:latin typeface="Times New Roman" charset="0"/>
              </a:rPr>
              <a:t>)</a:t>
            </a:r>
            <a:r>
              <a:rPr lang="en-US" sz="2000" dirty="0" smtClean="0"/>
              <a:t>.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57200" y="228600"/>
            <a:ext cx="8458200" cy="147732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smtClean="0"/>
              <a:t>Planetary Interiors:  </a:t>
            </a:r>
          </a:p>
          <a:p>
            <a:pPr algn="ctr">
              <a:spcBef>
                <a:spcPct val="50000"/>
              </a:spcBef>
            </a:pPr>
            <a:r>
              <a:rPr lang="en-US" sz="3600" dirty="0" smtClean="0"/>
              <a:t>GOAL for today’s class / problem set</a:t>
            </a:r>
            <a:endParaRPr lang="en-US" sz="3600" dirty="0"/>
          </a:p>
        </p:txBody>
      </p:sp>
      <p:sp>
        <p:nvSpPr>
          <p:cNvPr id="2" name="Rectangle 1"/>
          <p:cNvSpPr/>
          <p:nvPr/>
        </p:nvSpPr>
        <p:spPr>
          <a:xfrm>
            <a:off x="931334" y="2744173"/>
            <a:ext cx="7281332" cy="2246769"/>
          </a:xfrm>
          <a:prstGeom prst="rect">
            <a:avLst/>
          </a:prstGeom>
        </p:spPr>
        <p:txBody>
          <a:bodyPr wrap="square">
            <a:spAutoFit/>
          </a:bodyPr>
          <a:lstStyle/>
          <a:p>
            <a:r>
              <a:rPr lang="en-US" sz="2800" dirty="0" smtClean="0">
                <a:solidFill>
                  <a:srgbClr val="FF0000"/>
                </a:solidFill>
              </a:rPr>
              <a:t>Be able to understand qualitatively, and through simple quantitative calculations, Science</a:t>
            </a:r>
            <a:r>
              <a:rPr lang="en-US" sz="2800" dirty="0">
                <a:solidFill>
                  <a:srgbClr val="FF0000"/>
                </a:solidFill>
              </a:rPr>
              <a:t>/Nature/overview papers reporting </a:t>
            </a:r>
            <a:r>
              <a:rPr lang="en-US" sz="2800" dirty="0" smtClean="0">
                <a:solidFill>
                  <a:srgbClr val="FF0000"/>
                </a:solidFill>
              </a:rPr>
              <a:t>global and regional interior structure results from satellite observations of gravity </a:t>
            </a:r>
            <a:r>
              <a:rPr lang="en-US" sz="2800" dirty="0">
                <a:solidFill>
                  <a:srgbClr val="FF0000"/>
                </a:solidFill>
              </a:rPr>
              <a:t>and </a:t>
            </a:r>
            <a:r>
              <a:rPr lang="en-US" sz="2800" dirty="0" smtClean="0">
                <a:solidFill>
                  <a:srgbClr val="FF0000"/>
                </a:solidFill>
              </a:rPr>
              <a:t>topography</a:t>
            </a:r>
          </a:p>
        </p:txBody>
      </p:sp>
    </p:spTree>
    <p:extLst>
      <p:ext uri="{BB962C8B-B14F-4D97-AF65-F5344CB8AC3E}">
        <p14:creationId xmlns:p14="http://schemas.microsoft.com/office/powerpoint/2010/main" val="3472545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3600" dirty="0"/>
              <a:t>Moment of </a:t>
            </a:r>
            <a:r>
              <a:rPr lang="en-US" sz="3600" dirty="0" smtClean="0"/>
              <a:t>Inertia (</a:t>
            </a:r>
            <a:r>
              <a:rPr lang="en-US" sz="3600" dirty="0" err="1" smtClean="0"/>
              <a:t>MoI</a:t>
            </a:r>
            <a:r>
              <a:rPr lang="en-US" sz="3600" dirty="0" smtClean="0"/>
              <a:t>) Factor</a:t>
            </a:r>
            <a:br>
              <a:rPr lang="en-US" sz="3600" dirty="0" smtClean="0"/>
            </a:br>
            <a:r>
              <a:rPr lang="en-US" sz="3600" dirty="0" smtClean="0"/>
              <a:t>Planets and Moons (c.f. 0.4 for uniform sphere)</a:t>
            </a:r>
            <a:endParaRPr lang="en-US" sz="3600" dirty="0"/>
          </a:p>
        </p:txBody>
      </p:sp>
      <p:sp>
        <p:nvSpPr>
          <p:cNvPr id="8" name="TextBox 7"/>
          <p:cNvSpPr txBox="1"/>
          <p:nvPr/>
        </p:nvSpPr>
        <p:spPr>
          <a:xfrm>
            <a:off x="457200" y="1577494"/>
            <a:ext cx="7108301" cy="4401205"/>
          </a:xfrm>
          <a:prstGeom prst="rect">
            <a:avLst/>
          </a:prstGeom>
          <a:noFill/>
        </p:spPr>
        <p:txBody>
          <a:bodyPr wrap="square" rtlCol="0">
            <a:spAutoFit/>
          </a:bodyPr>
          <a:lstStyle/>
          <a:p>
            <a:r>
              <a:rPr lang="en-US" sz="2800" dirty="0" smtClean="0"/>
              <a:t>Mercury:		0.353 </a:t>
            </a:r>
            <a:r>
              <a:rPr lang="en-US" dirty="0" smtClean="0"/>
              <a:t>(recently from MESSENGER - 2012)</a:t>
            </a:r>
            <a:endParaRPr lang="en-US" dirty="0" smtClean="0">
              <a:solidFill>
                <a:srgbClr val="FF0000"/>
              </a:solidFill>
            </a:endParaRPr>
          </a:p>
          <a:p>
            <a:r>
              <a:rPr lang="en-US" sz="2800" dirty="0" smtClean="0"/>
              <a:t>Venus:		???? </a:t>
            </a:r>
            <a:r>
              <a:rPr lang="en-US" sz="2800" dirty="0">
                <a:solidFill>
                  <a:srgbClr val="0000FF"/>
                </a:solidFill>
                <a:sym typeface="Wingdings"/>
              </a:rPr>
              <a:t> see problem </a:t>
            </a:r>
            <a:r>
              <a:rPr lang="en-US" sz="2800" dirty="0" smtClean="0">
                <a:solidFill>
                  <a:srgbClr val="0000FF"/>
                </a:solidFill>
                <a:sym typeface="Wingdings"/>
              </a:rPr>
              <a:t>set</a:t>
            </a:r>
            <a:endParaRPr lang="en-US" sz="2800" dirty="0" smtClean="0"/>
          </a:p>
          <a:p>
            <a:r>
              <a:rPr lang="en-US" sz="2800" dirty="0" smtClean="0"/>
              <a:t>Earth: 		0.331</a:t>
            </a:r>
          </a:p>
          <a:p>
            <a:r>
              <a:rPr lang="en-US" sz="2800" dirty="0" smtClean="0"/>
              <a:t>Moon:		0.394</a:t>
            </a:r>
          </a:p>
          <a:p>
            <a:r>
              <a:rPr lang="en-US" sz="2800" dirty="0" smtClean="0"/>
              <a:t>Mars:			0.366</a:t>
            </a:r>
          </a:p>
          <a:p>
            <a:endParaRPr lang="en-US" sz="2800" dirty="0" smtClean="0"/>
          </a:p>
          <a:p>
            <a:r>
              <a:rPr lang="en-US" sz="2800" dirty="0" err="1" smtClean="0"/>
              <a:t>Europa</a:t>
            </a:r>
            <a:r>
              <a:rPr lang="en-US" sz="2800" dirty="0" smtClean="0"/>
              <a:t>:		0.346</a:t>
            </a:r>
          </a:p>
          <a:p>
            <a:r>
              <a:rPr lang="en-US" sz="2800" dirty="0" smtClean="0"/>
              <a:t>Ganymede:	0.311</a:t>
            </a:r>
          </a:p>
          <a:p>
            <a:r>
              <a:rPr lang="en-US" sz="2800" dirty="0" err="1" smtClean="0"/>
              <a:t>Callisto</a:t>
            </a:r>
            <a:r>
              <a:rPr lang="en-US" sz="2800" dirty="0" smtClean="0"/>
              <a:t>:		0.359</a:t>
            </a:r>
          </a:p>
          <a:p>
            <a:endParaRPr lang="en-US" sz="2800" dirty="0"/>
          </a:p>
        </p:txBody>
      </p:sp>
    </p:spTree>
    <p:extLst>
      <p:ext uri="{BB962C8B-B14F-4D97-AF65-F5344CB8AC3E}">
        <p14:creationId xmlns:p14="http://schemas.microsoft.com/office/powerpoint/2010/main" val="3035447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normAutofit/>
          </a:bodyPr>
          <a:lstStyle/>
          <a:p>
            <a:pPr eaLnBrk="1" hangingPunct="1"/>
            <a:r>
              <a:rPr lang="en-US" sz="3600" dirty="0" smtClean="0"/>
              <a:t>Using the </a:t>
            </a:r>
            <a:r>
              <a:rPr lang="en-US" sz="3600" dirty="0" err="1" smtClean="0"/>
              <a:t>MoI</a:t>
            </a:r>
            <a:r>
              <a:rPr lang="en-US" sz="3600" dirty="0" smtClean="0"/>
              <a:t> Factor</a:t>
            </a:r>
            <a:endParaRPr lang="en-US" sz="3600" dirty="0"/>
          </a:p>
        </p:txBody>
      </p:sp>
      <p:sp>
        <p:nvSpPr>
          <p:cNvPr id="23555" name="Rectangle 3"/>
          <p:cNvSpPr>
            <a:spLocks noGrp="1" noChangeArrowheads="1"/>
          </p:cNvSpPr>
          <p:nvPr>
            <p:ph type="body" idx="1"/>
          </p:nvPr>
        </p:nvSpPr>
        <p:spPr>
          <a:xfrm>
            <a:off x="190500" y="1099035"/>
            <a:ext cx="8674100" cy="4525963"/>
          </a:xfrm>
        </p:spPr>
        <p:txBody>
          <a:bodyPr>
            <a:normAutofit/>
          </a:bodyPr>
          <a:lstStyle/>
          <a:p>
            <a:r>
              <a:rPr lang="en-US" sz="2400" dirty="0" smtClean="0"/>
              <a:t>We’ve shown how to get the </a:t>
            </a:r>
            <a:r>
              <a:rPr lang="en-US" sz="2400" dirty="0" err="1" smtClean="0"/>
              <a:t>MoI</a:t>
            </a:r>
            <a:r>
              <a:rPr lang="en-US" sz="2400" dirty="0" smtClean="0"/>
              <a:t>, C, usually expressed as the </a:t>
            </a:r>
            <a:r>
              <a:rPr lang="en-US" sz="2400" dirty="0" err="1" smtClean="0"/>
              <a:t>MoI</a:t>
            </a:r>
            <a:r>
              <a:rPr lang="en-US" sz="2400" dirty="0" smtClean="0"/>
              <a:t> factor </a:t>
            </a:r>
            <a:r>
              <a:rPr lang="en-US" sz="2400" i="1" dirty="0" smtClean="0"/>
              <a:t>C/MR</a:t>
            </a:r>
            <a:r>
              <a:rPr lang="en-US" sz="2400" i="1" baseline="30000" dirty="0" smtClean="0"/>
              <a:t>2</a:t>
            </a:r>
          </a:p>
          <a:p>
            <a:r>
              <a:rPr lang="en-US" sz="2400" dirty="0" smtClean="0"/>
              <a:t>We </a:t>
            </a:r>
            <a:r>
              <a:rPr lang="en-US" sz="2400" dirty="0"/>
              <a:t>have </a:t>
            </a:r>
            <a:r>
              <a:rPr lang="en-US" sz="2400" dirty="0">
                <a:solidFill>
                  <a:srgbClr val="FF0000"/>
                </a:solidFill>
              </a:rPr>
              <a:t>two</a:t>
            </a:r>
            <a:r>
              <a:rPr lang="en-US" sz="2400" dirty="0"/>
              <a:t> observations: </a:t>
            </a:r>
            <a:r>
              <a:rPr lang="en-US" sz="2400" i="1" dirty="0"/>
              <a:t>M</a:t>
            </a:r>
            <a:r>
              <a:rPr lang="en-US" sz="2400" dirty="0"/>
              <a:t> (or </a:t>
            </a:r>
            <a:r>
              <a:rPr lang="en-US" sz="2400" i="1" dirty="0" err="1" smtClean="0">
                <a:latin typeface="Symbol" charset="2"/>
                <a:cs typeface="Symbol" charset="2"/>
              </a:rPr>
              <a:t>ρ</a:t>
            </a:r>
            <a:r>
              <a:rPr lang="en-US" sz="2400" baseline="-25000" dirty="0" err="1" smtClean="0"/>
              <a:t>bulk</a:t>
            </a:r>
            <a:r>
              <a:rPr lang="en-US" sz="2400" dirty="0"/>
              <a:t>) and </a:t>
            </a:r>
            <a:r>
              <a:rPr lang="en-US" sz="2400" i="1" dirty="0"/>
              <a:t>C/MR</a:t>
            </a:r>
            <a:r>
              <a:rPr lang="en-US" sz="2400" i="1" baseline="30000" dirty="0"/>
              <a:t>2</a:t>
            </a:r>
          </a:p>
          <a:p>
            <a:pPr eaLnBrk="1" hangingPunct="1"/>
            <a:r>
              <a:rPr lang="en-US" sz="2400" dirty="0"/>
              <a:t>For a simple two-layer body, there are </a:t>
            </a:r>
            <a:r>
              <a:rPr lang="en-US" sz="2400" dirty="0">
                <a:solidFill>
                  <a:srgbClr val="FF0000"/>
                </a:solidFill>
              </a:rPr>
              <a:t>three</a:t>
            </a:r>
            <a:r>
              <a:rPr lang="en-US" sz="2400" dirty="0"/>
              <a:t> unknowns: mantle and core densities, and core </a:t>
            </a:r>
            <a:r>
              <a:rPr lang="en-US" sz="2400" dirty="0" smtClean="0"/>
              <a:t>radius</a:t>
            </a:r>
          </a:p>
          <a:p>
            <a:r>
              <a:rPr lang="en-US" sz="2400" dirty="0" smtClean="0">
                <a:solidFill>
                  <a:srgbClr val="0000FF"/>
                </a:solidFill>
              </a:rPr>
              <a:t>Exercise: Show how </a:t>
            </a:r>
            <a:r>
              <a:rPr lang="en-US" sz="2400" i="1" dirty="0" smtClean="0">
                <a:solidFill>
                  <a:srgbClr val="0000FF"/>
                </a:solidFill>
              </a:rPr>
              <a:t>M</a:t>
            </a:r>
            <a:r>
              <a:rPr lang="en-US" sz="2400" dirty="0" smtClean="0">
                <a:solidFill>
                  <a:srgbClr val="0000FF"/>
                </a:solidFill>
              </a:rPr>
              <a:t> and </a:t>
            </a:r>
            <a:r>
              <a:rPr lang="en-US" sz="2400" i="1" dirty="0" smtClean="0">
                <a:solidFill>
                  <a:srgbClr val="0000FF"/>
                </a:solidFill>
              </a:rPr>
              <a:t>C/MR</a:t>
            </a:r>
            <a:r>
              <a:rPr lang="en-US" sz="2400" baseline="30000" dirty="0" smtClean="0">
                <a:solidFill>
                  <a:srgbClr val="0000FF"/>
                </a:solidFill>
              </a:rPr>
              <a:t>2</a:t>
            </a:r>
            <a:r>
              <a:rPr lang="en-US" sz="2400" dirty="0" smtClean="0">
                <a:solidFill>
                  <a:srgbClr val="0000FF"/>
                </a:solidFill>
              </a:rPr>
              <a:t> are related to </a:t>
            </a:r>
            <a:r>
              <a:rPr lang="en-US" sz="2400" i="1" dirty="0" err="1" smtClean="0">
                <a:solidFill>
                  <a:srgbClr val="0000FF"/>
                </a:solidFill>
                <a:latin typeface="Symbol" charset="2"/>
                <a:cs typeface="Symbol" charset="2"/>
              </a:rPr>
              <a:t>ρ</a:t>
            </a:r>
            <a:r>
              <a:rPr lang="en-US" sz="2400" i="1" baseline="-25000" dirty="0" err="1" smtClean="0">
                <a:solidFill>
                  <a:srgbClr val="0000FF"/>
                </a:solidFill>
              </a:rPr>
              <a:t>m</a:t>
            </a:r>
            <a:r>
              <a:rPr lang="en-US" sz="2400" i="1" baseline="-25000" dirty="0" smtClean="0">
                <a:solidFill>
                  <a:srgbClr val="0000FF"/>
                </a:solidFill>
              </a:rPr>
              <a:t> </a:t>
            </a:r>
            <a:r>
              <a:rPr lang="en-US" sz="2400" i="1" dirty="0">
                <a:solidFill>
                  <a:srgbClr val="0000FF"/>
                </a:solidFill>
              </a:rPr>
              <a:t>,</a:t>
            </a:r>
            <a:r>
              <a:rPr lang="en-US" sz="2400" i="1" baseline="-25000" dirty="0">
                <a:solidFill>
                  <a:srgbClr val="0000FF"/>
                </a:solidFill>
              </a:rPr>
              <a:t> </a:t>
            </a:r>
            <a:r>
              <a:rPr lang="en-US" sz="2400" dirty="0">
                <a:solidFill>
                  <a:srgbClr val="0000FF"/>
                </a:solidFill>
              </a:rPr>
              <a:t> </a:t>
            </a:r>
            <a:r>
              <a:rPr lang="en-US" sz="2400" i="1" dirty="0" err="1" smtClean="0">
                <a:solidFill>
                  <a:srgbClr val="0000FF"/>
                </a:solidFill>
              </a:rPr>
              <a:t>R</a:t>
            </a:r>
            <a:r>
              <a:rPr lang="en-US" sz="2400" i="1" baseline="-25000" dirty="0" err="1" smtClean="0">
                <a:solidFill>
                  <a:srgbClr val="0000FF"/>
                </a:solidFill>
              </a:rPr>
              <a:t>c</a:t>
            </a:r>
            <a:r>
              <a:rPr lang="en-US" sz="2400" i="1" dirty="0">
                <a:solidFill>
                  <a:srgbClr val="0000FF"/>
                </a:solidFill>
              </a:rPr>
              <a:t>,</a:t>
            </a:r>
            <a:r>
              <a:rPr lang="en-US" sz="2400" i="1" dirty="0" smtClean="0">
                <a:solidFill>
                  <a:srgbClr val="0000FF"/>
                </a:solidFill>
              </a:rPr>
              <a:t> R </a:t>
            </a:r>
            <a:r>
              <a:rPr lang="en-US" sz="2400" dirty="0" smtClean="0">
                <a:solidFill>
                  <a:srgbClr val="0000FF"/>
                </a:solidFill>
              </a:rPr>
              <a:t>and </a:t>
            </a:r>
            <a:r>
              <a:rPr lang="en-US" sz="2400" i="1" dirty="0" err="1">
                <a:solidFill>
                  <a:srgbClr val="0000FF"/>
                </a:solidFill>
                <a:latin typeface="Symbol" charset="2"/>
                <a:cs typeface="Symbol" charset="2"/>
              </a:rPr>
              <a:t>ρ</a:t>
            </a:r>
            <a:r>
              <a:rPr lang="en-US" sz="2400" i="1" baseline="-25000" dirty="0" err="1">
                <a:solidFill>
                  <a:srgbClr val="0000FF"/>
                </a:solidFill>
              </a:rPr>
              <a:t>c</a:t>
            </a:r>
            <a:r>
              <a:rPr lang="en-US" sz="2400" dirty="0">
                <a:solidFill>
                  <a:srgbClr val="0000FF"/>
                </a:solidFill>
              </a:rPr>
              <a:t> </a:t>
            </a:r>
            <a:endParaRPr lang="en-US" sz="2400" dirty="0" smtClean="0">
              <a:solidFill>
                <a:srgbClr val="0000FF"/>
              </a:solidFill>
            </a:endParaRPr>
          </a:p>
        </p:txBody>
      </p:sp>
      <p:grpSp>
        <p:nvGrpSpPr>
          <p:cNvPr id="2" name="Group 13"/>
          <p:cNvGrpSpPr>
            <a:grpSpLocks/>
          </p:cNvGrpSpPr>
          <p:nvPr/>
        </p:nvGrpSpPr>
        <p:grpSpPr bwMode="auto">
          <a:xfrm>
            <a:off x="3413284" y="3950475"/>
            <a:ext cx="1819275" cy="1651000"/>
            <a:chOff x="406" y="1928"/>
            <a:chExt cx="1002" cy="888"/>
          </a:xfrm>
        </p:grpSpPr>
        <p:grpSp>
          <p:nvGrpSpPr>
            <p:cNvPr id="3" name="Group 6"/>
            <p:cNvGrpSpPr>
              <a:grpSpLocks/>
            </p:cNvGrpSpPr>
            <p:nvPr/>
          </p:nvGrpSpPr>
          <p:grpSpPr bwMode="auto">
            <a:xfrm>
              <a:off x="440" y="1928"/>
              <a:ext cx="968" cy="888"/>
              <a:chOff x="816" y="2208"/>
              <a:chExt cx="840" cy="760"/>
            </a:xfrm>
          </p:grpSpPr>
          <p:sp>
            <p:nvSpPr>
              <p:cNvPr id="23584" name="Oval 4"/>
              <p:cNvSpPr>
                <a:spLocks noChangeArrowheads="1"/>
              </p:cNvSpPr>
              <p:nvPr/>
            </p:nvSpPr>
            <p:spPr bwMode="auto">
              <a:xfrm>
                <a:off x="816" y="2208"/>
                <a:ext cx="840" cy="760"/>
              </a:xfrm>
              <a:prstGeom prst="ellipse">
                <a:avLst/>
              </a:prstGeom>
              <a:solidFill>
                <a:schemeClr val="bg2"/>
              </a:solidFill>
              <a:ln w="9525">
                <a:solidFill>
                  <a:schemeClr val="tx1"/>
                </a:solidFill>
                <a:round/>
                <a:headEnd/>
                <a:tailEnd type="none" w="lg" len="lg"/>
              </a:ln>
            </p:spPr>
            <p:txBody>
              <a:bodyPr wrap="none" anchor="ctr">
                <a:prstTxWarp prst="textNoShape">
                  <a:avLst/>
                </a:prstTxWarp>
              </a:bodyPr>
              <a:lstStyle/>
              <a:p>
                <a:endParaRPr lang="en-US"/>
              </a:p>
            </p:txBody>
          </p:sp>
          <p:sp>
            <p:nvSpPr>
              <p:cNvPr id="23585" name="Oval 5"/>
              <p:cNvSpPr>
                <a:spLocks noChangeArrowheads="1"/>
              </p:cNvSpPr>
              <p:nvPr/>
            </p:nvSpPr>
            <p:spPr bwMode="auto">
              <a:xfrm>
                <a:off x="1000" y="2360"/>
                <a:ext cx="488" cy="456"/>
              </a:xfrm>
              <a:prstGeom prst="ellipse">
                <a:avLst/>
              </a:prstGeom>
              <a:solidFill>
                <a:srgbClr val="FF0000"/>
              </a:solidFill>
              <a:ln w="9525">
                <a:solidFill>
                  <a:schemeClr val="tx1"/>
                </a:solidFill>
                <a:round/>
                <a:headEnd/>
                <a:tailEnd type="none" w="lg" len="lg"/>
              </a:ln>
            </p:spPr>
            <p:txBody>
              <a:bodyPr wrap="none" anchor="ctr">
                <a:prstTxWarp prst="textNoShape">
                  <a:avLst/>
                </a:prstTxWarp>
              </a:bodyPr>
              <a:lstStyle/>
              <a:p>
                <a:endParaRPr lang="en-US"/>
              </a:p>
            </p:txBody>
          </p:sp>
        </p:grpSp>
        <p:sp>
          <p:nvSpPr>
            <p:cNvPr id="23578" name="Text Box 7"/>
            <p:cNvSpPr txBox="1">
              <a:spLocks noChangeArrowheads="1"/>
            </p:cNvSpPr>
            <p:nvPr/>
          </p:nvSpPr>
          <p:spPr bwMode="auto">
            <a:xfrm>
              <a:off x="406" y="2189"/>
              <a:ext cx="264" cy="199"/>
            </a:xfrm>
            <a:prstGeom prst="rect">
              <a:avLst/>
            </a:prstGeom>
            <a:noFill/>
            <a:ln w="9525">
              <a:noFill/>
              <a:miter lim="800000"/>
              <a:headEnd/>
              <a:tailEnd type="none" w="lg" len="lg"/>
            </a:ln>
          </p:spPr>
          <p:txBody>
            <a:bodyPr wrap="none">
              <a:prstTxWarp prst="textNoShape">
                <a:avLst/>
              </a:prstTxWarp>
              <a:spAutoFit/>
            </a:bodyPr>
            <a:lstStyle/>
            <a:p>
              <a:r>
                <a:rPr lang="en-US" i="1" dirty="0" err="1">
                  <a:latin typeface="Symbol" charset="2"/>
                  <a:cs typeface="Symbol" charset="2"/>
                </a:rPr>
                <a:t>ρ</a:t>
              </a:r>
              <a:r>
                <a:rPr lang="en-US" i="1" baseline="-25000" dirty="0" err="1" smtClean="0"/>
                <a:t>m</a:t>
              </a:r>
              <a:endParaRPr lang="en-US" i="1" baseline="-25000" dirty="0"/>
            </a:p>
          </p:txBody>
        </p:sp>
        <p:sp>
          <p:nvSpPr>
            <p:cNvPr id="23579" name="Text Box 8"/>
            <p:cNvSpPr txBox="1">
              <a:spLocks noChangeArrowheads="1"/>
            </p:cNvSpPr>
            <p:nvPr/>
          </p:nvSpPr>
          <p:spPr bwMode="auto">
            <a:xfrm>
              <a:off x="782" y="2093"/>
              <a:ext cx="233" cy="199"/>
            </a:xfrm>
            <a:prstGeom prst="rect">
              <a:avLst/>
            </a:prstGeom>
            <a:noFill/>
            <a:ln w="9525">
              <a:noFill/>
              <a:miter lim="800000"/>
              <a:headEnd/>
              <a:tailEnd type="none" w="lg" len="lg"/>
            </a:ln>
          </p:spPr>
          <p:txBody>
            <a:bodyPr wrap="none">
              <a:prstTxWarp prst="textNoShape">
                <a:avLst/>
              </a:prstTxWarp>
              <a:spAutoFit/>
            </a:bodyPr>
            <a:lstStyle/>
            <a:p>
              <a:r>
                <a:rPr lang="en-US" i="1" dirty="0" err="1">
                  <a:latin typeface="Symbol" charset="2"/>
                  <a:cs typeface="Symbol" charset="2"/>
                </a:rPr>
                <a:t>ρ</a:t>
              </a:r>
              <a:r>
                <a:rPr lang="en-US" i="1" baseline="-25000" dirty="0" err="1" smtClean="0"/>
                <a:t>c</a:t>
              </a:r>
              <a:endParaRPr lang="en-US" i="1" baseline="-25000" dirty="0"/>
            </a:p>
          </p:txBody>
        </p:sp>
        <p:sp>
          <p:nvSpPr>
            <p:cNvPr id="23580" name="Line 9"/>
            <p:cNvSpPr>
              <a:spLocks noChangeShapeType="1"/>
            </p:cNvSpPr>
            <p:nvPr/>
          </p:nvSpPr>
          <p:spPr bwMode="auto">
            <a:xfrm>
              <a:off x="912" y="2384"/>
              <a:ext cx="120" cy="248"/>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23581" name="Text Box 10"/>
            <p:cNvSpPr txBox="1">
              <a:spLocks noChangeArrowheads="1"/>
            </p:cNvSpPr>
            <p:nvPr/>
          </p:nvSpPr>
          <p:spPr bwMode="auto">
            <a:xfrm>
              <a:off x="918" y="2345"/>
              <a:ext cx="228" cy="213"/>
            </a:xfrm>
            <a:prstGeom prst="rect">
              <a:avLst/>
            </a:prstGeom>
            <a:noFill/>
            <a:ln w="9525">
              <a:noFill/>
              <a:miter lim="800000"/>
              <a:headEnd/>
              <a:tailEnd type="none" w="lg" len="lg"/>
            </a:ln>
          </p:spPr>
          <p:txBody>
            <a:bodyPr wrap="none">
              <a:prstTxWarp prst="textNoShape">
                <a:avLst/>
              </a:prstTxWarp>
              <a:spAutoFit/>
            </a:bodyPr>
            <a:lstStyle/>
            <a:p>
              <a:r>
                <a:rPr lang="en-US" i="1"/>
                <a:t>R</a:t>
              </a:r>
              <a:r>
                <a:rPr lang="en-US" i="1" baseline="-25000"/>
                <a:t>c</a:t>
              </a:r>
            </a:p>
          </p:txBody>
        </p:sp>
        <p:sp>
          <p:nvSpPr>
            <p:cNvPr id="23582" name="Line 11"/>
            <p:cNvSpPr>
              <a:spLocks noChangeShapeType="1"/>
            </p:cNvSpPr>
            <p:nvPr/>
          </p:nvSpPr>
          <p:spPr bwMode="auto">
            <a:xfrm flipV="1">
              <a:off x="920" y="2152"/>
              <a:ext cx="424" cy="232"/>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23583" name="Text Box 12"/>
            <p:cNvSpPr txBox="1">
              <a:spLocks noChangeArrowheads="1"/>
            </p:cNvSpPr>
            <p:nvPr/>
          </p:nvSpPr>
          <p:spPr bwMode="auto">
            <a:xfrm>
              <a:off x="1078" y="2001"/>
              <a:ext cx="187" cy="213"/>
            </a:xfrm>
            <a:prstGeom prst="rect">
              <a:avLst/>
            </a:prstGeom>
            <a:noFill/>
            <a:ln w="9525">
              <a:noFill/>
              <a:miter lim="800000"/>
              <a:headEnd/>
              <a:tailEnd type="none" w="lg" len="lg"/>
            </a:ln>
          </p:spPr>
          <p:txBody>
            <a:bodyPr wrap="none">
              <a:prstTxWarp prst="textNoShape">
                <a:avLst/>
              </a:prstTxWarp>
              <a:spAutoFit/>
            </a:bodyPr>
            <a:lstStyle/>
            <a:p>
              <a:r>
                <a:rPr lang="en-US" i="1"/>
                <a:t>R</a:t>
              </a:r>
              <a:endParaRPr lang="en-US" i="1" baseline="-25000"/>
            </a:p>
          </p:txBody>
        </p:sp>
      </p:grpSp>
      <p:sp>
        <p:nvSpPr>
          <p:cNvPr id="4" name="Rectangle 3"/>
          <p:cNvSpPr/>
          <p:nvPr/>
        </p:nvSpPr>
        <p:spPr>
          <a:xfrm>
            <a:off x="457200" y="5948163"/>
            <a:ext cx="7922903" cy="769441"/>
          </a:xfrm>
          <a:prstGeom prst="rect">
            <a:avLst/>
          </a:prstGeom>
        </p:spPr>
        <p:txBody>
          <a:bodyPr wrap="square">
            <a:spAutoFit/>
          </a:bodyPr>
          <a:lstStyle/>
          <a:p>
            <a:r>
              <a:rPr lang="en-US" sz="2400" dirty="0"/>
              <a:t>If we specify one unknown, the other two are determined</a:t>
            </a:r>
          </a:p>
          <a:p>
            <a:r>
              <a:rPr lang="en-US" sz="2000" dirty="0"/>
              <a:t>E.g. if we pick</a:t>
            </a:r>
            <a:r>
              <a:rPr lang="en-US" sz="2000" i="1" dirty="0">
                <a:latin typeface="Symbol" pitchFamily="-105" charset="2"/>
              </a:rPr>
              <a:t> </a:t>
            </a:r>
            <a:r>
              <a:rPr lang="en-US" sz="2000" i="1" dirty="0" err="1">
                <a:latin typeface="Symbol" charset="2"/>
                <a:cs typeface="Symbol" charset="2"/>
              </a:rPr>
              <a:t>ρ</a:t>
            </a:r>
            <a:r>
              <a:rPr lang="en-US" sz="2000" i="1" baseline="-25000" dirty="0" err="1"/>
              <a:t>m</a:t>
            </a:r>
            <a:r>
              <a:rPr lang="en-US" sz="2000" i="1" baseline="-25000" dirty="0"/>
              <a:t> </a:t>
            </a:r>
            <a:r>
              <a:rPr lang="en-US" sz="2000" i="1" dirty="0"/>
              <a:t>,</a:t>
            </a:r>
            <a:r>
              <a:rPr lang="en-US" sz="2000" i="1" baseline="-25000" dirty="0"/>
              <a:t> </a:t>
            </a:r>
            <a:r>
              <a:rPr lang="en-US" sz="2000" dirty="0"/>
              <a:t> </a:t>
            </a:r>
            <a:r>
              <a:rPr lang="en-US" sz="2000" i="1" dirty="0"/>
              <a:t>r’ (=</a:t>
            </a:r>
            <a:r>
              <a:rPr lang="en-US" sz="2000" i="1" dirty="0" err="1"/>
              <a:t>R</a:t>
            </a:r>
            <a:r>
              <a:rPr lang="en-US" sz="2000" i="1" baseline="-25000" dirty="0" err="1"/>
              <a:t>c</a:t>
            </a:r>
            <a:r>
              <a:rPr lang="en-US" sz="2000" i="1" dirty="0"/>
              <a:t>/R)</a:t>
            </a:r>
            <a:r>
              <a:rPr lang="en-US" sz="2000" dirty="0"/>
              <a:t> and </a:t>
            </a:r>
            <a:r>
              <a:rPr lang="en-US" sz="2000" i="1" dirty="0" err="1">
                <a:latin typeface="Symbol" charset="2"/>
                <a:cs typeface="Symbol" charset="2"/>
              </a:rPr>
              <a:t>ρ</a:t>
            </a:r>
            <a:r>
              <a:rPr lang="en-US" sz="2000" i="1" baseline="-25000" dirty="0" err="1"/>
              <a:t>c</a:t>
            </a:r>
            <a:r>
              <a:rPr lang="en-US" sz="2000" dirty="0"/>
              <a:t> can be calculated (see </a:t>
            </a:r>
            <a:r>
              <a:rPr lang="en-US" sz="2000" dirty="0" err="1"/>
              <a:t>Sohl</a:t>
            </a:r>
            <a:r>
              <a:rPr lang="en-US" sz="2000" dirty="0"/>
              <a:t> reading)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normAutofit/>
          </a:bodyPr>
          <a:lstStyle/>
          <a:p>
            <a:pPr eaLnBrk="1" hangingPunct="1"/>
            <a:r>
              <a:rPr lang="en-US" sz="3600" dirty="0"/>
              <a:t>What use is </a:t>
            </a:r>
            <a:r>
              <a:rPr lang="en-US" sz="3600" i="1" dirty="0"/>
              <a:t>C/MR</a:t>
            </a:r>
            <a:r>
              <a:rPr lang="en-US" sz="3600" i="1" baseline="30000" dirty="0"/>
              <a:t>2</a:t>
            </a:r>
            <a:r>
              <a:rPr lang="en-US" sz="3600" dirty="0"/>
              <a:t>?</a:t>
            </a:r>
          </a:p>
        </p:txBody>
      </p:sp>
      <p:grpSp>
        <p:nvGrpSpPr>
          <p:cNvPr id="2" name="Group 13"/>
          <p:cNvGrpSpPr>
            <a:grpSpLocks/>
          </p:cNvGrpSpPr>
          <p:nvPr/>
        </p:nvGrpSpPr>
        <p:grpSpPr bwMode="auto">
          <a:xfrm>
            <a:off x="445357" y="1415850"/>
            <a:ext cx="1819275" cy="1651000"/>
            <a:chOff x="406" y="1928"/>
            <a:chExt cx="1002" cy="888"/>
          </a:xfrm>
        </p:grpSpPr>
        <p:grpSp>
          <p:nvGrpSpPr>
            <p:cNvPr id="3" name="Group 6"/>
            <p:cNvGrpSpPr>
              <a:grpSpLocks/>
            </p:cNvGrpSpPr>
            <p:nvPr/>
          </p:nvGrpSpPr>
          <p:grpSpPr bwMode="auto">
            <a:xfrm>
              <a:off x="440" y="1928"/>
              <a:ext cx="968" cy="888"/>
              <a:chOff x="816" y="2208"/>
              <a:chExt cx="840" cy="760"/>
            </a:xfrm>
          </p:grpSpPr>
          <p:sp>
            <p:nvSpPr>
              <p:cNvPr id="23584" name="Oval 4"/>
              <p:cNvSpPr>
                <a:spLocks noChangeArrowheads="1"/>
              </p:cNvSpPr>
              <p:nvPr/>
            </p:nvSpPr>
            <p:spPr bwMode="auto">
              <a:xfrm>
                <a:off x="816" y="2208"/>
                <a:ext cx="840" cy="760"/>
              </a:xfrm>
              <a:prstGeom prst="ellipse">
                <a:avLst/>
              </a:prstGeom>
              <a:solidFill>
                <a:schemeClr val="bg2"/>
              </a:solidFill>
              <a:ln w="9525">
                <a:solidFill>
                  <a:schemeClr val="tx1"/>
                </a:solidFill>
                <a:round/>
                <a:headEnd/>
                <a:tailEnd type="none" w="lg" len="lg"/>
              </a:ln>
            </p:spPr>
            <p:txBody>
              <a:bodyPr wrap="none" anchor="ctr">
                <a:prstTxWarp prst="textNoShape">
                  <a:avLst/>
                </a:prstTxWarp>
              </a:bodyPr>
              <a:lstStyle/>
              <a:p>
                <a:endParaRPr lang="en-US"/>
              </a:p>
            </p:txBody>
          </p:sp>
          <p:sp>
            <p:nvSpPr>
              <p:cNvPr id="23585" name="Oval 5"/>
              <p:cNvSpPr>
                <a:spLocks noChangeArrowheads="1"/>
              </p:cNvSpPr>
              <p:nvPr/>
            </p:nvSpPr>
            <p:spPr bwMode="auto">
              <a:xfrm>
                <a:off x="1000" y="2360"/>
                <a:ext cx="488" cy="456"/>
              </a:xfrm>
              <a:prstGeom prst="ellipse">
                <a:avLst/>
              </a:prstGeom>
              <a:solidFill>
                <a:srgbClr val="FF0000"/>
              </a:solidFill>
              <a:ln w="9525">
                <a:solidFill>
                  <a:schemeClr val="tx1"/>
                </a:solidFill>
                <a:round/>
                <a:headEnd/>
                <a:tailEnd type="none" w="lg" len="lg"/>
              </a:ln>
            </p:spPr>
            <p:txBody>
              <a:bodyPr wrap="none" anchor="ctr">
                <a:prstTxWarp prst="textNoShape">
                  <a:avLst/>
                </a:prstTxWarp>
              </a:bodyPr>
              <a:lstStyle/>
              <a:p>
                <a:endParaRPr lang="en-US"/>
              </a:p>
            </p:txBody>
          </p:sp>
        </p:grpSp>
        <p:sp>
          <p:nvSpPr>
            <p:cNvPr id="23578" name="Text Box 7"/>
            <p:cNvSpPr txBox="1">
              <a:spLocks noChangeArrowheads="1"/>
            </p:cNvSpPr>
            <p:nvPr/>
          </p:nvSpPr>
          <p:spPr bwMode="auto">
            <a:xfrm>
              <a:off x="406" y="2189"/>
              <a:ext cx="244" cy="214"/>
            </a:xfrm>
            <a:prstGeom prst="rect">
              <a:avLst/>
            </a:prstGeom>
            <a:noFill/>
            <a:ln w="9525">
              <a:noFill/>
              <a:miter lim="800000"/>
              <a:headEnd/>
              <a:tailEnd type="none" w="lg" len="lg"/>
            </a:ln>
          </p:spPr>
          <p:txBody>
            <a:bodyPr wrap="none">
              <a:prstTxWarp prst="textNoShape">
                <a:avLst/>
              </a:prstTxWarp>
              <a:spAutoFit/>
            </a:bodyPr>
            <a:lstStyle/>
            <a:p>
              <a:r>
                <a:rPr lang="en-US" i="1">
                  <a:latin typeface="Symbol" pitchFamily="-105" charset="2"/>
                </a:rPr>
                <a:t>r</a:t>
              </a:r>
              <a:r>
                <a:rPr lang="en-US" i="1" baseline="-25000"/>
                <a:t>m</a:t>
              </a:r>
            </a:p>
          </p:txBody>
        </p:sp>
        <p:sp>
          <p:nvSpPr>
            <p:cNvPr id="23579" name="Text Box 8"/>
            <p:cNvSpPr txBox="1">
              <a:spLocks noChangeArrowheads="1"/>
            </p:cNvSpPr>
            <p:nvPr/>
          </p:nvSpPr>
          <p:spPr bwMode="auto">
            <a:xfrm>
              <a:off x="782" y="2093"/>
              <a:ext cx="219" cy="213"/>
            </a:xfrm>
            <a:prstGeom prst="rect">
              <a:avLst/>
            </a:prstGeom>
            <a:noFill/>
            <a:ln w="9525">
              <a:noFill/>
              <a:miter lim="800000"/>
              <a:headEnd/>
              <a:tailEnd type="none" w="lg" len="lg"/>
            </a:ln>
          </p:spPr>
          <p:txBody>
            <a:bodyPr wrap="none">
              <a:prstTxWarp prst="textNoShape">
                <a:avLst/>
              </a:prstTxWarp>
              <a:spAutoFit/>
            </a:bodyPr>
            <a:lstStyle/>
            <a:p>
              <a:r>
                <a:rPr lang="en-US" i="1">
                  <a:latin typeface="Symbol" pitchFamily="-105" charset="2"/>
                </a:rPr>
                <a:t>r</a:t>
              </a:r>
              <a:r>
                <a:rPr lang="en-US" i="1" baseline="-25000"/>
                <a:t>c</a:t>
              </a:r>
            </a:p>
          </p:txBody>
        </p:sp>
        <p:sp>
          <p:nvSpPr>
            <p:cNvPr id="23580" name="Line 9"/>
            <p:cNvSpPr>
              <a:spLocks noChangeShapeType="1"/>
            </p:cNvSpPr>
            <p:nvPr/>
          </p:nvSpPr>
          <p:spPr bwMode="auto">
            <a:xfrm>
              <a:off x="912" y="2384"/>
              <a:ext cx="120" cy="248"/>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23581" name="Text Box 10"/>
            <p:cNvSpPr txBox="1">
              <a:spLocks noChangeArrowheads="1"/>
            </p:cNvSpPr>
            <p:nvPr/>
          </p:nvSpPr>
          <p:spPr bwMode="auto">
            <a:xfrm>
              <a:off x="918" y="2345"/>
              <a:ext cx="228" cy="213"/>
            </a:xfrm>
            <a:prstGeom prst="rect">
              <a:avLst/>
            </a:prstGeom>
            <a:noFill/>
            <a:ln w="9525">
              <a:noFill/>
              <a:miter lim="800000"/>
              <a:headEnd/>
              <a:tailEnd type="none" w="lg" len="lg"/>
            </a:ln>
          </p:spPr>
          <p:txBody>
            <a:bodyPr wrap="none">
              <a:prstTxWarp prst="textNoShape">
                <a:avLst/>
              </a:prstTxWarp>
              <a:spAutoFit/>
            </a:bodyPr>
            <a:lstStyle/>
            <a:p>
              <a:r>
                <a:rPr lang="en-US" i="1"/>
                <a:t>R</a:t>
              </a:r>
              <a:r>
                <a:rPr lang="en-US" i="1" baseline="-25000"/>
                <a:t>c</a:t>
              </a:r>
            </a:p>
          </p:txBody>
        </p:sp>
        <p:sp>
          <p:nvSpPr>
            <p:cNvPr id="23582" name="Line 11"/>
            <p:cNvSpPr>
              <a:spLocks noChangeShapeType="1"/>
            </p:cNvSpPr>
            <p:nvPr/>
          </p:nvSpPr>
          <p:spPr bwMode="auto">
            <a:xfrm flipV="1">
              <a:off x="920" y="2152"/>
              <a:ext cx="424" cy="232"/>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23583" name="Text Box 12"/>
            <p:cNvSpPr txBox="1">
              <a:spLocks noChangeArrowheads="1"/>
            </p:cNvSpPr>
            <p:nvPr/>
          </p:nvSpPr>
          <p:spPr bwMode="auto">
            <a:xfrm>
              <a:off x="1078" y="2001"/>
              <a:ext cx="187" cy="213"/>
            </a:xfrm>
            <a:prstGeom prst="rect">
              <a:avLst/>
            </a:prstGeom>
            <a:noFill/>
            <a:ln w="9525">
              <a:noFill/>
              <a:miter lim="800000"/>
              <a:headEnd/>
              <a:tailEnd type="none" w="lg" len="lg"/>
            </a:ln>
          </p:spPr>
          <p:txBody>
            <a:bodyPr wrap="none">
              <a:prstTxWarp prst="textNoShape">
                <a:avLst/>
              </a:prstTxWarp>
              <a:spAutoFit/>
            </a:bodyPr>
            <a:lstStyle/>
            <a:p>
              <a:r>
                <a:rPr lang="en-US" i="1"/>
                <a:t>R</a:t>
              </a:r>
              <a:endParaRPr lang="en-US" i="1" baseline="-25000"/>
            </a:p>
          </p:txBody>
        </p:sp>
      </p:grpSp>
      <p:sp>
        <p:nvSpPr>
          <p:cNvPr id="23557" name="Oval 16"/>
          <p:cNvSpPr>
            <a:spLocks noChangeArrowheads="1"/>
          </p:cNvSpPr>
          <p:nvPr/>
        </p:nvSpPr>
        <p:spPr bwMode="auto">
          <a:xfrm>
            <a:off x="1256570" y="4598588"/>
            <a:ext cx="1757362" cy="1651000"/>
          </a:xfrm>
          <a:prstGeom prst="ellipse">
            <a:avLst/>
          </a:prstGeom>
          <a:solidFill>
            <a:schemeClr val="bg2"/>
          </a:solidFill>
          <a:ln w="9525">
            <a:solidFill>
              <a:schemeClr val="tx1"/>
            </a:solidFill>
            <a:round/>
            <a:headEnd/>
            <a:tailEnd type="none" w="lg" len="lg"/>
          </a:ln>
        </p:spPr>
        <p:txBody>
          <a:bodyPr wrap="none" anchor="ctr">
            <a:prstTxWarp prst="textNoShape">
              <a:avLst/>
            </a:prstTxWarp>
          </a:bodyPr>
          <a:lstStyle/>
          <a:p>
            <a:endParaRPr lang="en-US"/>
          </a:p>
        </p:txBody>
      </p:sp>
      <p:sp>
        <p:nvSpPr>
          <p:cNvPr id="23558" name="Oval 17"/>
          <p:cNvSpPr>
            <a:spLocks noChangeArrowheads="1"/>
          </p:cNvSpPr>
          <p:nvPr/>
        </p:nvSpPr>
        <p:spPr bwMode="auto">
          <a:xfrm>
            <a:off x="1683607" y="4951013"/>
            <a:ext cx="933450" cy="917575"/>
          </a:xfrm>
          <a:prstGeom prst="ellipse">
            <a:avLst/>
          </a:prstGeom>
          <a:solidFill>
            <a:srgbClr val="FF0000"/>
          </a:solidFill>
          <a:ln w="9525">
            <a:solidFill>
              <a:schemeClr val="tx1"/>
            </a:solidFill>
            <a:round/>
            <a:headEnd/>
            <a:tailEnd type="none" w="lg" len="lg"/>
          </a:ln>
        </p:spPr>
        <p:txBody>
          <a:bodyPr wrap="none" anchor="ctr">
            <a:prstTxWarp prst="textNoShape">
              <a:avLst/>
            </a:prstTxWarp>
          </a:bodyPr>
          <a:lstStyle/>
          <a:p>
            <a:endParaRPr lang="en-US"/>
          </a:p>
        </p:txBody>
      </p:sp>
      <p:sp>
        <p:nvSpPr>
          <p:cNvPr id="23559" name="Oval 26"/>
          <p:cNvSpPr>
            <a:spLocks noChangeArrowheads="1"/>
          </p:cNvSpPr>
          <p:nvPr/>
        </p:nvSpPr>
        <p:spPr bwMode="auto">
          <a:xfrm>
            <a:off x="6535864" y="4625377"/>
            <a:ext cx="1757362" cy="1651000"/>
          </a:xfrm>
          <a:prstGeom prst="ellipse">
            <a:avLst/>
          </a:prstGeom>
          <a:solidFill>
            <a:schemeClr val="bg2"/>
          </a:solidFill>
          <a:ln w="9525">
            <a:solidFill>
              <a:schemeClr val="tx1"/>
            </a:solidFill>
            <a:round/>
            <a:headEnd/>
            <a:tailEnd type="none" w="lg" len="lg"/>
          </a:ln>
        </p:spPr>
        <p:txBody>
          <a:bodyPr wrap="none" anchor="ctr">
            <a:prstTxWarp prst="textNoShape">
              <a:avLst/>
            </a:prstTxWarp>
          </a:bodyPr>
          <a:lstStyle/>
          <a:p>
            <a:endParaRPr lang="en-US"/>
          </a:p>
        </p:txBody>
      </p:sp>
      <p:sp>
        <p:nvSpPr>
          <p:cNvPr id="23560" name="Oval 27"/>
          <p:cNvSpPr>
            <a:spLocks noChangeArrowheads="1"/>
          </p:cNvSpPr>
          <p:nvPr/>
        </p:nvSpPr>
        <p:spPr bwMode="auto">
          <a:xfrm>
            <a:off x="6767639" y="4803177"/>
            <a:ext cx="1314450" cy="1282700"/>
          </a:xfrm>
          <a:prstGeom prst="ellipse">
            <a:avLst/>
          </a:prstGeom>
          <a:solidFill>
            <a:srgbClr val="FF0000"/>
          </a:solidFill>
          <a:ln w="9525">
            <a:solidFill>
              <a:schemeClr val="tx1"/>
            </a:solidFill>
            <a:round/>
            <a:headEnd/>
            <a:tailEnd type="none" w="lg" len="lg"/>
          </a:ln>
        </p:spPr>
        <p:txBody>
          <a:bodyPr wrap="none" anchor="ctr">
            <a:prstTxWarp prst="textNoShape">
              <a:avLst/>
            </a:prstTxWarp>
          </a:bodyPr>
          <a:lstStyle/>
          <a:p>
            <a:endParaRPr lang="en-US"/>
          </a:p>
        </p:txBody>
      </p:sp>
      <p:sp>
        <p:nvSpPr>
          <p:cNvPr id="23561" name="Text Box 39"/>
          <p:cNvSpPr txBox="1">
            <a:spLocks noChangeArrowheads="1"/>
          </p:cNvSpPr>
          <p:nvPr/>
        </p:nvSpPr>
        <p:spPr bwMode="auto">
          <a:xfrm>
            <a:off x="1805845" y="5151038"/>
            <a:ext cx="633412" cy="400050"/>
          </a:xfrm>
          <a:prstGeom prst="rect">
            <a:avLst/>
          </a:prstGeom>
          <a:noFill/>
          <a:ln w="9525">
            <a:noFill/>
            <a:miter lim="800000"/>
            <a:headEnd/>
            <a:tailEnd type="none" w="lg" len="lg"/>
          </a:ln>
        </p:spPr>
        <p:txBody>
          <a:bodyPr wrap="none">
            <a:prstTxWarp prst="textNoShape">
              <a:avLst/>
            </a:prstTxWarp>
            <a:spAutoFit/>
          </a:bodyPr>
          <a:lstStyle/>
          <a:p>
            <a:r>
              <a:rPr lang="en-US"/>
              <a:t>10.8</a:t>
            </a:r>
          </a:p>
        </p:txBody>
      </p:sp>
      <p:sp>
        <p:nvSpPr>
          <p:cNvPr id="23562" name="Text Box 40"/>
          <p:cNvSpPr txBox="1">
            <a:spLocks noChangeArrowheads="1"/>
          </p:cNvSpPr>
          <p:nvPr/>
        </p:nvSpPr>
        <p:spPr bwMode="auto">
          <a:xfrm>
            <a:off x="1804257" y="4600176"/>
            <a:ext cx="504825" cy="400050"/>
          </a:xfrm>
          <a:prstGeom prst="rect">
            <a:avLst/>
          </a:prstGeom>
          <a:noFill/>
          <a:ln w="9525">
            <a:noFill/>
            <a:miter lim="800000"/>
            <a:headEnd/>
            <a:tailEnd type="none" w="lg" len="lg"/>
          </a:ln>
        </p:spPr>
        <p:txBody>
          <a:bodyPr wrap="none">
            <a:prstTxWarp prst="textNoShape">
              <a:avLst/>
            </a:prstTxWarp>
            <a:spAutoFit/>
          </a:bodyPr>
          <a:lstStyle/>
          <a:p>
            <a:r>
              <a:rPr lang="en-US"/>
              <a:t>4.0</a:t>
            </a:r>
          </a:p>
        </p:txBody>
      </p:sp>
      <p:sp>
        <p:nvSpPr>
          <p:cNvPr id="23563" name="Text Box 41"/>
          <p:cNvSpPr txBox="1">
            <a:spLocks noChangeArrowheads="1"/>
          </p:cNvSpPr>
          <p:nvPr/>
        </p:nvSpPr>
        <p:spPr bwMode="auto">
          <a:xfrm>
            <a:off x="7070851" y="5249265"/>
            <a:ext cx="628650" cy="396875"/>
          </a:xfrm>
          <a:prstGeom prst="rect">
            <a:avLst/>
          </a:prstGeom>
          <a:noFill/>
          <a:ln w="9525">
            <a:noFill/>
            <a:miter lim="800000"/>
            <a:headEnd/>
            <a:tailEnd type="none" w="lg" len="lg"/>
          </a:ln>
        </p:spPr>
        <p:txBody>
          <a:bodyPr wrap="none">
            <a:prstTxWarp prst="textNoShape">
              <a:avLst/>
            </a:prstTxWarp>
            <a:spAutoFit/>
          </a:bodyPr>
          <a:lstStyle/>
          <a:p>
            <a:r>
              <a:rPr lang="en-US" dirty="0"/>
              <a:t>8.12</a:t>
            </a:r>
          </a:p>
        </p:txBody>
      </p:sp>
      <p:sp>
        <p:nvSpPr>
          <p:cNvPr id="23564" name="Text Box 42"/>
          <p:cNvSpPr txBox="1">
            <a:spLocks noChangeArrowheads="1"/>
          </p:cNvSpPr>
          <p:nvPr/>
        </p:nvSpPr>
        <p:spPr bwMode="auto">
          <a:xfrm>
            <a:off x="7286751" y="4525365"/>
            <a:ext cx="628650" cy="396875"/>
          </a:xfrm>
          <a:prstGeom prst="rect">
            <a:avLst/>
          </a:prstGeom>
          <a:noFill/>
          <a:ln w="9525">
            <a:noFill/>
            <a:miter lim="800000"/>
            <a:headEnd/>
            <a:tailEnd type="none" w="lg" len="lg"/>
          </a:ln>
        </p:spPr>
        <p:txBody>
          <a:bodyPr wrap="none">
            <a:prstTxWarp prst="textNoShape">
              <a:avLst/>
            </a:prstTxWarp>
            <a:spAutoFit/>
          </a:bodyPr>
          <a:lstStyle/>
          <a:p>
            <a:r>
              <a:rPr lang="en-US"/>
              <a:t>2.85</a:t>
            </a:r>
          </a:p>
        </p:txBody>
      </p:sp>
      <p:sp>
        <p:nvSpPr>
          <p:cNvPr id="23565" name="Text Box 43"/>
          <p:cNvSpPr txBox="1">
            <a:spLocks noChangeArrowheads="1"/>
          </p:cNvSpPr>
          <p:nvPr/>
        </p:nvSpPr>
        <p:spPr bwMode="auto">
          <a:xfrm>
            <a:off x="2667857" y="1415850"/>
            <a:ext cx="6205538" cy="461963"/>
          </a:xfrm>
          <a:prstGeom prst="rect">
            <a:avLst/>
          </a:prstGeom>
          <a:noFill/>
          <a:ln w="9525">
            <a:noFill/>
            <a:miter lim="800000"/>
            <a:headEnd/>
            <a:tailEnd type="none" w="lg" len="lg"/>
          </a:ln>
        </p:spPr>
        <p:txBody>
          <a:bodyPr wrap="none">
            <a:prstTxWarp prst="textNoShape">
              <a:avLst/>
            </a:prstTxWarp>
            <a:spAutoFit/>
          </a:bodyPr>
          <a:lstStyle/>
          <a:p>
            <a:r>
              <a:rPr lang="en-US" sz="2400" dirty="0"/>
              <a:t>For instance, Earth </a:t>
            </a:r>
            <a:r>
              <a:rPr lang="en-US" sz="2400" i="1" dirty="0" err="1">
                <a:latin typeface="Symbol" charset="2"/>
                <a:cs typeface="Symbol" charset="2"/>
              </a:rPr>
              <a:t>ρ</a:t>
            </a:r>
            <a:r>
              <a:rPr lang="en-US" sz="2400" baseline="-25000" dirty="0" err="1" smtClean="0"/>
              <a:t>bulk</a:t>
            </a:r>
            <a:r>
              <a:rPr lang="en-US" sz="2400" dirty="0"/>
              <a:t>=5.55 g/cc, </a:t>
            </a:r>
            <a:r>
              <a:rPr lang="en-US" sz="2400" i="1" dirty="0"/>
              <a:t>C/MR</a:t>
            </a:r>
            <a:r>
              <a:rPr lang="en-US" sz="2400" i="1" baseline="30000" dirty="0"/>
              <a:t>2</a:t>
            </a:r>
            <a:r>
              <a:rPr lang="en-US" sz="2400" dirty="0"/>
              <a:t>=0.33 </a:t>
            </a:r>
          </a:p>
        </p:txBody>
      </p:sp>
      <p:sp>
        <p:nvSpPr>
          <p:cNvPr id="23566" name="Text Box 44"/>
          <p:cNvSpPr txBox="1">
            <a:spLocks noChangeArrowheads="1"/>
          </p:cNvSpPr>
          <p:nvPr/>
        </p:nvSpPr>
        <p:spPr bwMode="auto">
          <a:xfrm>
            <a:off x="1005745" y="4039788"/>
            <a:ext cx="3005137" cy="461963"/>
          </a:xfrm>
          <a:prstGeom prst="rect">
            <a:avLst/>
          </a:prstGeom>
          <a:noFill/>
          <a:ln w="9525">
            <a:noFill/>
            <a:miter lim="800000"/>
            <a:headEnd/>
            <a:tailEnd type="none" w="lg" len="lg"/>
          </a:ln>
        </p:spPr>
        <p:txBody>
          <a:bodyPr wrap="none">
            <a:prstTxWarp prst="textNoShape">
              <a:avLst/>
            </a:prstTxWarp>
            <a:spAutoFit/>
          </a:bodyPr>
          <a:lstStyle/>
          <a:p>
            <a:r>
              <a:rPr lang="en-US" sz="2400" dirty="0"/>
              <a:t>For</a:t>
            </a:r>
            <a:r>
              <a:rPr lang="en-US" sz="2400" i="1" dirty="0"/>
              <a:t> </a:t>
            </a:r>
            <a:r>
              <a:rPr lang="en-US" sz="2400" i="1" dirty="0" err="1">
                <a:latin typeface="Symbol" charset="2"/>
                <a:cs typeface="Symbol" charset="2"/>
              </a:rPr>
              <a:t>ρ</a:t>
            </a:r>
            <a:r>
              <a:rPr lang="en-US" sz="2400" i="1" baseline="-25000" dirty="0" err="1" smtClean="0"/>
              <a:t>m</a:t>
            </a:r>
            <a:r>
              <a:rPr lang="en-US" sz="2400" dirty="0"/>
              <a:t>=4 g/cc we get:</a:t>
            </a:r>
          </a:p>
        </p:txBody>
      </p:sp>
      <p:sp>
        <p:nvSpPr>
          <p:cNvPr id="23567" name="AutoShape 46"/>
          <p:cNvSpPr>
            <a:spLocks noChangeArrowheads="1"/>
          </p:cNvSpPr>
          <p:nvPr/>
        </p:nvSpPr>
        <p:spPr bwMode="auto">
          <a:xfrm>
            <a:off x="4153757" y="5857276"/>
            <a:ext cx="1308100" cy="419100"/>
          </a:xfrm>
          <a:prstGeom prst="leftRightArrow">
            <a:avLst>
              <a:gd name="adj1" fmla="val 50000"/>
              <a:gd name="adj2" fmla="val 62424"/>
            </a:avLst>
          </a:prstGeom>
          <a:solidFill>
            <a:schemeClr val="tx1"/>
          </a:solidFill>
          <a:ln w="9525">
            <a:solidFill>
              <a:schemeClr val="tx1"/>
            </a:solidFill>
            <a:miter lim="800000"/>
            <a:headEnd/>
            <a:tailEnd type="none" w="lg" len="lg"/>
          </a:ln>
        </p:spPr>
        <p:txBody>
          <a:bodyPr wrap="none" anchor="ctr">
            <a:prstTxWarp prst="textNoShape">
              <a:avLst/>
            </a:prstTxWarp>
          </a:bodyPr>
          <a:lstStyle/>
          <a:p>
            <a:endParaRPr lang="en-US"/>
          </a:p>
        </p:txBody>
      </p:sp>
      <p:sp>
        <p:nvSpPr>
          <p:cNvPr id="23568" name="Text Box 47"/>
          <p:cNvSpPr txBox="1">
            <a:spLocks noChangeArrowheads="1"/>
          </p:cNvSpPr>
          <p:nvPr/>
        </p:nvSpPr>
        <p:spPr bwMode="auto">
          <a:xfrm>
            <a:off x="3769582" y="5009551"/>
            <a:ext cx="2062163" cy="822325"/>
          </a:xfrm>
          <a:prstGeom prst="rect">
            <a:avLst/>
          </a:prstGeom>
          <a:noFill/>
          <a:ln w="9525">
            <a:noFill/>
            <a:miter lim="800000"/>
            <a:headEnd/>
            <a:tailEnd type="none" w="lg" len="lg"/>
          </a:ln>
        </p:spPr>
        <p:txBody>
          <a:bodyPr wrap="none">
            <a:prstTxWarp prst="textNoShape">
              <a:avLst/>
            </a:prstTxWarp>
            <a:spAutoFit/>
          </a:bodyPr>
          <a:lstStyle/>
          <a:p>
            <a:r>
              <a:rPr lang="en-US" sz="2400" i="1" dirty="0">
                <a:solidFill>
                  <a:srgbClr val="FF0000"/>
                </a:solidFill>
              </a:rPr>
              <a:t>Which model is</a:t>
            </a:r>
          </a:p>
          <a:p>
            <a:r>
              <a:rPr lang="en-US" sz="2400" i="1" dirty="0">
                <a:solidFill>
                  <a:srgbClr val="FF0000"/>
                </a:solidFill>
              </a:rPr>
              <a:t>more likely?</a:t>
            </a:r>
          </a:p>
        </p:txBody>
      </p:sp>
      <p:sp>
        <p:nvSpPr>
          <p:cNvPr id="23569" name="Text Box 44"/>
          <p:cNvSpPr txBox="1">
            <a:spLocks noChangeArrowheads="1"/>
          </p:cNvSpPr>
          <p:nvPr/>
        </p:nvSpPr>
        <p:spPr bwMode="auto">
          <a:xfrm>
            <a:off x="559657" y="5908276"/>
            <a:ext cx="1011238" cy="460375"/>
          </a:xfrm>
          <a:prstGeom prst="rect">
            <a:avLst/>
          </a:prstGeom>
          <a:noFill/>
          <a:ln w="9525">
            <a:noFill/>
            <a:miter lim="800000"/>
            <a:headEnd/>
            <a:tailEnd type="none" w="lg" len="lg"/>
          </a:ln>
        </p:spPr>
        <p:txBody>
          <a:bodyPr wrap="none">
            <a:prstTxWarp prst="textNoShape">
              <a:avLst/>
            </a:prstTxWarp>
            <a:spAutoFit/>
          </a:bodyPr>
          <a:lstStyle/>
          <a:p>
            <a:r>
              <a:rPr lang="en-US" sz="2400" i="1"/>
              <a:t>r’=</a:t>
            </a:r>
            <a:r>
              <a:rPr lang="en-US" sz="2400"/>
              <a:t>0.6</a:t>
            </a:r>
          </a:p>
        </p:txBody>
      </p:sp>
      <p:sp>
        <p:nvSpPr>
          <p:cNvPr id="23570" name="Text Box 45"/>
          <p:cNvSpPr txBox="1">
            <a:spLocks noChangeArrowheads="1"/>
          </p:cNvSpPr>
          <p:nvPr/>
        </p:nvSpPr>
        <p:spPr bwMode="auto">
          <a:xfrm>
            <a:off x="7789989" y="6011265"/>
            <a:ext cx="1011237" cy="461962"/>
          </a:xfrm>
          <a:prstGeom prst="rect">
            <a:avLst/>
          </a:prstGeom>
          <a:noFill/>
          <a:ln w="9525">
            <a:noFill/>
            <a:miter lim="800000"/>
            <a:headEnd/>
            <a:tailEnd type="none" w="lg" len="lg"/>
          </a:ln>
        </p:spPr>
        <p:txBody>
          <a:bodyPr wrap="none">
            <a:prstTxWarp prst="textNoShape">
              <a:avLst/>
            </a:prstTxWarp>
            <a:spAutoFit/>
          </a:bodyPr>
          <a:lstStyle/>
          <a:p>
            <a:r>
              <a:rPr lang="en-US" sz="2400" i="1"/>
              <a:t>r’=0.8</a:t>
            </a:r>
            <a:endParaRPr lang="en-US" sz="2400"/>
          </a:p>
        </p:txBody>
      </p:sp>
      <p:sp>
        <p:nvSpPr>
          <p:cNvPr id="23572" name="Text Box 44"/>
          <p:cNvSpPr txBox="1">
            <a:spLocks noChangeArrowheads="1"/>
          </p:cNvSpPr>
          <p:nvPr/>
        </p:nvSpPr>
        <p:spPr bwMode="auto">
          <a:xfrm>
            <a:off x="5510339" y="4079277"/>
            <a:ext cx="3290887" cy="461963"/>
          </a:xfrm>
          <a:prstGeom prst="rect">
            <a:avLst/>
          </a:prstGeom>
          <a:noFill/>
          <a:ln w="9525">
            <a:noFill/>
            <a:miter lim="800000"/>
            <a:headEnd/>
            <a:tailEnd type="none" w="lg" len="lg"/>
          </a:ln>
        </p:spPr>
        <p:txBody>
          <a:bodyPr wrap="none">
            <a:prstTxWarp prst="textNoShape">
              <a:avLst/>
            </a:prstTxWarp>
            <a:spAutoFit/>
          </a:bodyPr>
          <a:lstStyle/>
          <a:p>
            <a:r>
              <a:rPr lang="en-US" sz="2400" dirty="0"/>
              <a:t>For</a:t>
            </a:r>
            <a:r>
              <a:rPr lang="en-US" sz="2400" i="1" dirty="0"/>
              <a:t> </a:t>
            </a:r>
            <a:r>
              <a:rPr lang="en-US" sz="2400" i="1" dirty="0" err="1">
                <a:latin typeface="Symbol" charset="2"/>
                <a:cs typeface="Symbol" charset="2"/>
              </a:rPr>
              <a:t>ρ</a:t>
            </a:r>
            <a:r>
              <a:rPr lang="en-US" sz="2400" i="1" baseline="-25000" dirty="0" err="1" smtClean="0"/>
              <a:t>m</a:t>
            </a:r>
            <a:r>
              <a:rPr lang="en-US" sz="2400" dirty="0"/>
              <a:t>=2.85 g/cc we get: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normAutofit/>
          </a:bodyPr>
          <a:lstStyle/>
          <a:p>
            <a:pPr eaLnBrk="1" hangingPunct="1"/>
            <a:r>
              <a:rPr lang="en-US" sz="3600" dirty="0"/>
              <a:t>Example</a:t>
            </a:r>
            <a:r>
              <a:rPr lang="en-US" sz="3600" dirty="0" smtClean="0"/>
              <a:t> 1 - </a:t>
            </a:r>
            <a:r>
              <a:rPr lang="en-US" sz="3600" dirty="0"/>
              <a:t>Ganymede</a:t>
            </a:r>
          </a:p>
        </p:txBody>
      </p:sp>
      <p:sp>
        <p:nvSpPr>
          <p:cNvPr id="24579" name="Rectangle 3"/>
          <p:cNvSpPr>
            <a:spLocks noGrp="1" noChangeArrowheads="1"/>
          </p:cNvSpPr>
          <p:nvPr>
            <p:ph type="body" idx="1"/>
          </p:nvPr>
        </p:nvSpPr>
        <p:spPr>
          <a:xfrm>
            <a:off x="0" y="5289550"/>
            <a:ext cx="9144000" cy="1073150"/>
          </a:xfrm>
        </p:spPr>
        <p:txBody>
          <a:bodyPr>
            <a:noAutofit/>
          </a:bodyPr>
          <a:lstStyle/>
          <a:p>
            <a:pPr eaLnBrk="1" hangingPunct="1"/>
            <a:r>
              <a:rPr lang="en-US" sz="2000" dirty="0"/>
              <a:t>Two-layer models satisfying mass and </a:t>
            </a:r>
            <a:r>
              <a:rPr lang="en-US" sz="2000" dirty="0" err="1"/>
              <a:t>MoI</a:t>
            </a:r>
            <a:r>
              <a:rPr lang="en-US" sz="2000" dirty="0"/>
              <a:t> constraints</a:t>
            </a:r>
            <a:endParaRPr lang="en-US" sz="2000" dirty="0" smtClean="0"/>
          </a:p>
          <a:p>
            <a:pPr eaLnBrk="1" hangingPunct="1"/>
            <a:r>
              <a:rPr lang="en-US" sz="2000" dirty="0" smtClean="0"/>
              <a:t>If </a:t>
            </a:r>
            <a:r>
              <a:rPr lang="en-US" sz="2000" dirty="0"/>
              <a:t>we specify one unknown (e.g. rock density), then the other two are determined</a:t>
            </a:r>
          </a:p>
          <a:p>
            <a:pPr eaLnBrk="1" hangingPunct="1"/>
            <a:r>
              <a:rPr lang="en-US" sz="2000" dirty="0"/>
              <a:t>Here </a:t>
            </a:r>
            <a:r>
              <a:rPr lang="en-US" sz="2000" i="1" dirty="0"/>
              <a:t>C/MR</a:t>
            </a:r>
            <a:r>
              <a:rPr lang="en-US" sz="2000" i="1" baseline="30000" dirty="0"/>
              <a:t>2</a:t>
            </a:r>
            <a:r>
              <a:rPr lang="en-US" sz="2000" dirty="0"/>
              <a:t>=0.31 – mass </a:t>
            </a:r>
            <a:r>
              <a:rPr lang="en-US" sz="2000" dirty="0" err="1"/>
              <a:t>v</a:t>
            </a:r>
            <a:r>
              <a:rPr lang="en-US" sz="2000" dirty="0"/>
              <a:t>. concentrated towards the centre</a:t>
            </a:r>
          </a:p>
        </p:txBody>
      </p:sp>
      <p:pic>
        <p:nvPicPr>
          <p:cNvPr id="24580" name="Picture 4"/>
          <p:cNvPicPr>
            <a:picLocks noChangeAspect="1" noChangeArrowheads="1"/>
          </p:cNvPicPr>
          <p:nvPr/>
        </p:nvPicPr>
        <p:blipFill>
          <a:blip r:embed="rId3"/>
          <a:srcRect t="8815" b="5876"/>
          <a:stretch>
            <a:fillRect/>
          </a:stretch>
        </p:blipFill>
        <p:spPr bwMode="auto">
          <a:xfrm>
            <a:off x="665163" y="955675"/>
            <a:ext cx="6861175" cy="3963988"/>
          </a:xfrm>
          <a:prstGeom prst="rect">
            <a:avLst/>
          </a:prstGeom>
          <a:noFill/>
          <a:ln w="9525">
            <a:noFill/>
            <a:miter lim="800000"/>
            <a:headEnd/>
            <a:tailEnd type="none" w="lg" len="lg"/>
          </a:ln>
        </p:spPr>
      </p:pic>
      <p:sp>
        <p:nvSpPr>
          <p:cNvPr id="24581" name="Text Box 5"/>
          <p:cNvSpPr txBox="1">
            <a:spLocks noChangeArrowheads="1"/>
          </p:cNvSpPr>
          <p:nvPr/>
        </p:nvSpPr>
        <p:spPr bwMode="auto">
          <a:xfrm>
            <a:off x="7018338" y="1196975"/>
            <a:ext cx="1906587" cy="701675"/>
          </a:xfrm>
          <a:prstGeom prst="rect">
            <a:avLst/>
          </a:prstGeom>
          <a:noFill/>
          <a:ln w="9525">
            <a:noFill/>
            <a:miter lim="800000"/>
            <a:headEnd/>
            <a:tailEnd type="none" w="lg" len="lg"/>
          </a:ln>
        </p:spPr>
        <p:txBody>
          <a:bodyPr>
            <a:prstTxWarp prst="textNoShape">
              <a:avLst/>
            </a:prstTxWarp>
            <a:spAutoFit/>
          </a:bodyPr>
          <a:lstStyle/>
          <a:p>
            <a:r>
              <a:rPr lang="en-US"/>
              <a:t>Anderson et al., </a:t>
            </a:r>
            <a:r>
              <a:rPr lang="en-US" i="1"/>
              <a:t>Nature</a:t>
            </a:r>
            <a:r>
              <a:rPr lang="en-US"/>
              <a:t> 1996</a:t>
            </a:r>
          </a:p>
        </p:txBody>
      </p:sp>
      <p:sp>
        <p:nvSpPr>
          <p:cNvPr id="24582" name="Freeform 6"/>
          <p:cNvSpPr>
            <a:spLocks/>
          </p:cNvSpPr>
          <p:nvPr/>
        </p:nvSpPr>
        <p:spPr bwMode="auto">
          <a:xfrm>
            <a:off x="3752850" y="2768600"/>
            <a:ext cx="3084513" cy="1419225"/>
          </a:xfrm>
          <a:custGeom>
            <a:avLst/>
            <a:gdLst>
              <a:gd name="T0" fmla="*/ 0 w 1943"/>
              <a:gd name="T1" fmla="*/ 894 h 894"/>
              <a:gd name="T2" fmla="*/ 155 w 1943"/>
              <a:gd name="T3" fmla="*/ 748 h 894"/>
              <a:gd name="T4" fmla="*/ 353 w 1943"/>
              <a:gd name="T5" fmla="*/ 619 h 894"/>
              <a:gd name="T6" fmla="*/ 611 w 1943"/>
              <a:gd name="T7" fmla="*/ 473 h 894"/>
              <a:gd name="T8" fmla="*/ 920 w 1943"/>
              <a:gd name="T9" fmla="*/ 336 h 894"/>
              <a:gd name="T10" fmla="*/ 1333 w 1943"/>
              <a:gd name="T11" fmla="*/ 181 h 894"/>
              <a:gd name="T12" fmla="*/ 1625 w 1943"/>
              <a:gd name="T13" fmla="*/ 86 h 894"/>
              <a:gd name="T14" fmla="*/ 1943 w 1943"/>
              <a:gd name="T15" fmla="*/ 0 h 894"/>
              <a:gd name="T16" fmla="*/ 0 60000 65536"/>
              <a:gd name="T17" fmla="*/ 0 60000 65536"/>
              <a:gd name="T18" fmla="*/ 0 60000 65536"/>
              <a:gd name="T19" fmla="*/ 0 60000 65536"/>
              <a:gd name="T20" fmla="*/ 0 60000 65536"/>
              <a:gd name="T21" fmla="*/ 0 60000 65536"/>
              <a:gd name="T22" fmla="*/ 0 60000 65536"/>
              <a:gd name="T23" fmla="*/ 0 60000 65536"/>
              <a:gd name="T24" fmla="*/ 0 w 1943"/>
              <a:gd name="T25" fmla="*/ 0 h 894"/>
              <a:gd name="T26" fmla="*/ 1943 w 1943"/>
              <a:gd name="T27" fmla="*/ 894 h 8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3" h="894">
                <a:moveTo>
                  <a:pt x="0" y="894"/>
                </a:moveTo>
                <a:lnTo>
                  <a:pt x="155" y="748"/>
                </a:lnTo>
                <a:lnTo>
                  <a:pt x="353" y="619"/>
                </a:lnTo>
                <a:lnTo>
                  <a:pt x="611" y="473"/>
                </a:lnTo>
                <a:lnTo>
                  <a:pt x="920" y="336"/>
                </a:lnTo>
                <a:lnTo>
                  <a:pt x="1333" y="181"/>
                </a:lnTo>
                <a:lnTo>
                  <a:pt x="1625" y="86"/>
                </a:lnTo>
                <a:lnTo>
                  <a:pt x="1943" y="0"/>
                </a:lnTo>
              </a:path>
            </a:pathLst>
          </a:custGeom>
          <a:noFill/>
          <a:ln w="38100">
            <a:solidFill>
              <a:srgbClr val="FF0000"/>
            </a:solidFill>
            <a:round/>
            <a:headEnd/>
            <a:tailEnd type="none" w="lg" len="lg"/>
          </a:ln>
        </p:spPr>
        <p:txBody>
          <a:bodyPr>
            <a:prstTxWarp prst="textNoShape">
              <a:avLst/>
            </a:prstTxWarp>
          </a:bodyPr>
          <a:lstStyle/>
          <a:p>
            <a:endParaRPr lang="en-US"/>
          </a:p>
        </p:txBody>
      </p:sp>
      <p:sp>
        <p:nvSpPr>
          <p:cNvPr id="24583" name="Text Box 7"/>
          <p:cNvSpPr txBox="1">
            <a:spLocks noChangeArrowheads="1"/>
          </p:cNvSpPr>
          <p:nvPr/>
        </p:nvSpPr>
        <p:spPr bwMode="auto">
          <a:xfrm rot="2289089">
            <a:off x="2212975" y="2276475"/>
            <a:ext cx="2632075" cy="396875"/>
          </a:xfrm>
          <a:prstGeom prst="rect">
            <a:avLst/>
          </a:prstGeom>
          <a:noFill/>
          <a:ln w="9525">
            <a:noFill/>
            <a:miter lim="800000"/>
            <a:headEnd/>
            <a:tailEnd type="none" w="lg" len="lg"/>
          </a:ln>
        </p:spPr>
        <p:txBody>
          <a:bodyPr wrap="none">
            <a:prstTxWarp prst="textNoShape">
              <a:avLst/>
            </a:prstTxWarp>
            <a:spAutoFit/>
          </a:bodyPr>
          <a:lstStyle/>
          <a:p>
            <a:r>
              <a:rPr lang="en-US"/>
              <a:t>Inner shell:planet radius</a:t>
            </a:r>
          </a:p>
        </p:txBody>
      </p:sp>
      <p:sp>
        <p:nvSpPr>
          <p:cNvPr id="24584" name="Text Box 8"/>
          <p:cNvSpPr txBox="1">
            <a:spLocks noChangeArrowheads="1"/>
          </p:cNvSpPr>
          <p:nvPr/>
        </p:nvSpPr>
        <p:spPr bwMode="auto">
          <a:xfrm>
            <a:off x="4943475" y="3284538"/>
            <a:ext cx="1682750" cy="396875"/>
          </a:xfrm>
          <a:prstGeom prst="rect">
            <a:avLst/>
          </a:prstGeom>
          <a:noFill/>
          <a:ln w="9525">
            <a:noFill/>
            <a:miter lim="800000"/>
            <a:headEnd/>
            <a:tailEnd type="none" w="lg" len="lg"/>
          </a:ln>
        </p:spPr>
        <p:txBody>
          <a:bodyPr wrap="none">
            <a:prstTxWarp prst="textNoShape">
              <a:avLst/>
            </a:prstTxWarp>
            <a:spAutoFit/>
          </a:bodyPr>
          <a:lstStyle/>
          <a:p>
            <a:r>
              <a:rPr lang="en-US">
                <a:solidFill>
                  <a:srgbClr val="FF0000"/>
                </a:solidFill>
              </a:rPr>
              <a:t>MoI constraint</a:t>
            </a:r>
          </a:p>
        </p:txBody>
      </p:sp>
      <p:sp>
        <p:nvSpPr>
          <p:cNvPr id="24585" name="Oval 9"/>
          <p:cNvSpPr>
            <a:spLocks noChangeArrowheads="1"/>
          </p:cNvSpPr>
          <p:nvPr/>
        </p:nvSpPr>
        <p:spPr bwMode="auto">
          <a:xfrm>
            <a:off x="7397750" y="2770188"/>
            <a:ext cx="1077913" cy="982662"/>
          </a:xfrm>
          <a:prstGeom prst="ellipse">
            <a:avLst/>
          </a:prstGeom>
          <a:solidFill>
            <a:schemeClr val="bg1"/>
          </a:solidFill>
          <a:ln w="9525">
            <a:solidFill>
              <a:schemeClr val="tx1"/>
            </a:solidFill>
            <a:round/>
            <a:headEnd/>
            <a:tailEnd type="none" w="lg" len="lg"/>
          </a:ln>
        </p:spPr>
        <p:txBody>
          <a:bodyPr wrap="none" anchor="ctr">
            <a:prstTxWarp prst="textNoShape">
              <a:avLst/>
            </a:prstTxWarp>
          </a:bodyPr>
          <a:lstStyle/>
          <a:p>
            <a:endParaRPr lang="en-US"/>
          </a:p>
        </p:txBody>
      </p:sp>
      <p:sp>
        <p:nvSpPr>
          <p:cNvPr id="24586" name="Oval 10"/>
          <p:cNvSpPr>
            <a:spLocks noChangeArrowheads="1"/>
          </p:cNvSpPr>
          <p:nvPr/>
        </p:nvSpPr>
        <p:spPr bwMode="auto">
          <a:xfrm>
            <a:off x="7661275" y="2987675"/>
            <a:ext cx="558800" cy="547688"/>
          </a:xfrm>
          <a:prstGeom prst="ellipse">
            <a:avLst/>
          </a:prstGeom>
          <a:solidFill>
            <a:schemeClr val="bg2"/>
          </a:solidFill>
          <a:ln w="9525">
            <a:solidFill>
              <a:schemeClr val="tx1"/>
            </a:solidFill>
            <a:round/>
            <a:headEnd/>
            <a:tailEnd type="none" w="lg" len="lg"/>
          </a:ln>
        </p:spPr>
        <p:txBody>
          <a:bodyPr wrap="none" anchor="ctr">
            <a:prstTxWarp prst="textNoShape">
              <a:avLst/>
            </a:prstTxWarp>
          </a:bodyPr>
          <a:lstStyle/>
          <a:p>
            <a:endParaRPr lang="en-US"/>
          </a:p>
        </p:txBody>
      </p:sp>
      <p:sp>
        <p:nvSpPr>
          <p:cNvPr id="24587" name="Text Box 11"/>
          <p:cNvSpPr txBox="1">
            <a:spLocks noChangeArrowheads="1"/>
          </p:cNvSpPr>
          <p:nvPr/>
        </p:nvSpPr>
        <p:spPr bwMode="auto">
          <a:xfrm>
            <a:off x="7688263" y="3448050"/>
            <a:ext cx="479425" cy="396875"/>
          </a:xfrm>
          <a:prstGeom prst="rect">
            <a:avLst/>
          </a:prstGeom>
          <a:noFill/>
          <a:ln w="9525">
            <a:noFill/>
            <a:miter lim="800000"/>
            <a:headEnd/>
            <a:tailEnd type="none" w="lg" len="lg"/>
          </a:ln>
        </p:spPr>
        <p:txBody>
          <a:bodyPr wrap="none">
            <a:prstTxWarp prst="textNoShape">
              <a:avLst/>
            </a:prstTxWarp>
            <a:spAutoFit/>
          </a:bodyPr>
          <a:lstStyle/>
          <a:p>
            <a:r>
              <a:rPr lang="en-US"/>
              <a:t>ice</a:t>
            </a:r>
          </a:p>
        </p:txBody>
      </p:sp>
      <p:sp>
        <p:nvSpPr>
          <p:cNvPr id="24588" name="Text Box 12"/>
          <p:cNvSpPr txBox="1">
            <a:spLocks noChangeArrowheads="1"/>
          </p:cNvSpPr>
          <p:nvPr/>
        </p:nvSpPr>
        <p:spPr bwMode="auto">
          <a:xfrm>
            <a:off x="7621588" y="3014663"/>
            <a:ext cx="635000" cy="396875"/>
          </a:xfrm>
          <a:prstGeom prst="rect">
            <a:avLst/>
          </a:prstGeom>
          <a:noFill/>
          <a:ln w="9525">
            <a:noFill/>
            <a:miter lim="800000"/>
            <a:headEnd/>
            <a:tailEnd type="none" w="lg" len="lg"/>
          </a:ln>
        </p:spPr>
        <p:txBody>
          <a:bodyPr wrap="none">
            <a:prstTxWarp prst="textNoShape">
              <a:avLst/>
            </a:prstTxWarp>
            <a:spAutoFit/>
          </a:bodyPr>
          <a:lstStyle/>
          <a:p>
            <a:r>
              <a:rPr lang="en-US"/>
              <a:t>rock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normAutofit/>
          </a:bodyPr>
          <a:lstStyle/>
          <a:p>
            <a:pPr eaLnBrk="1" hangingPunct="1"/>
            <a:r>
              <a:rPr lang="en-US" sz="3600" dirty="0"/>
              <a:t>Example</a:t>
            </a:r>
            <a:r>
              <a:rPr lang="en-US" sz="3600" dirty="0" smtClean="0"/>
              <a:t> 2</a:t>
            </a:r>
            <a:endParaRPr lang="en-US" sz="3600" dirty="0"/>
          </a:p>
        </p:txBody>
      </p:sp>
      <p:sp>
        <p:nvSpPr>
          <p:cNvPr id="24585" name="Oval 9"/>
          <p:cNvSpPr>
            <a:spLocks noChangeArrowheads="1"/>
          </p:cNvSpPr>
          <p:nvPr/>
        </p:nvSpPr>
        <p:spPr bwMode="auto">
          <a:xfrm>
            <a:off x="7341237" y="4104731"/>
            <a:ext cx="1077913" cy="982662"/>
          </a:xfrm>
          <a:prstGeom prst="ellipse">
            <a:avLst/>
          </a:prstGeom>
          <a:solidFill>
            <a:schemeClr val="bg1"/>
          </a:solidFill>
          <a:ln w="9525">
            <a:solidFill>
              <a:schemeClr val="tx1"/>
            </a:solidFill>
            <a:round/>
            <a:headEnd/>
            <a:tailEnd type="none" w="lg" len="lg"/>
          </a:ln>
        </p:spPr>
        <p:txBody>
          <a:bodyPr wrap="none" anchor="ctr">
            <a:prstTxWarp prst="textNoShape">
              <a:avLst/>
            </a:prstTxWarp>
          </a:bodyPr>
          <a:lstStyle/>
          <a:p>
            <a:endParaRPr lang="en-US"/>
          </a:p>
        </p:txBody>
      </p:sp>
      <p:sp>
        <p:nvSpPr>
          <p:cNvPr id="24586" name="Oval 10"/>
          <p:cNvSpPr>
            <a:spLocks noChangeArrowheads="1"/>
          </p:cNvSpPr>
          <p:nvPr/>
        </p:nvSpPr>
        <p:spPr bwMode="auto">
          <a:xfrm>
            <a:off x="7604762" y="4322218"/>
            <a:ext cx="558800" cy="547688"/>
          </a:xfrm>
          <a:prstGeom prst="ellipse">
            <a:avLst/>
          </a:prstGeom>
          <a:solidFill>
            <a:schemeClr val="bg2"/>
          </a:solidFill>
          <a:ln w="9525">
            <a:solidFill>
              <a:schemeClr val="tx1"/>
            </a:solidFill>
            <a:round/>
            <a:headEnd/>
            <a:tailEnd type="none" w="lg" len="lg"/>
          </a:ln>
        </p:spPr>
        <p:txBody>
          <a:bodyPr wrap="none" anchor="ctr">
            <a:prstTxWarp prst="textNoShape">
              <a:avLst/>
            </a:prstTxWarp>
          </a:bodyPr>
          <a:lstStyle/>
          <a:p>
            <a:endParaRPr lang="en-US"/>
          </a:p>
        </p:txBody>
      </p:sp>
      <p:sp>
        <p:nvSpPr>
          <p:cNvPr id="24587" name="Text Box 11"/>
          <p:cNvSpPr txBox="1">
            <a:spLocks noChangeArrowheads="1"/>
          </p:cNvSpPr>
          <p:nvPr/>
        </p:nvSpPr>
        <p:spPr bwMode="auto">
          <a:xfrm>
            <a:off x="7631750" y="4782593"/>
            <a:ext cx="843913" cy="369332"/>
          </a:xfrm>
          <a:prstGeom prst="rect">
            <a:avLst/>
          </a:prstGeom>
          <a:noFill/>
          <a:ln w="9525">
            <a:noFill/>
            <a:miter lim="800000"/>
            <a:headEnd/>
            <a:tailEnd type="none" w="lg" len="lg"/>
          </a:ln>
        </p:spPr>
        <p:txBody>
          <a:bodyPr wrap="none">
            <a:prstTxWarp prst="textNoShape">
              <a:avLst/>
            </a:prstTxWarp>
            <a:spAutoFit/>
          </a:bodyPr>
          <a:lstStyle/>
          <a:p>
            <a:r>
              <a:rPr lang="en-US" dirty="0" smtClean="0"/>
              <a:t>mantle</a:t>
            </a:r>
            <a:endParaRPr lang="en-US" dirty="0"/>
          </a:p>
        </p:txBody>
      </p:sp>
      <p:sp>
        <p:nvSpPr>
          <p:cNvPr id="24588" name="Text Box 12"/>
          <p:cNvSpPr txBox="1">
            <a:spLocks noChangeArrowheads="1"/>
          </p:cNvSpPr>
          <p:nvPr/>
        </p:nvSpPr>
        <p:spPr bwMode="auto">
          <a:xfrm>
            <a:off x="7565075" y="4349206"/>
            <a:ext cx="594371" cy="369332"/>
          </a:xfrm>
          <a:prstGeom prst="rect">
            <a:avLst/>
          </a:prstGeom>
          <a:noFill/>
          <a:ln w="9525">
            <a:noFill/>
            <a:miter lim="800000"/>
            <a:headEnd/>
            <a:tailEnd type="none" w="lg" len="lg"/>
          </a:ln>
        </p:spPr>
        <p:txBody>
          <a:bodyPr wrap="none">
            <a:prstTxWarp prst="textNoShape">
              <a:avLst/>
            </a:prstTxWarp>
            <a:spAutoFit/>
          </a:bodyPr>
          <a:lstStyle/>
          <a:p>
            <a:r>
              <a:rPr lang="en-US" dirty="0" smtClean="0"/>
              <a:t>core</a:t>
            </a:r>
            <a:endParaRPr lang="en-US" dirty="0"/>
          </a:p>
        </p:txBody>
      </p:sp>
      <p:pic>
        <p:nvPicPr>
          <p:cNvPr id="13" name="Picture 12" descr="MoI.tiff"/>
          <p:cNvPicPr>
            <a:picLocks noChangeAspect="1"/>
          </p:cNvPicPr>
          <p:nvPr/>
        </p:nvPicPr>
        <p:blipFill>
          <a:blip r:embed="rId3"/>
          <a:stretch>
            <a:fillRect/>
          </a:stretch>
        </p:blipFill>
        <p:spPr>
          <a:xfrm>
            <a:off x="170409" y="873522"/>
            <a:ext cx="7170828" cy="5984478"/>
          </a:xfrm>
          <a:prstGeom prst="rect">
            <a:avLst/>
          </a:prstGeom>
        </p:spPr>
      </p:pic>
      <p:sp>
        <p:nvSpPr>
          <p:cNvPr id="24581" name="Text Box 5"/>
          <p:cNvSpPr txBox="1">
            <a:spLocks noChangeArrowheads="1"/>
          </p:cNvSpPr>
          <p:nvPr/>
        </p:nvSpPr>
        <p:spPr bwMode="auto">
          <a:xfrm>
            <a:off x="7018338" y="1267108"/>
            <a:ext cx="1906587" cy="369332"/>
          </a:xfrm>
          <a:prstGeom prst="rect">
            <a:avLst/>
          </a:prstGeom>
          <a:noFill/>
          <a:ln w="9525">
            <a:noFill/>
            <a:miter lim="800000"/>
            <a:headEnd/>
            <a:tailEnd type="none" w="lg" len="lg"/>
          </a:ln>
        </p:spPr>
        <p:txBody>
          <a:bodyPr>
            <a:prstTxWarp prst="textNoShape">
              <a:avLst/>
            </a:prstTxWarp>
            <a:spAutoFit/>
          </a:bodyPr>
          <a:lstStyle/>
          <a:p>
            <a:r>
              <a:rPr lang="en-US" dirty="0" err="1" smtClean="0"/>
              <a:t>Sohl</a:t>
            </a:r>
            <a:r>
              <a:rPr lang="en-US" dirty="0" smtClean="0"/>
              <a:t>, </a:t>
            </a:r>
            <a:r>
              <a:rPr lang="en-US" i="1" dirty="0" err="1" smtClean="0"/>
              <a:t>ToG</a:t>
            </a:r>
            <a:r>
              <a:rPr lang="en-US" i="1" dirty="0" smtClean="0"/>
              <a:t> 2007</a:t>
            </a:r>
            <a:endParaRPr lang="en-US" dirty="0"/>
          </a:p>
        </p:txBody>
      </p:sp>
      <p:sp>
        <p:nvSpPr>
          <p:cNvPr id="16" name="Rectangle 15"/>
          <p:cNvSpPr/>
          <p:nvPr/>
        </p:nvSpPr>
        <p:spPr>
          <a:xfrm>
            <a:off x="1977645" y="1813037"/>
            <a:ext cx="3996922" cy="334497"/>
          </a:xfrm>
          <a:prstGeom prst="rect">
            <a:avLst/>
          </a:prstGeom>
          <a:solidFill>
            <a:schemeClr val="accent6">
              <a:lumMod val="20000"/>
              <a:lumOff val="80000"/>
              <a:alpha val="4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977645" y="1915555"/>
            <a:ext cx="3996921" cy="1588"/>
          </a:xfrm>
          <a:prstGeom prst="line">
            <a:avLst/>
          </a:prstGeom>
          <a:ln w="38100" cap="flat" cmpd="sng" algn="ctr">
            <a:solidFill>
              <a:srgbClr val="FF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84138"/>
            <a:ext cx="8229600" cy="1143000"/>
          </a:xfrm>
        </p:spPr>
        <p:txBody>
          <a:bodyPr>
            <a:normAutofit/>
          </a:bodyPr>
          <a:lstStyle/>
          <a:p>
            <a:pPr eaLnBrk="1" hangingPunct="1"/>
            <a:r>
              <a:rPr lang="en-US" sz="3600" dirty="0" smtClean="0"/>
              <a:t>Moments of Inertia:  Summary</a:t>
            </a:r>
            <a:endParaRPr lang="en-US" sz="3600" dirty="0"/>
          </a:p>
        </p:txBody>
      </p:sp>
      <p:sp>
        <p:nvSpPr>
          <p:cNvPr id="31747" name="Rectangle 3"/>
          <p:cNvSpPr>
            <a:spLocks noGrp="1" noChangeArrowheads="1"/>
          </p:cNvSpPr>
          <p:nvPr>
            <p:ph type="body" idx="1"/>
          </p:nvPr>
        </p:nvSpPr>
        <p:spPr>
          <a:xfrm>
            <a:off x="88900" y="1621692"/>
            <a:ext cx="8912225" cy="4525963"/>
          </a:xfrm>
        </p:spPr>
        <p:txBody>
          <a:bodyPr>
            <a:normAutofit fontScale="92500" lnSpcReduction="20000"/>
          </a:bodyPr>
          <a:lstStyle/>
          <a:p>
            <a:r>
              <a:rPr lang="en-US" sz="2800" i="1" dirty="0" smtClean="0"/>
              <a:t>Global-scale</a:t>
            </a:r>
            <a:r>
              <a:rPr lang="en-US" sz="2800" dirty="0" smtClean="0"/>
              <a:t> </a:t>
            </a:r>
            <a:r>
              <a:rPr lang="en-US" sz="2800" dirty="0"/>
              <a:t>gravity variations arise due to</a:t>
            </a:r>
            <a:r>
              <a:rPr lang="en-US" sz="2800" dirty="0" smtClean="0"/>
              <a:t> differences in the polar and equatorial moments of inertia </a:t>
            </a:r>
            <a:r>
              <a:rPr lang="en-US" sz="2800" dirty="0"/>
              <a:t>(</a:t>
            </a:r>
            <a:r>
              <a:rPr lang="en-US" sz="2800" i="1" dirty="0" smtClean="0"/>
              <a:t>J</a:t>
            </a:r>
            <a:r>
              <a:rPr lang="en-US" sz="2800" i="1" baseline="-25000" dirty="0" smtClean="0"/>
              <a:t>2</a:t>
            </a:r>
            <a:r>
              <a:rPr lang="en-US" sz="2800" i="1" dirty="0" smtClean="0"/>
              <a:t>=(C-A)/Ma</a:t>
            </a:r>
            <a:r>
              <a:rPr lang="en-US" sz="2800" i="1" baseline="30000" dirty="0" smtClean="0"/>
              <a:t>2</a:t>
            </a:r>
            <a:r>
              <a:rPr lang="en-US" sz="2800" dirty="0" smtClean="0"/>
              <a:t>)</a:t>
            </a:r>
          </a:p>
          <a:p>
            <a:pPr lvl="1"/>
            <a:r>
              <a:rPr lang="en-US" sz="2400" dirty="0" smtClean="0"/>
              <a:t>we </a:t>
            </a:r>
            <a:r>
              <a:rPr lang="en-US" sz="2400" dirty="0"/>
              <a:t>can measure </a:t>
            </a:r>
            <a:r>
              <a:rPr lang="en-US" sz="2400" i="1" dirty="0" smtClean="0"/>
              <a:t>J</a:t>
            </a:r>
            <a:r>
              <a:rPr lang="en-US" sz="2400" i="1" baseline="-25000" dirty="0" smtClean="0"/>
              <a:t>2</a:t>
            </a:r>
            <a:r>
              <a:rPr lang="en-US" sz="2400" dirty="0" smtClean="0"/>
              <a:t> remotely, either</a:t>
            </a:r>
          </a:p>
          <a:p>
            <a:pPr marL="971550" lvl="1" indent="-514350">
              <a:buAutoNum type="romanLcParenR"/>
            </a:pPr>
            <a:r>
              <a:rPr lang="en-US" sz="2400" dirty="0" smtClean="0"/>
              <a:t>through measurement of the global gravity field or</a:t>
            </a:r>
          </a:p>
          <a:p>
            <a:pPr marL="971550" lvl="1" indent="-514350">
              <a:buAutoNum type="romanLcParenR"/>
            </a:pPr>
            <a:r>
              <a:rPr lang="en-US" sz="2400" dirty="0" smtClean="0"/>
              <a:t>through observing perturbations (precession) of the orbit of a spacecraft around the planet</a:t>
            </a:r>
          </a:p>
          <a:p>
            <a:pPr>
              <a:buNone/>
            </a:pPr>
            <a:endParaRPr lang="en-US" sz="2800" dirty="0" smtClean="0"/>
          </a:p>
          <a:p>
            <a:pPr eaLnBrk="1" hangingPunct="1"/>
            <a:r>
              <a:rPr lang="en-US" sz="2800" dirty="0"/>
              <a:t>We can also determine </a:t>
            </a:r>
            <a:r>
              <a:rPr lang="en-US" sz="2800" i="1" dirty="0"/>
              <a:t>C</a:t>
            </a:r>
            <a:r>
              <a:rPr lang="en-US" sz="2800" dirty="0"/>
              <a:t>, either by observation or by making the hydrostatic </a:t>
            </a:r>
            <a:r>
              <a:rPr lang="en-US" sz="2800" dirty="0" smtClean="0"/>
              <a:t>assumption</a:t>
            </a:r>
          </a:p>
          <a:p>
            <a:pPr marL="0" indent="0" eaLnBrk="1" hangingPunct="1">
              <a:buNone/>
            </a:pPr>
            <a:endParaRPr lang="en-US" sz="2800" dirty="0"/>
          </a:p>
          <a:p>
            <a:pPr eaLnBrk="1" hangingPunct="1"/>
            <a:r>
              <a:rPr lang="en-US" sz="2800" dirty="0"/>
              <a:t>Knowing </a:t>
            </a:r>
            <a:r>
              <a:rPr lang="en-US" sz="2800" i="1" dirty="0"/>
              <a:t>C</a:t>
            </a:r>
            <a:r>
              <a:rPr lang="en-US" sz="2800" dirty="0"/>
              <a:t> places an additional constraint on the internal structure of a planet (along with</a:t>
            </a:r>
            <a:r>
              <a:rPr lang="en-US" sz="2800" dirty="0" smtClean="0"/>
              <a:t> mean density</a:t>
            </a:r>
            <a:r>
              <a:rPr lang="en-US" sz="2800" dirty="0"/>
              <a:t>)</a:t>
            </a:r>
            <a:endParaRPr lang="en-US" sz="2800" dirty="0" smtClean="0"/>
          </a:p>
          <a:p>
            <a:pPr eaLnBrk="1" hangingPunct="1">
              <a:buNone/>
            </a:pPr>
            <a:endParaRPr lang="en-US"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69302" y="2558867"/>
            <a:ext cx="6198218" cy="584776"/>
          </a:xfrm>
          <a:prstGeom prst="rect">
            <a:avLst/>
          </a:prstGeom>
          <a:noFill/>
        </p:spPr>
        <p:txBody>
          <a:bodyPr wrap="square" rtlCol="0">
            <a:spAutoFit/>
          </a:bodyPr>
          <a:lstStyle/>
          <a:p>
            <a:pPr algn="ctr"/>
            <a:r>
              <a:rPr lang="en-US" sz="3200" dirty="0" smtClean="0"/>
              <a:t>… pause …</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normAutofit/>
          </a:bodyPr>
          <a:lstStyle/>
          <a:p>
            <a:pPr eaLnBrk="1" hangingPunct="1"/>
            <a:r>
              <a:rPr lang="en-US" sz="3600" dirty="0"/>
              <a:t>Local gravity variations (1)</a:t>
            </a:r>
          </a:p>
        </p:txBody>
      </p:sp>
      <p:sp>
        <p:nvSpPr>
          <p:cNvPr id="26627" name="Rectangle 3"/>
          <p:cNvSpPr>
            <a:spLocks noGrp="1" noChangeArrowheads="1"/>
          </p:cNvSpPr>
          <p:nvPr>
            <p:ph type="body" idx="1"/>
          </p:nvPr>
        </p:nvSpPr>
        <p:spPr>
          <a:xfrm>
            <a:off x="200025" y="5480050"/>
            <a:ext cx="8545513" cy="1611313"/>
          </a:xfrm>
        </p:spPr>
        <p:txBody>
          <a:bodyPr>
            <a:normAutofit/>
          </a:bodyPr>
          <a:lstStyle/>
          <a:p>
            <a:pPr eaLnBrk="1" hangingPunct="1"/>
            <a:r>
              <a:rPr lang="en-US" sz="2400" dirty="0"/>
              <a:t>Local gravity anomalies are typically small, so we use units of </a:t>
            </a:r>
            <a:r>
              <a:rPr lang="en-US" sz="2400" dirty="0" err="1"/>
              <a:t>milliGals</a:t>
            </a:r>
            <a:r>
              <a:rPr lang="en-US" sz="2400" dirty="0"/>
              <a:t> (</a:t>
            </a:r>
            <a:r>
              <a:rPr lang="en-US" sz="2400" dirty="0" err="1"/>
              <a:t>mGal</a:t>
            </a:r>
            <a:r>
              <a:rPr lang="en-US" sz="2400" dirty="0"/>
              <a:t>). 1 </a:t>
            </a:r>
            <a:r>
              <a:rPr lang="en-US" sz="2400" dirty="0" err="1"/>
              <a:t>mGal</a:t>
            </a:r>
            <a:r>
              <a:rPr lang="en-US" sz="2400" dirty="0"/>
              <a:t>=10</a:t>
            </a:r>
            <a:r>
              <a:rPr lang="en-US" sz="2400" baseline="30000" dirty="0"/>
              <a:t>-5</a:t>
            </a:r>
            <a:r>
              <a:rPr lang="en-US" sz="2400" dirty="0"/>
              <a:t> ms</a:t>
            </a:r>
            <a:r>
              <a:rPr lang="en-US" sz="2400" baseline="30000" dirty="0"/>
              <a:t>-</a:t>
            </a:r>
            <a:r>
              <a:rPr lang="en-US" sz="2400" baseline="30000" dirty="0" smtClean="0"/>
              <a:t>2 </a:t>
            </a:r>
            <a:r>
              <a:rPr lang="en-US" sz="2400" dirty="0" smtClean="0"/>
              <a:t>~</a:t>
            </a:r>
            <a:r>
              <a:rPr lang="en-US" sz="2400" dirty="0"/>
              <a:t>10</a:t>
            </a:r>
            <a:r>
              <a:rPr lang="en-US" sz="2400" baseline="30000" dirty="0"/>
              <a:t>-6</a:t>
            </a:r>
            <a:r>
              <a:rPr lang="en-US" sz="2400" dirty="0"/>
              <a:t> </a:t>
            </a:r>
            <a:r>
              <a:rPr lang="en-US" sz="2400" i="1" dirty="0" err="1"/>
              <a:t>g</a:t>
            </a:r>
            <a:r>
              <a:rPr lang="en-US" sz="2400" i="1" baseline="-25000" dirty="0" err="1"/>
              <a:t>Earth</a:t>
            </a:r>
            <a:endParaRPr lang="en-US" sz="2400" i="1" baseline="-25000" dirty="0"/>
          </a:p>
        </p:txBody>
      </p:sp>
      <p:sp>
        <p:nvSpPr>
          <p:cNvPr id="26628" name="Freeform 4"/>
          <p:cNvSpPr>
            <a:spLocks/>
          </p:cNvSpPr>
          <p:nvPr/>
        </p:nvSpPr>
        <p:spPr bwMode="auto">
          <a:xfrm>
            <a:off x="828675" y="4840288"/>
            <a:ext cx="2951163" cy="517525"/>
          </a:xfrm>
          <a:custGeom>
            <a:avLst/>
            <a:gdLst>
              <a:gd name="T0" fmla="*/ 0 w 1859"/>
              <a:gd name="T1" fmla="*/ 297 h 326"/>
              <a:gd name="T2" fmla="*/ 185 w 1859"/>
              <a:gd name="T3" fmla="*/ 267 h 326"/>
              <a:gd name="T4" fmla="*/ 292 w 1859"/>
              <a:gd name="T5" fmla="*/ 167 h 326"/>
              <a:gd name="T6" fmla="*/ 453 w 1859"/>
              <a:gd name="T7" fmla="*/ 190 h 326"/>
              <a:gd name="T8" fmla="*/ 607 w 1859"/>
              <a:gd name="T9" fmla="*/ 167 h 326"/>
              <a:gd name="T10" fmla="*/ 707 w 1859"/>
              <a:gd name="T11" fmla="*/ 44 h 326"/>
              <a:gd name="T12" fmla="*/ 791 w 1859"/>
              <a:gd name="T13" fmla="*/ 21 h 326"/>
              <a:gd name="T14" fmla="*/ 891 w 1859"/>
              <a:gd name="T15" fmla="*/ 59 h 326"/>
              <a:gd name="T16" fmla="*/ 1029 w 1859"/>
              <a:gd name="T17" fmla="*/ 174 h 326"/>
              <a:gd name="T18" fmla="*/ 1237 w 1859"/>
              <a:gd name="T19" fmla="*/ 136 h 326"/>
              <a:gd name="T20" fmla="*/ 1375 w 1859"/>
              <a:gd name="T21" fmla="*/ 144 h 326"/>
              <a:gd name="T22" fmla="*/ 1452 w 1859"/>
              <a:gd name="T23" fmla="*/ 198 h 326"/>
              <a:gd name="T24" fmla="*/ 1498 w 1859"/>
              <a:gd name="T25" fmla="*/ 213 h 326"/>
              <a:gd name="T26" fmla="*/ 1682 w 1859"/>
              <a:gd name="T27" fmla="*/ 205 h 326"/>
              <a:gd name="T28" fmla="*/ 1713 w 1859"/>
              <a:gd name="T29" fmla="*/ 213 h 326"/>
              <a:gd name="T30" fmla="*/ 1744 w 1859"/>
              <a:gd name="T31" fmla="*/ 259 h 326"/>
              <a:gd name="T32" fmla="*/ 1797 w 1859"/>
              <a:gd name="T33" fmla="*/ 305 h 326"/>
              <a:gd name="T34" fmla="*/ 1859 w 1859"/>
              <a:gd name="T35" fmla="*/ 267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9"/>
              <a:gd name="T55" fmla="*/ 0 h 326"/>
              <a:gd name="T56" fmla="*/ 1859 w 1859"/>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9" h="326">
                <a:moveTo>
                  <a:pt x="0" y="297"/>
                </a:moveTo>
                <a:cubicBezTo>
                  <a:pt x="83" y="326"/>
                  <a:pt x="125" y="306"/>
                  <a:pt x="185" y="267"/>
                </a:cubicBezTo>
                <a:cubicBezTo>
                  <a:pt x="200" y="219"/>
                  <a:pt x="244" y="178"/>
                  <a:pt x="292" y="167"/>
                </a:cubicBezTo>
                <a:cubicBezTo>
                  <a:pt x="371" y="172"/>
                  <a:pt x="390" y="173"/>
                  <a:pt x="453" y="190"/>
                </a:cubicBezTo>
                <a:cubicBezTo>
                  <a:pt x="516" y="185"/>
                  <a:pt x="550" y="177"/>
                  <a:pt x="607" y="167"/>
                </a:cubicBezTo>
                <a:cubicBezTo>
                  <a:pt x="636" y="125"/>
                  <a:pt x="664" y="72"/>
                  <a:pt x="707" y="44"/>
                </a:cubicBezTo>
                <a:cubicBezTo>
                  <a:pt x="722" y="0"/>
                  <a:pt x="747" y="14"/>
                  <a:pt x="791" y="21"/>
                </a:cubicBezTo>
                <a:cubicBezTo>
                  <a:pt x="826" y="33"/>
                  <a:pt x="856" y="51"/>
                  <a:pt x="891" y="59"/>
                </a:cubicBezTo>
                <a:cubicBezTo>
                  <a:pt x="932" y="100"/>
                  <a:pt x="971" y="156"/>
                  <a:pt x="1029" y="174"/>
                </a:cubicBezTo>
                <a:cubicBezTo>
                  <a:pt x="1120" y="168"/>
                  <a:pt x="1160" y="163"/>
                  <a:pt x="1237" y="136"/>
                </a:cubicBezTo>
                <a:cubicBezTo>
                  <a:pt x="1283" y="139"/>
                  <a:pt x="1329" y="140"/>
                  <a:pt x="1375" y="144"/>
                </a:cubicBezTo>
                <a:cubicBezTo>
                  <a:pt x="1408" y="147"/>
                  <a:pt x="1426" y="182"/>
                  <a:pt x="1452" y="198"/>
                </a:cubicBezTo>
                <a:cubicBezTo>
                  <a:pt x="1466" y="206"/>
                  <a:pt x="1483" y="208"/>
                  <a:pt x="1498" y="213"/>
                </a:cubicBezTo>
                <a:cubicBezTo>
                  <a:pt x="1559" y="210"/>
                  <a:pt x="1621" y="205"/>
                  <a:pt x="1682" y="205"/>
                </a:cubicBezTo>
                <a:cubicBezTo>
                  <a:pt x="1693" y="205"/>
                  <a:pt x="1705" y="206"/>
                  <a:pt x="1713" y="213"/>
                </a:cubicBezTo>
                <a:cubicBezTo>
                  <a:pt x="1727" y="225"/>
                  <a:pt x="1731" y="246"/>
                  <a:pt x="1744" y="259"/>
                </a:cubicBezTo>
                <a:cubicBezTo>
                  <a:pt x="1754" y="290"/>
                  <a:pt x="1767" y="295"/>
                  <a:pt x="1797" y="305"/>
                </a:cubicBezTo>
                <a:cubicBezTo>
                  <a:pt x="1817" y="286"/>
                  <a:pt x="1829" y="267"/>
                  <a:pt x="1859" y="267"/>
                </a:cubicBezTo>
              </a:path>
            </a:pathLst>
          </a:custGeom>
          <a:noFill/>
          <a:ln w="28575">
            <a:solidFill>
              <a:schemeClr val="tx1"/>
            </a:solidFill>
            <a:round/>
            <a:headEnd/>
            <a:tailEnd type="none" w="lg" len="lg"/>
          </a:ln>
        </p:spPr>
        <p:txBody>
          <a:bodyPr>
            <a:prstTxWarp prst="textNoShape">
              <a:avLst/>
            </a:prstTxWarp>
          </a:bodyPr>
          <a:lstStyle/>
          <a:p>
            <a:endParaRPr lang="en-US"/>
          </a:p>
        </p:txBody>
      </p:sp>
      <p:grpSp>
        <p:nvGrpSpPr>
          <p:cNvPr id="2" name="Group 13"/>
          <p:cNvGrpSpPr>
            <a:grpSpLocks/>
          </p:cNvGrpSpPr>
          <p:nvPr/>
        </p:nvGrpSpPr>
        <p:grpSpPr bwMode="auto">
          <a:xfrm>
            <a:off x="2732088" y="4627563"/>
            <a:ext cx="298450" cy="404812"/>
            <a:chOff x="2742" y="2557"/>
            <a:chExt cx="519" cy="500"/>
          </a:xfrm>
        </p:grpSpPr>
        <p:sp>
          <p:nvSpPr>
            <p:cNvPr id="26643" name="Oval 5"/>
            <p:cNvSpPr>
              <a:spLocks noChangeArrowheads="1"/>
            </p:cNvSpPr>
            <p:nvPr/>
          </p:nvSpPr>
          <p:spPr bwMode="auto">
            <a:xfrm>
              <a:off x="2988" y="2557"/>
              <a:ext cx="153" cy="139"/>
            </a:xfrm>
            <a:prstGeom prst="ellipse">
              <a:avLst/>
            </a:prstGeom>
            <a:noFill/>
            <a:ln w="9525">
              <a:solidFill>
                <a:schemeClr val="tx1"/>
              </a:solidFill>
              <a:round/>
              <a:headEnd/>
              <a:tailEnd type="none" w="lg" len="lg"/>
            </a:ln>
          </p:spPr>
          <p:txBody>
            <a:bodyPr wrap="none" anchor="ctr">
              <a:prstTxWarp prst="textNoShape">
                <a:avLst/>
              </a:prstTxWarp>
            </a:bodyPr>
            <a:lstStyle/>
            <a:p>
              <a:endParaRPr lang="en-US"/>
            </a:p>
          </p:txBody>
        </p:sp>
        <p:sp>
          <p:nvSpPr>
            <p:cNvPr id="26644" name="Line 7"/>
            <p:cNvSpPr>
              <a:spLocks noChangeShapeType="1"/>
            </p:cNvSpPr>
            <p:nvPr/>
          </p:nvSpPr>
          <p:spPr bwMode="auto">
            <a:xfrm>
              <a:off x="3064" y="2696"/>
              <a:ext cx="0" cy="222"/>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26645" name="Freeform 8"/>
            <p:cNvSpPr>
              <a:spLocks/>
            </p:cNvSpPr>
            <p:nvPr/>
          </p:nvSpPr>
          <p:spPr bwMode="auto">
            <a:xfrm>
              <a:off x="3064" y="2926"/>
              <a:ext cx="177" cy="131"/>
            </a:xfrm>
            <a:custGeom>
              <a:avLst/>
              <a:gdLst>
                <a:gd name="T0" fmla="*/ 0 w 177"/>
                <a:gd name="T1" fmla="*/ 0 h 131"/>
                <a:gd name="T2" fmla="*/ 131 w 177"/>
                <a:gd name="T3" fmla="*/ 92 h 131"/>
                <a:gd name="T4" fmla="*/ 177 w 177"/>
                <a:gd name="T5" fmla="*/ 131 h 131"/>
                <a:gd name="T6" fmla="*/ 0 60000 65536"/>
                <a:gd name="T7" fmla="*/ 0 60000 65536"/>
                <a:gd name="T8" fmla="*/ 0 60000 65536"/>
                <a:gd name="T9" fmla="*/ 0 w 177"/>
                <a:gd name="T10" fmla="*/ 0 h 131"/>
                <a:gd name="T11" fmla="*/ 177 w 177"/>
                <a:gd name="T12" fmla="*/ 131 h 131"/>
              </a:gdLst>
              <a:ahLst/>
              <a:cxnLst>
                <a:cxn ang="T6">
                  <a:pos x="T0" y="T1"/>
                </a:cxn>
                <a:cxn ang="T7">
                  <a:pos x="T2" y="T3"/>
                </a:cxn>
                <a:cxn ang="T8">
                  <a:pos x="T4" y="T5"/>
                </a:cxn>
              </a:cxnLst>
              <a:rect l="T9" t="T10" r="T11" b="T12"/>
              <a:pathLst>
                <a:path w="177" h="131">
                  <a:moveTo>
                    <a:pt x="0" y="0"/>
                  </a:moveTo>
                  <a:cubicBezTo>
                    <a:pt x="43" y="32"/>
                    <a:pt x="86" y="64"/>
                    <a:pt x="131" y="92"/>
                  </a:cubicBezTo>
                  <a:cubicBezTo>
                    <a:pt x="152" y="105"/>
                    <a:pt x="177" y="107"/>
                    <a:pt x="177" y="131"/>
                  </a:cubicBezTo>
                </a:path>
              </a:pathLst>
            </a:custGeom>
            <a:noFill/>
            <a:ln w="9525">
              <a:solidFill>
                <a:schemeClr val="tx1"/>
              </a:solidFill>
              <a:round/>
              <a:headEnd/>
              <a:tailEnd type="none" w="lg" len="lg"/>
            </a:ln>
          </p:spPr>
          <p:txBody>
            <a:bodyPr>
              <a:prstTxWarp prst="textNoShape">
                <a:avLst/>
              </a:prstTxWarp>
            </a:bodyPr>
            <a:lstStyle/>
            <a:p>
              <a:endParaRPr lang="en-US"/>
            </a:p>
          </p:txBody>
        </p:sp>
        <p:sp>
          <p:nvSpPr>
            <p:cNvPr id="26646" name="Freeform 9"/>
            <p:cNvSpPr>
              <a:spLocks/>
            </p:cNvSpPr>
            <p:nvPr/>
          </p:nvSpPr>
          <p:spPr bwMode="auto">
            <a:xfrm flipH="1">
              <a:off x="2830" y="2930"/>
              <a:ext cx="215" cy="123"/>
            </a:xfrm>
            <a:custGeom>
              <a:avLst/>
              <a:gdLst>
                <a:gd name="T0" fmla="*/ 0 w 177"/>
                <a:gd name="T1" fmla="*/ 0 h 131"/>
                <a:gd name="T2" fmla="*/ 131 w 177"/>
                <a:gd name="T3" fmla="*/ 92 h 131"/>
                <a:gd name="T4" fmla="*/ 177 w 177"/>
                <a:gd name="T5" fmla="*/ 131 h 131"/>
                <a:gd name="T6" fmla="*/ 0 60000 65536"/>
                <a:gd name="T7" fmla="*/ 0 60000 65536"/>
                <a:gd name="T8" fmla="*/ 0 60000 65536"/>
                <a:gd name="T9" fmla="*/ 0 w 177"/>
                <a:gd name="T10" fmla="*/ 0 h 131"/>
                <a:gd name="T11" fmla="*/ 177 w 177"/>
                <a:gd name="T12" fmla="*/ 131 h 131"/>
              </a:gdLst>
              <a:ahLst/>
              <a:cxnLst>
                <a:cxn ang="T6">
                  <a:pos x="T0" y="T1"/>
                </a:cxn>
                <a:cxn ang="T7">
                  <a:pos x="T2" y="T3"/>
                </a:cxn>
                <a:cxn ang="T8">
                  <a:pos x="T4" y="T5"/>
                </a:cxn>
              </a:cxnLst>
              <a:rect l="T9" t="T10" r="T11" b="T12"/>
              <a:pathLst>
                <a:path w="177" h="131">
                  <a:moveTo>
                    <a:pt x="0" y="0"/>
                  </a:moveTo>
                  <a:cubicBezTo>
                    <a:pt x="43" y="32"/>
                    <a:pt x="86" y="64"/>
                    <a:pt x="131" y="92"/>
                  </a:cubicBezTo>
                  <a:cubicBezTo>
                    <a:pt x="152" y="105"/>
                    <a:pt x="177" y="107"/>
                    <a:pt x="177" y="131"/>
                  </a:cubicBezTo>
                </a:path>
              </a:pathLst>
            </a:custGeom>
            <a:noFill/>
            <a:ln w="9525">
              <a:solidFill>
                <a:schemeClr val="tx1"/>
              </a:solidFill>
              <a:round/>
              <a:headEnd/>
              <a:tailEnd type="none" w="lg" len="lg"/>
            </a:ln>
          </p:spPr>
          <p:txBody>
            <a:bodyPr>
              <a:prstTxWarp prst="textNoShape">
                <a:avLst/>
              </a:prstTxWarp>
            </a:bodyPr>
            <a:lstStyle/>
            <a:p>
              <a:endParaRPr lang="en-US"/>
            </a:p>
          </p:txBody>
        </p:sp>
        <p:sp>
          <p:nvSpPr>
            <p:cNvPr id="26647" name="Freeform 10"/>
            <p:cNvSpPr>
              <a:spLocks/>
            </p:cNvSpPr>
            <p:nvPr/>
          </p:nvSpPr>
          <p:spPr bwMode="auto">
            <a:xfrm>
              <a:off x="3084" y="2746"/>
              <a:ext cx="177" cy="131"/>
            </a:xfrm>
            <a:custGeom>
              <a:avLst/>
              <a:gdLst>
                <a:gd name="T0" fmla="*/ 0 w 177"/>
                <a:gd name="T1" fmla="*/ 0 h 131"/>
                <a:gd name="T2" fmla="*/ 131 w 177"/>
                <a:gd name="T3" fmla="*/ 92 h 131"/>
                <a:gd name="T4" fmla="*/ 177 w 177"/>
                <a:gd name="T5" fmla="*/ 131 h 131"/>
                <a:gd name="T6" fmla="*/ 0 60000 65536"/>
                <a:gd name="T7" fmla="*/ 0 60000 65536"/>
                <a:gd name="T8" fmla="*/ 0 60000 65536"/>
                <a:gd name="T9" fmla="*/ 0 w 177"/>
                <a:gd name="T10" fmla="*/ 0 h 131"/>
                <a:gd name="T11" fmla="*/ 177 w 177"/>
                <a:gd name="T12" fmla="*/ 131 h 131"/>
              </a:gdLst>
              <a:ahLst/>
              <a:cxnLst>
                <a:cxn ang="T6">
                  <a:pos x="T0" y="T1"/>
                </a:cxn>
                <a:cxn ang="T7">
                  <a:pos x="T2" y="T3"/>
                </a:cxn>
                <a:cxn ang="T8">
                  <a:pos x="T4" y="T5"/>
                </a:cxn>
              </a:cxnLst>
              <a:rect l="T9" t="T10" r="T11" b="T12"/>
              <a:pathLst>
                <a:path w="177" h="131">
                  <a:moveTo>
                    <a:pt x="0" y="0"/>
                  </a:moveTo>
                  <a:cubicBezTo>
                    <a:pt x="43" y="32"/>
                    <a:pt x="86" y="64"/>
                    <a:pt x="131" y="92"/>
                  </a:cubicBezTo>
                  <a:cubicBezTo>
                    <a:pt x="152" y="105"/>
                    <a:pt x="177" y="107"/>
                    <a:pt x="177" y="131"/>
                  </a:cubicBezTo>
                </a:path>
              </a:pathLst>
            </a:custGeom>
            <a:noFill/>
            <a:ln w="9525">
              <a:solidFill>
                <a:schemeClr val="tx1"/>
              </a:solidFill>
              <a:round/>
              <a:headEnd/>
              <a:tailEnd type="none" w="lg" len="lg"/>
            </a:ln>
          </p:spPr>
          <p:txBody>
            <a:bodyPr>
              <a:prstTxWarp prst="textNoShape">
                <a:avLst/>
              </a:prstTxWarp>
            </a:bodyPr>
            <a:lstStyle/>
            <a:p>
              <a:endParaRPr lang="en-US"/>
            </a:p>
          </p:txBody>
        </p:sp>
        <p:sp>
          <p:nvSpPr>
            <p:cNvPr id="26648" name="Freeform 11"/>
            <p:cNvSpPr>
              <a:spLocks/>
            </p:cNvSpPr>
            <p:nvPr/>
          </p:nvSpPr>
          <p:spPr bwMode="auto">
            <a:xfrm>
              <a:off x="2864" y="2697"/>
              <a:ext cx="177" cy="131"/>
            </a:xfrm>
            <a:custGeom>
              <a:avLst/>
              <a:gdLst>
                <a:gd name="T0" fmla="*/ 0 w 177"/>
                <a:gd name="T1" fmla="*/ 0 h 131"/>
                <a:gd name="T2" fmla="*/ 131 w 177"/>
                <a:gd name="T3" fmla="*/ 92 h 131"/>
                <a:gd name="T4" fmla="*/ 177 w 177"/>
                <a:gd name="T5" fmla="*/ 131 h 131"/>
                <a:gd name="T6" fmla="*/ 0 60000 65536"/>
                <a:gd name="T7" fmla="*/ 0 60000 65536"/>
                <a:gd name="T8" fmla="*/ 0 60000 65536"/>
                <a:gd name="T9" fmla="*/ 0 w 177"/>
                <a:gd name="T10" fmla="*/ 0 h 131"/>
                <a:gd name="T11" fmla="*/ 177 w 177"/>
                <a:gd name="T12" fmla="*/ 131 h 131"/>
              </a:gdLst>
              <a:ahLst/>
              <a:cxnLst>
                <a:cxn ang="T6">
                  <a:pos x="T0" y="T1"/>
                </a:cxn>
                <a:cxn ang="T7">
                  <a:pos x="T2" y="T3"/>
                </a:cxn>
                <a:cxn ang="T8">
                  <a:pos x="T4" y="T5"/>
                </a:cxn>
              </a:cxnLst>
              <a:rect l="T9" t="T10" r="T11" b="T12"/>
              <a:pathLst>
                <a:path w="177" h="131">
                  <a:moveTo>
                    <a:pt x="0" y="0"/>
                  </a:moveTo>
                  <a:cubicBezTo>
                    <a:pt x="43" y="32"/>
                    <a:pt x="86" y="64"/>
                    <a:pt x="131" y="92"/>
                  </a:cubicBezTo>
                  <a:cubicBezTo>
                    <a:pt x="152" y="105"/>
                    <a:pt x="177" y="107"/>
                    <a:pt x="177" y="131"/>
                  </a:cubicBezTo>
                </a:path>
              </a:pathLst>
            </a:custGeom>
            <a:noFill/>
            <a:ln w="9525">
              <a:solidFill>
                <a:schemeClr val="tx1"/>
              </a:solidFill>
              <a:round/>
              <a:headEnd/>
              <a:tailEnd type="none" w="lg" len="lg"/>
            </a:ln>
          </p:spPr>
          <p:txBody>
            <a:bodyPr>
              <a:prstTxWarp prst="textNoShape">
                <a:avLst/>
              </a:prstTxWarp>
            </a:bodyPr>
            <a:lstStyle/>
            <a:p>
              <a:endParaRPr lang="en-US"/>
            </a:p>
          </p:txBody>
        </p:sp>
        <p:sp>
          <p:nvSpPr>
            <p:cNvPr id="26649" name="Rectangle 12"/>
            <p:cNvSpPr>
              <a:spLocks noChangeArrowheads="1"/>
            </p:cNvSpPr>
            <p:nvPr/>
          </p:nvSpPr>
          <p:spPr bwMode="auto">
            <a:xfrm>
              <a:off x="2742" y="2634"/>
              <a:ext cx="116" cy="161"/>
            </a:xfrm>
            <a:prstGeom prst="rect">
              <a:avLst/>
            </a:prstGeom>
            <a:solidFill>
              <a:schemeClr val="tx1"/>
            </a:solidFill>
            <a:ln w="9525">
              <a:solidFill>
                <a:schemeClr val="tx1"/>
              </a:solidFill>
              <a:miter lim="800000"/>
              <a:headEnd/>
              <a:tailEnd type="none" w="lg" len="lg"/>
            </a:ln>
          </p:spPr>
          <p:txBody>
            <a:bodyPr wrap="none" anchor="ctr">
              <a:prstTxWarp prst="textNoShape">
                <a:avLst/>
              </a:prstTxWarp>
            </a:bodyPr>
            <a:lstStyle/>
            <a:p>
              <a:endParaRPr lang="en-US"/>
            </a:p>
          </p:txBody>
        </p:sp>
      </p:grpSp>
      <p:sp>
        <p:nvSpPr>
          <p:cNvPr id="26630" name="Text Box 21"/>
          <p:cNvSpPr txBox="1">
            <a:spLocks noChangeArrowheads="1"/>
          </p:cNvSpPr>
          <p:nvPr/>
        </p:nvSpPr>
        <p:spPr bwMode="auto">
          <a:xfrm>
            <a:off x="6324600" y="3295650"/>
            <a:ext cx="2476500" cy="641350"/>
          </a:xfrm>
          <a:prstGeom prst="rect">
            <a:avLst/>
          </a:prstGeom>
          <a:noFill/>
          <a:ln w="9525">
            <a:noFill/>
            <a:miter lim="800000"/>
            <a:headEnd/>
            <a:tailEnd type="none" w="lg" len="lg"/>
          </a:ln>
        </p:spPr>
        <p:txBody>
          <a:bodyPr wrap="none">
            <a:prstTxWarp prst="textNoShape">
              <a:avLst/>
            </a:prstTxWarp>
            <a:spAutoFit/>
          </a:bodyPr>
          <a:lstStyle/>
          <a:p>
            <a:r>
              <a:rPr lang="en-US" sz="1800"/>
              <a:t>Radio signal gives</a:t>
            </a:r>
          </a:p>
          <a:p>
            <a:r>
              <a:rPr lang="en-US" sz="1800"/>
              <a:t>line-of-sight acceleration</a:t>
            </a:r>
          </a:p>
        </p:txBody>
      </p:sp>
      <p:sp>
        <p:nvSpPr>
          <p:cNvPr id="26631" name="Oval 22"/>
          <p:cNvSpPr>
            <a:spLocks noChangeArrowheads="1"/>
          </p:cNvSpPr>
          <p:nvPr/>
        </p:nvSpPr>
        <p:spPr bwMode="auto">
          <a:xfrm>
            <a:off x="5729288" y="3570288"/>
            <a:ext cx="244475" cy="257175"/>
          </a:xfrm>
          <a:prstGeom prst="ellipse">
            <a:avLst/>
          </a:prstGeom>
          <a:solidFill>
            <a:schemeClr val="accent1"/>
          </a:solidFill>
          <a:ln w="9525">
            <a:solidFill>
              <a:schemeClr val="tx1"/>
            </a:solidFill>
            <a:round/>
            <a:headEnd/>
            <a:tailEnd type="none" w="lg" len="lg"/>
          </a:ln>
        </p:spPr>
        <p:txBody>
          <a:bodyPr wrap="none" anchor="ctr">
            <a:prstTxWarp prst="textNoShape">
              <a:avLst/>
            </a:prstTxWarp>
          </a:bodyPr>
          <a:lstStyle/>
          <a:p>
            <a:endParaRPr lang="en-US"/>
          </a:p>
        </p:txBody>
      </p:sp>
      <p:sp>
        <p:nvSpPr>
          <p:cNvPr id="26632" name="Text Box 23"/>
          <p:cNvSpPr txBox="1">
            <a:spLocks noChangeArrowheads="1"/>
          </p:cNvSpPr>
          <p:nvPr/>
        </p:nvSpPr>
        <p:spPr bwMode="auto">
          <a:xfrm>
            <a:off x="5024438" y="3581400"/>
            <a:ext cx="733425" cy="396875"/>
          </a:xfrm>
          <a:prstGeom prst="rect">
            <a:avLst/>
          </a:prstGeom>
          <a:noFill/>
          <a:ln w="9525">
            <a:noFill/>
            <a:miter lim="800000"/>
            <a:headEnd/>
            <a:tailEnd type="none" w="lg" len="lg"/>
          </a:ln>
        </p:spPr>
        <p:txBody>
          <a:bodyPr wrap="none">
            <a:prstTxWarp prst="textNoShape">
              <a:avLst/>
            </a:prstTxWarp>
            <a:spAutoFit/>
          </a:bodyPr>
          <a:lstStyle/>
          <a:p>
            <a:r>
              <a:rPr lang="en-US"/>
              <a:t>Earth</a:t>
            </a:r>
          </a:p>
        </p:txBody>
      </p:sp>
      <p:sp>
        <p:nvSpPr>
          <p:cNvPr id="26633" name="Freeform 14"/>
          <p:cNvSpPr>
            <a:spLocks/>
          </p:cNvSpPr>
          <p:nvPr/>
        </p:nvSpPr>
        <p:spPr bwMode="auto">
          <a:xfrm flipH="1">
            <a:off x="4865688" y="4837113"/>
            <a:ext cx="2951162" cy="517525"/>
          </a:xfrm>
          <a:custGeom>
            <a:avLst/>
            <a:gdLst>
              <a:gd name="T0" fmla="*/ 0 w 1859"/>
              <a:gd name="T1" fmla="*/ 297 h 326"/>
              <a:gd name="T2" fmla="*/ 185 w 1859"/>
              <a:gd name="T3" fmla="*/ 267 h 326"/>
              <a:gd name="T4" fmla="*/ 292 w 1859"/>
              <a:gd name="T5" fmla="*/ 167 h 326"/>
              <a:gd name="T6" fmla="*/ 453 w 1859"/>
              <a:gd name="T7" fmla="*/ 190 h 326"/>
              <a:gd name="T8" fmla="*/ 607 w 1859"/>
              <a:gd name="T9" fmla="*/ 167 h 326"/>
              <a:gd name="T10" fmla="*/ 707 w 1859"/>
              <a:gd name="T11" fmla="*/ 44 h 326"/>
              <a:gd name="T12" fmla="*/ 791 w 1859"/>
              <a:gd name="T13" fmla="*/ 21 h 326"/>
              <a:gd name="T14" fmla="*/ 891 w 1859"/>
              <a:gd name="T15" fmla="*/ 59 h 326"/>
              <a:gd name="T16" fmla="*/ 1029 w 1859"/>
              <a:gd name="T17" fmla="*/ 174 h 326"/>
              <a:gd name="T18" fmla="*/ 1237 w 1859"/>
              <a:gd name="T19" fmla="*/ 136 h 326"/>
              <a:gd name="T20" fmla="*/ 1375 w 1859"/>
              <a:gd name="T21" fmla="*/ 144 h 326"/>
              <a:gd name="T22" fmla="*/ 1452 w 1859"/>
              <a:gd name="T23" fmla="*/ 198 h 326"/>
              <a:gd name="T24" fmla="*/ 1498 w 1859"/>
              <a:gd name="T25" fmla="*/ 213 h 326"/>
              <a:gd name="T26" fmla="*/ 1682 w 1859"/>
              <a:gd name="T27" fmla="*/ 205 h 326"/>
              <a:gd name="T28" fmla="*/ 1713 w 1859"/>
              <a:gd name="T29" fmla="*/ 213 h 326"/>
              <a:gd name="T30" fmla="*/ 1744 w 1859"/>
              <a:gd name="T31" fmla="*/ 259 h 326"/>
              <a:gd name="T32" fmla="*/ 1797 w 1859"/>
              <a:gd name="T33" fmla="*/ 305 h 326"/>
              <a:gd name="T34" fmla="*/ 1859 w 1859"/>
              <a:gd name="T35" fmla="*/ 267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9"/>
              <a:gd name="T55" fmla="*/ 0 h 326"/>
              <a:gd name="T56" fmla="*/ 1859 w 1859"/>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9" h="326">
                <a:moveTo>
                  <a:pt x="0" y="297"/>
                </a:moveTo>
                <a:cubicBezTo>
                  <a:pt x="83" y="326"/>
                  <a:pt x="125" y="306"/>
                  <a:pt x="185" y="267"/>
                </a:cubicBezTo>
                <a:cubicBezTo>
                  <a:pt x="200" y="219"/>
                  <a:pt x="244" y="178"/>
                  <a:pt x="292" y="167"/>
                </a:cubicBezTo>
                <a:cubicBezTo>
                  <a:pt x="371" y="172"/>
                  <a:pt x="390" y="173"/>
                  <a:pt x="453" y="190"/>
                </a:cubicBezTo>
                <a:cubicBezTo>
                  <a:pt x="516" y="185"/>
                  <a:pt x="550" y="177"/>
                  <a:pt x="607" y="167"/>
                </a:cubicBezTo>
                <a:cubicBezTo>
                  <a:pt x="636" y="125"/>
                  <a:pt x="664" y="72"/>
                  <a:pt x="707" y="44"/>
                </a:cubicBezTo>
                <a:cubicBezTo>
                  <a:pt x="722" y="0"/>
                  <a:pt x="747" y="14"/>
                  <a:pt x="791" y="21"/>
                </a:cubicBezTo>
                <a:cubicBezTo>
                  <a:pt x="826" y="33"/>
                  <a:pt x="856" y="51"/>
                  <a:pt x="891" y="59"/>
                </a:cubicBezTo>
                <a:cubicBezTo>
                  <a:pt x="932" y="100"/>
                  <a:pt x="971" y="156"/>
                  <a:pt x="1029" y="174"/>
                </a:cubicBezTo>
                <a:cubicBezTo>
                  <a:pt x="1120" y="168"/>
                  <a:pt x="1160" y="163"/>
                  <a:pt x="1237" y="136"/>
                </a:cubicBezTo>
                <a:cubicBezTo>
                  <a:pt x="1283" y="139"/>
                  <a:pt x="1329" y="140"/>
                  <a:pt x="1375" y="144"/>
                </a:cubicBezTo>
                <a:cubicBezTo>
                  <a:pt x="1408" y="147"/>
                  <a:pt x="1426" y="182"/>
                  <a:pt x="1452" y="198"/>
                </a:cubicBezTo>
                <a:cubicBezTo>
                  <a:pt x="1466" y="206"/>
                  <a:pt x="1483" y="208"/>
                  <a:pt x="1498" y="213"/>
                </a:cubicBezTo>
                <a:cubicBezTo>
                  <a:pt x="1559" y="210"/>
                  <a:pt x="1621" y="205"/>
                  <a:pt x="1682" y="205"/>
                </a:cubicBezTo>
                <a:cubicBezTo>
                  <a:pt x="1693" y="205"/>
                  <a:pt x="1705" y="206"/>
                  <a:pt x="1713" y="213"/>
                </a:cubicBezTo>
                <a:cubicBezTo>
                  <a:pt x="1727" y="225"/>
                  <a:pt x="1731" y="246"/>
                  <a:pt x="1744" y="259"/>
                </a:cubicBezTo>
                <a:cubicBezTo>
                  <a:pt x="1754" y="290"/>
                  <a:pt x="1767" y="295"/>
                  <a:pt x="1797" y="305"/>
                </a:cubicBezTo>
                <a:cubicBezTo>
                  <a:pt x="1817" y="286"/>
                  <a:pt x="1829" y="267"/>
                  <a:pt x="1859" y="267"/>
                </a:cubicBezTo>
              </a:path>
            </a:pathLst>
          </a:custGeom>
          <a:noFill/>
          <a:ln w="28575">
            <a:solidFill>
              <a:schemeClr val="tx1"/>
            </a:solidFill>
            <a:round/>
            <a:headEnd/>
            <a:tailEnd type="none" w="lg" len="lg"/>
          </a:ln>
        </p:spPr>
        <p:txBody>
          <a:bodyPr>
            <a:prstTxWarp prst="textNoShape">
              <a:avLst/>
            </a:prstTxWarp>
          </a:bodyPr>
          <a:lstStyle/>
          <a:p>
            <a:endParaRPr lang="en-US"/>
          </a:p>
        </p:txBody>
      </p:sp>
      <p:sp>
        <p:nvSpPr>
          <p:cNvPr id="26634" name="Oval 15"/>
          <p:cNvSpPr>
            <a:spLocks noChangeArrowheads="1"/>
          </p:cNvSpPr>
          <p:nvPr/>
        </p:nvSpPr>
        <p:spPr bwMode="auto">
          <a:xfrm flipH="1">
            <a:off x="7370763" y="4194175"/>
            <a:ext cx="231775" cy="231775"/>
          </a:xfrm>
          <a:prstGeom prst="ellipse">
            <a:avLst/>
          </a:prstGeom>
          <a:noFill/>
          <a:ln w="9525">
            <a:solidFill>
              <a:schemeClr val="tx1"/>
            </a:solidFill>
            <a:round/>
            <a:headEnd/>
            <a:tailEnd type="none" w="lg" len="lg"/>
          </a:ln>
        </p:spPr>
        <p:txBody>
          <a:bodyPr wrap="none" anchor="ctr">
            <a:prstTxWarp prst="textNoShape">
              <a:avLst/>
            </a:prstTxWarp>
          </a:bodyPr>
          <a:lstStyle/>
          <a:p>
            <a:endParaRPr lang="en-US"/>
          </a:p>
        </p:txBody>
      </p:sp>
      <p:sp>
        <p:nvSpPr>
          <p:cNvPr id="26635" name="Rectangle 16"/>
          <p:cNvSpPr>
            <a:spLocks noChangeArrowheads="1"/>
          </p:cNvSpPr>
          <p:nvPr/>
        </p:nvSpPr>
        <p:spPr bwMode="auto">
          <a:xfrm flipH="1">
            <a:off x="7297738" y="3938588"/>
            <a:ext cx="377825" cy="219075"/>
          </a:xfrm>
          <a:prstGeom prst="rect">
            <a:avLst/>
          </a:prstGeom>
          <a:noFill/>
          <a:ln w="9525">
            <a:solidFill>
              <a:schemeClr val="tx1"/>
            </a:solidFill>
            <a:miter lim="800000"/>
            <a:headEnd/>
            <a:tailEnd type="none" w="lg" len="lg"/>
          </a:ln>
        </p:spPr>
        <p:txBody>
          <a:bodyPr wrap="none" anchor="ctr">
            <a:prstTxWarp prst="textNoShape">
              <a:avLst/>
            </a:prstTxWarp>
          </a:bodyPr>
          <a:lstStyle/>
          <a:p>
            <a:endParaRPr lang="en-US"/>
          </a:p>
        </p:txBody>
      </p:sp>
      <p:sp>
        <p:nvSpPr>
          <p:cNvPr id="26636" name="Rectangle 17"/>
          <p:cNvSpPr>
            <a:spLocks noChangeArrowheads="1"/>
          </p:cNvSpPr>
          <p:nvPr/>
        </p:nvSpPr>
        <p:spPr bwMode="auto">
          <a:xfrm flipH="1">
            <a:off x="7291388" y="4443413"/>
            <a:ext cx="377825" cy="219075"/>
          </a:xfrm>
          <a:prstGeom prst="rect">
            <a:avLst/>
          </a:prstGeom>
          <a:noFill/>
          <a:ln w="9525">
            <a:solidFill>
              <a:schemeClr val="tx1"/>
            </a:solidFill>
            <a:miter lim="800000"/>
            <a:headEnd/>
            <a:tailEnd type="none" w="lg" len="lg"/>
          </a:ln>
        </p:spPr>
        <p:txBody>
          <a:bodyPr wrap="none" anchor="ctr">
            <a:prstTxWarp prst="textNoShape">
              <a:avLst/>
            </a:prstTxWarp>
          </a:bodyPr>
          <a:lstStyle/>
          <a:p>
            <a:endParaRPr lang="en-US"/>
          </a:p>
        </p:txBody>
      </p:sp>
      <p:sp>
        <p:nvSpPr>
          <p:cNvPr id="26637" name="Line 18"/>
          <p:cNvSpPr>
            <a:spLocks noChangeShapeType="1"/>
          </p:cNvSpPr>
          <p:nvPr/>
        </p:nvSpPr>
        <p:spPr bwMode="auto">
          <a:xfrm>
            <a:off x="7688263" y="4325938"/>
            <a:ext cx="388937" cy="1587"/>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26638" name="Freeform 20"/>
          <p:cNvSpPr>
            <a:spLocks/>
          </p:cNvSpPr>
          <p:nvPr/>
        </p:nvSpPr>
        <p:spPr bwMode="auto">
          <a:xfrm flipH="1">
            <a:off x="6089650" y="3740150"/>
            <a:ext cx="1208088" cy="514350"/>
          </a:xfrm>
          <a:custGeom>
            <a:avLst/>
            <a:gdLst>
              <a:gd name="T0" fmla="*/ 0 w 607"/>
              <a:gd name="T1" fmla="*/ 446 h 454"/>
              <a:gd name="T2" fmla="*/ 23 w 607"/>
              <a:gd name="T3" fmla="*/ 453 h 454"/>
              <a:gd name="T4" fmla="*/ 77 w 607"/>
              <a:gd name="T5" fmla="*/ 446 h 454"/>
              <a:gd name="T6" fmla="*/ 107 w 607"/>
              <a:gd name="T7" fmla="*/ 338 h 454"/>
              <a:gd name="T8" fmla="*/ 130 w 607"/>
              <a:gd name="T9" fmla="*/ 331 h 454"/>
              <a:gd name="T10" fmla="*/ 307 w 607"/>
              <a:gd name="T11" fmla="*/ 323 h 454"/>
              <a:gd name="T12" fmla="*/ 284 w 607"/>
              <a:gd name="T13" fmla="*/ 246 h 454"/>
              <a:gd name="T14" fmla="*/ 322 w 607"/>
              <a:gd name="T15" fmla="*/ 154 h 454"/>
              <a:gd name="T16" fmla="*/ 430 w 607"/>
              <a:gd name="T17" fmla="*/ 162 h 454"/>
              <a:gd name="T18" fmla="*/ 491 w 607"/>
              <a:gd name="T19" fmla="*/ 169 h 454"/>
              <a:gd name="T20" fmla="*/ 514 w 607"/>
              <a:gd name="T21" fmla="*/ 54 h 454"/>
              <a:gd name="T22" fmla="*/ 568 w 607"/>
              <a:gd name="T23" fmla="*/ 39 h 454"/>
              <a:gd name="T24" fmla="*/ 607 w 607"/>
              <a:gd name="T25" fmla="*/ 0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7"/>
              <a:gd name="T40" fmla="*/ 0 h 454"/>
              <a:gd name="T41" fmla="*/ 607 w 607"/>
              <a:gd name="T42" fmla="*/ 454 h 4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7" h="454">
                <a:moveTo>
                  <a:pt x="0" y="446"/>
                </a:moveTo>
                <a:cubicBezTo>
                  <a:pt x="8" y="448"/>
                  <a:pt x="15" y="453"/>
                  <a:pt x="23" y="453"/>
                </a:cubicBezTo>
                <a:cubicBezTo>
                  <a:pt x="41" y="453"/>
                  <a:pt x="61" y="454"/>
                  <a:pt x="77" y="446"/>
                </a:cubicBezTo>
                <a:cubicBezTo>
                  <a:pt x="89" y="440"/>
                  <a:pt x="95" y="350"/>
                  <a:pt x="107" y="338"/>
                </a:cubicBezTo>
                <a:cubicBezTo>
                  <a:pt x="113" y="332"/>
                  <a:pt x="122" y="332"/>
                  <a:pt x="130" y="331"/>
                </a:cubicBezTo>
                <a:cubicBezTo>
                  <a:pt x="189" y="327"/>
                  <a:pt x="248" y="326"/>
                  <a:pt x="307" y="323"/>
                </a:cubicBezTo>
                <a:cubicBezTo>
                  <a:pt x="300" y="297"/>
                  <a:pt x="293" y="272"/>
                  <a:pt x="284" y="246"/>
                </a:cubicBezTo>
                <a:cubicBezTo>
                  <a:pt x="290" y="202"/>
                  <a:pt x="280" y="169"/>
                  <a:pt x="322" y="154"/>
                </a:cubicBezTo>
                <a:cubicBezTo>
                  <a:pt x="358" y="157"/>
                  <a:pt x="394" y="156"/>
                  <a:pt x="430" y="162"/>
                </a:cubicBezTo>
                <a:cubicBezTo>
                  <a:pt x="506" y="175"/>
                  <a:pt x="385" y="191"/>
                  <a:pt x="491" y="169"/>
                </a:cubicBezTo>
                <a:cubicBezTo>
                  <a:pt x="502" y="137"/>
                  <a:pt x="495" y="74"/>
                  <a:pt x="514" y="54"/>
                </a:cubicBezTo>
                <a:cubicBezTo>
                  <a:pt x="519" y="49"/>
                  <a:pt x="566" y="40"/>
                  <a:pt x="568" y="39"/>
                </a:cubicBezTo>
                <a:cubicBezTo>
                  <a:pt x="579" y="28"/>
                  <a:pt x="592" y="0"/>
                  <a:pt x="607" y="0"/>
                </a:cubicBezTo>
              </a:path>
            </a:pathLst>
          </a:custGeom>
          <a:noFill/>
          <a:ln w="9525">
            <a:solidFill>
              <a:srgbClr val="3399FF"/>
            </a:solidFill>
            <a:round/>
            <a:headEnd/>
            <a:tailEnd type="triangle" w="lg" len="lg"/>
          </a:ln>
        </p:spPr>
        <p:txBody>
          <a:bodyPr>
            <a:prstTxWarp prst="textNoShape">
              <a:avLst/>
            </a:prstTxWarp>
          </a:bodyPr>
          <a:lstStyle/>
          <a:p>
            <a:endParaRPr lang="en-US"/>
          </a:p>
        </p:txBody>
      </p:sp>
      <p:sp>
        <p:nvSpPr>
          <p:cNvPr id="26639" name="Freeform 25"/>
          <p:cNvSpPr>
            <a:spLocks/>
          </p:cNvSpPr>
          <p:nvPr/>
        </p:nvSpPr>
        <p:spPr bwMode="auto">
          <a:xfrm flipH="1">
            <a:off x="5421313" y="4216400"/>
            <a:ext cx="1901825" cy="255588"/>
          </a:xfrm>
          <a:custGeom>
            <a:avLst/>
            <a:gdLst>
              <a:gd name="T0" fmla="*/ 0 w 1198"/>
              <a:gd name="T1" fmla="*/ 69 h 161"/>
              <a:gd name="T2" fmla="*/ 177 w 1198"/>
              <a:gd name="T3" fmla="*/ 69 h 161"/>
              <a:gd name="T4" fmla="*/ 262 w 1198"/>
              <a:gd name="T5" fmla="*/ 76 h 161"/>
              <a:gd name="T6" fmla="*/ 369 w 1198"/>
              <a:gd name="T7" fmla="*/ 145 h 161"/>
              <a:gd name="T8" fmla="*/ 507 w 1198"/>
              <a:gd name="T9" fmla="*/ 161 h 161"/>
              <a:gd name="T10" fmla="*/ 676 w 1198"/>
              <a:gd name="T11" fmla="*/ 92 h 161"/>
              <a:gd name="T12" fmla="*/ 761 w 1198"/>
              <a:gd name="T13" fmla="*/ 0 h 161"/>
              <a:gd name="T14" fmla="*/ 983 w 1198"/>
              <a:gd name="T15" fmla="*/ 7 h 161"/>
              <a:gd name="T16" fmla="*/ 1198 w 1198"/>
              <a:gd name="T17" fmla="*/ 23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161"/>
              <a:gd name="T29" fmla="*/ 1198 w 1198"/>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161">
                <a:moveTo>
                  <a:pt x="0" y="69"/>
                </a:moveTo>
                <a:lnTo>
                  <a:pt x="177" y="69"/>
                </a:lnTo>
                <a:lnTo>
                  <a:pt x="262" y="76"/>
                </a:lnTo>
                <a:lnTo>
                  <a:pt x="369" y="145"/>
                </a:lnTo>
                <a:lnTo>
                  <a:pt x="507" y="161"/>
                </a:lnTo>
                <a:lnTo>
                  <a:pt x="676" y="92"/>
                </a:lnTo>
                <a:lnTo>
                  <a:pt x="761" y="0"/>
                </a:lnTo>
                <a:lnTo>
                  <a:pt x="983" y="7"/>
                </a:lnTo>
                <a:lnTo>
                  <a:pt x="1198" y="23"/>
                </a:lnTo>
              </a:path>
            </a:pathLst>
          </a:custGeom>
          <a:noFill/>
          <a:ln w="9525">
            <a:solidFill>
              <a:schemeClr val="tx1"/>
            </a:solidFill>
            <a:round/>
            <a:headEnd/>
            <a:tailEnd type="none" w="lg" len="lg"/>
          </a:ln>
        </p:spPr>
        <p:txBody>
          <a:bodyPr>
            <a:prstTxWarp prst="textNoShape">
              <a:avLst/>
            </a:prstTxWarp>
          </a:bodyPr>
          <a:lstStyle/>
          <a:p>
            <a:endParaRPr lang="en-US"/>
          </a:p>
        </p:txBody>
      </p:sp>
      <p:sp>
        <p:nvSpPr>
          <p:cNvPr id="26640" name="Rectangle 27"/>
          <p:cNvSpPr>
            <a:spLocks noChangeArrowheads="1"/>
          </p:cNvSpPr>
          <p:nvPr/>
        </p:nvSpPr>
        <p:spPr bwMode="auto">
          <a:xfrm>
            <a:off x="412750" y="1047750"/>
            <a:ext cx="8351838" cy="820738"/>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So far we have talked about using planet-scale variations in gravity to infer bulk structure</a:t>
            </a:r>
          </a:p>
          <a:p>
            <a:pPr marL="342900" indent="-342900">
              <a:spcBef>
                <a:spcPct val="20000"/>
              </a:spcBef>
              <a:buFontTx/>
              <a:buChar char="•"/>
            </a:pPr>
            <a:r>
              <a:rPr lang="en-US" sz="2400" dirty="0"/>
              <a:t>We can also use </a:t>
            </a:r>
            <a:r>
              <a:rPr lang="en-US" sz="2400" dirty="0" smtClean="0"/>
              <a:t>the deviation </a:t>
            </a:r>
            <a:r>
              <a:rPr lang="en-US" sz="2400" dirty="0"/>
              <a:t>of gravity </a:t>
            </a:r>
            <a:r>
              <a:rPr lang="en-US" sz="2400" dirty="0" smtClean="0"/>
              <a:t>(or </a:t>
            </a:r>
            <a:r>
              <a:rPr lang="en-US" sz="2400" i="1" dirty="0" smtClean="0"/>
              <a:t>gravity </a:t>
            </a:r>
            <a:r>
              <a:rPr lang="en-US" sz="2400" i="1" dirty="0"/>
              <a:t>anomaly</a:t>
            </a:r>
            <a:r>
              <a:rPr lang="en-US" sz="2400" dirty="0"/>
              <a:t>, </a:t>
            </a:r>
            <a:r>
              <a:rPr lang="en-US" sz="2400" dirty="0">
                <a:latin typeface="Symbol" charset="2"/>
                <a:cs typeface="Symbol" charset="2"/>
              </a:rPr>
              <a:t>D</a:t>
            </a:r>
            <a:r>
              <a:rPr lang="en-US" sz="2400" i="1" dirty="0"/>
              <a:t>g</a:t>
            </a:r>
            <a:r>
              <a:rPr lang="en-US" sz="2400" dirty="0"/>
              <a:t>) </a:t>
            </a:r>
            <a:r>
              <a:rPr lang="en-US" sz="2400" dirty="0" smtClean="0"/>
              <a:t>from </a:t>
            </a:r>
            <a:r>
              <a:rPr lang="en-US" sz="2400" dirty="0"/>
              <a:t>a background reference </a:t>
            </a:r>
            <a:r>
              <a:rPr lang="en-US" sz="2400" dirty="0" smtClean="0"/>
              <a:t>level to </a:t>
            </a:r>
            <a:r>
              <a:rPr lang="en-US" sz="2400" dirty="0"/>
              <a:t>make inferences about local subsurface </a:t>
            </a:r>
            <a:r>
              <a:rPr lang="en-US" sz="2400" dirty="0" smtClean="0"/>
              <a:t>structure</a:t>
            </a:r>
          </a:p>
          <a:p>
            <a:pPr marL="342900" indent="-342900">
              <a:spcBef>
                <a:spcPct val="20000"/>
              </a:spcBef>
              <a:buFontTx/>
              <a:buChar char="•"/>
            </a:pPr>
            <a:r>
              <a:rPr lang="en-US" sz="2400" dirty="0" smtClean="0"/>
              <a:t>How </a:t>
            </a:r>
            <a:r>
              <a:rPr lang="en-US" sz="2400" dirty="0"/>
              <a:t>do we make such </a:t>
            </a:r>
            <a:r>
              <a:rPr lang="en-US" sz="2400" dirty="0" smtClean="0"/>
              <a:t>observations</a:t>
            </a:r>
            <a:r>
              <a:rPr lang="en-US" sz="2400" dirty="0"/>
              <a:t>?</a:t>
            </a:r>
          </a:p>
        </p:txBody>
      </p:sp>
      <p:sp>
        <p:nvSpPr>
          <p:cNvPr id="26641" name="Text Box 28"/>
          <p:cNvSpPr txBox="1">
            <a:spLocks noChangeArrowheads="1"/>
          </p:cNvSpPr>
          <p:nvPr/>
        </p:nvSpPr>
        <p:spPr bwMode="auto">
          <a:xfrm>
            <a:off x="1054100" y="3854450"/>
            <a:ext cx="1281113" cy="396875"/>
          </a:xfrm>
          <a:prstGeom prst="rect">
            <a:avLst/>
          </a:prstGeom>
          <a:noFill/>
          <a:ln w="9525">
            <a:noFill/>
            <a:miter lim="800000"/>
            <a:headEnd/>
            <a:tailEnd type="none" w="lg" len="lg"/>
          </a:ln>
        </p:spPr>
        <p:txBody>
          <a:bodyPr wrap="none">
            <a:prstTxWarp prst="textNoShape">
              <a:avLst/>
            </a:prstTxWarp>
            <a:spAutoFit/>
          </a:bodyPr>
          <a:lstStyle/>
          <a:p>
            <a:r>
              <a:rPr lang="en-US"/>
              <a:t>gravimeter</a:t>
            </a:r>
          </a:p>
        </p:txBody>
      </p:sp>
      <p:sp>
        <p:nvSpPr>
          <p:cNvPr id="26642" name="Line 29"/>
          <p:cNvSpPr>
            <a:spLocks noChangeShapeType="1"/>
          </p:cNvSpPr>
          <p:nvPr/>
        </p:nvSpPr>
        <p:spPr bwMode="auto">
          <a:xfrm>
            <a:off x="2243138" y="4157663"/>
            <a:ext cx="450850" cy="511175"/>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913" y="0"/>
            <a:ext cx="8229600" cy="1143000"/>
          </a:xfrm>
        </p:spPr>
        <p:txBody>
          <a:bodyPr>
            <a:normAutofit/>
          </a:bodyPr>
          <a:lstStyle/>
          <a:p>
            <a:pPr eaLnBrk="1" hangingPunct="1"/>
            <a:r>
              <a:rPr lang="en-US" sz="3600" dirty="0"/>
              <a:t>Local gravity variations (2)</a:t>
            </a:r>
          </a:p>
        </p:txBody>
      </p:sp>
      <p:sp>
        <p:nvSpPr>
          <p:cNvPr id="27651" name="Rectangle 3"/>
          <p:cNvSpPr>
            <a:spLocks noGrp="1" noChangeArrowheads="1"/>
          </p:cNvSpPr>
          <p:nvPr>
            <p:ph type="body" idx="1"/>
          </p:nvPr>
        </p:nvSpPr>
        <p:spPr>
          <a:xfrm>
            <a:off x="252413" y="973990"/>
            <a:ext cx="8680450" cy="1565275"/>
          </a:xfrm>
        </p:spPr>
        <p:txBody>
          <a:bodyPr>
            <a:normAutofit/>
          </a:bodyPr>
          <a:lstStyle/>
          <a:p>
            <a:pPr eaLnBrk="1" hangingPunct="1"/>
            <a:r>
              <a:rPr lang="en-US" sz="2400" dirty="0"/>
              <a:t>Local variations in the gravity field arise from </a:t>
            </a:r>
            <a:r>
              <a:rPr lang="en-US" sz="2400" i="1" dirty="0"/>
              <a:t>lateral variations</a:t>
            </a:r>
            <a:r>
              <a:rPr lang="en-US" sz="2400" dirty="0"/>
              <a:t> in the density structure of the subsurface:</a:t>
            </a:r>
          </a:p>
        </p:txBody>
      </p:sp>
      <p:sp>
        <p:nvSpPr>
          <p:cNvPr id="27670" name="Rectangle 23"/>
          <p:cNvSpPr>
            <a:spLocks noChangeArrowheads="1"/>
          </p:cNvSpPr>
          <p:nvPr/>
        </p:nvSpPr>
        <p:spPr bwMode="auto">
          <a:xfrm>
            <a:off x="227013" y="4441825"/>
            <a:ext cx="8775700" cy="1865313"/>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The magnitude of the gravity anomaly depends on the size of the body and the density contrast (see later)</a:t>
            </a:r>
          </a:p>
          <a:p>
            <a:pPr marL="342900" indent="-342900">
              <a:spcBef>
                <a:spcPct val="20000"/>
              </a:spcBef>
              <a:buFontTx/>
              <a:buChar char="•"/>
            </a:pPr>
            <a:r>
              <a:rPr lang="en-US" sz="2400" dirty="0"/>
              <a:t>The magnitude of the anomaly also depends on how</a:t>
            </a:r>
            <a:r>
              <a:rPr lang="en-US" sz="2400" dirty="0" smtClean="0"/>
              <a:t> far the </a:t>
            </a:r>
            <a:r>
              <a:rPr lang="en-US" sz="2400" dirty="0"/>
              <a:t>observer is above the anomaly source (gravity falls off with distance)</a:t>
            </a:r>
          </a:p>
        </p:txBody>
      </p:sp>
      <p:grpSp>
        <p:nvGrpSpPr>
          <p:cNvPr id="23" name="Group 22"/>
          <p:cNvGrpSpPr/>
          <p:nvPr/>
        </p:nvGrpSpPr>
        <p:grpSpPr>
          <a:xfrm>
            <a:off x="427038" y="2398910"/>
            <a:ext cx="2555875" cy="1780978"/>
            <a:chOff x="427038" y="2398910"/>
            <a:chExt cx="2555875" cy="1780978"/>
          </a:xfrm>
        </p:grpSpPr>
        <p:grpSp>
          <p:nvGrpSpPr>
            <p:cNvPr id="24" name="Group 23"/>
            <p:cNvGrpSpPr/>
            <p:nvPr/>
          </p:nvGrpSpPr>
          <p:grpSpPr>
            <a:xfrm>
              <a:off x="427038" y="2833083"/>
              <a:ext cx="2555875" cy="1346805"/>
              <a:chOff x="427038" y="2833083"/>
              <a:chExt cx="2555875" cy="1346805"/>
            </a:xfrm>
          </p:grpSpPr>
          <p:sp>
            <p:nvSpPr>
              <p:cNvPr id="26" name="Rectangle 5"/>
              <p:cNvSpPr>
                <a:spLocks noChangeArrowheads="1"/>
              </p:cNvSpPr>
              <p:nvPr/>
            </p:nvSpPr>
            <p:spPr bwMode="auto">
              <a:xfrm>
                <a:off x="428626" y="2990850"/>
                <a:ext cx="2552700" cy="438150"/>
              </a:xfrm>
              <a:prstGeom prst="rect">
                <a:avLst/>
              </a:prstGeom>
              <a:solidFill>
                <a:srgbClr val="CC6600"/>
              </a:solidFill>
              <a:ln w="9525">
                <a:solidFill>
                  <a:srgbClr val="FFFFFF"/>
                </a:solidFill>
                <a:miter lim="800000"/>
                <a:headEnd/>
                <a:tailEnd type="none" w="lg" len="lg"/>
              </a:ln>
            </p:spPr>
            <p:txBody>
              <a:bodyPr wrap="none" anchor="ctr">
                <a:prstTxWarp prst="textNoShape">
                  <a:avLst/>
                </a:prstTxWarp>
              </a:bodyPr>
              <a:lstStyle/>
              <a:p>
                <a:pPr algn="ctr"/>
                <a:endParaRPr lang="en-US" sz="1800" i="1">
                  <a:latin typeface="Arial" pitchFamily="-105" charset="0"/>
                </a:endParaRPr>
              </a:p>
            </p:txBody>
          </p:sp>
          <p:sp>
            <p:nvSpPr>
              <p:cNvPr id="27" name="Rectangle 6"/>
              <p:cNvSpPr>
                <a:spLocks noChangeArrowheads="1"/>
              </p:cNvSpPr>
              <p:nvPr/>
            </p:nvSpPr>
            <p:spPr bwMode="auto">
              <a:xfrm>
                <a:off x="430213" y="3741738"/>
                <a:ext cx="2552700" cy="438150"/>
              </a:xfrm>
              <a:prstGeom prst="rect">
                <a:avLst/>
              </a:prstGeom>
              <a:solidFill>
                <a:srgbClr val="FF6600"/>
              </a:solidFill>
              <a:ln w="9525">
                <a:solidFill>
                  <a:srgbClr val="FFFFFF"/>
                </a:solidFill>
                <a:miter lim="800000"/>
                <a:headEnd/>
                <a:tailEnd type="none" w="lg" len="lg"/>
              </a:ln>
            </p:spPr>
            <p:txBody>
              <a:bodyPr wrap="none" anchor="ctr">
                <a:prstTxWarp prst="textNoShape">
                  <a:avLst/>
                </a:prstTxWarp>
              </a:bodyPr>
              <a:lstStyle/>
              <a:p>
                <a:endParaRPr lang="en-US"/>
              </a:p>
            </p:txBody>
          </p:sp>
          <p:sp>
            <p:nvSpPr>
              <p:cNvPr id="28" name="Rectangle 4"/>
              <p:cNvSpPr>
                <a:spLocks noChangeArrowheads="1"/>
              </p:cNvSpPr>
              <p:nvPr/>
            </p:nvSpPr>
            <p:spPr bwMode="auto">
              <a:xfrm>
                <a:off x="427038" y="3397250"/>
                <a:ext cx="2552700" cy="438150"/>
              </a:xfrm>
              <a:prstGeom prst="rect">
                <a:avLst/>
              </a:prstGeom>
              <a:solidFill>
                <a:schemeClr val="bg2"/>
              </a:solidFill>
              <a:ln w="9525">
                <a:solidFill>
                  <a:srgbClr val="FFFFFF"/>
                </a:solidFill>
                <a:miter lim="800000"/>
                <a:headEnd/>
                <a:tailEnd type="none" w="lg" len="lg"/>
              </a:ln>
            </p:spPr>
            <p:txBody>
              <a:bodyPr wrap="none" anchor="ctr">
                <a:prstTxWarp prst="textNoShape">
                  <a:avLst/>
                </a:prstTxWarp>
              </a:bodyPr>
              <a:lstStyle/>
              <a:p>
                <a:endParaRPr lang="en-US"/>
              </a:p>
            </p:txBody>
          </p:sp>
          <p:sp>
            <p:nvSpPr>
              <p:cNvPr id="29" name="Text Box 8"/>
              <p:cNvSpPr txBox="1">
                <a:spLocks noChangeArrowheads="1"/>
              </p:cNvSpPr>
              <p:nvPr/>
            </p:nvSpPr>
            <p:spPr bwMode="auto">
              <a:xfrm>
                <a:off x="1508126" y="3005138"/>
                <a:ext cx="445466" cy="369332"/>
              </a:xfrm>
              <a:prstGeom prst="rect">
                <a:avLst/>
              </a:prstGeom>
              <a:noFill/>
              <a:ln w="9525">
                <a:noFill/>
                <a:miter lim="800000"/>
                <a:headEnd/>
                <a:tailEnd type="none" w="lg" len="lg"/>
              </a:ln>
            </p:spPr>
            <p:txBody>
              <a:bodyPr wrap="none">
                <a:prstTxWarp prst="textNoShape">
                  <a:avLst/>
                </a:prstTxWarp>
                <a:spAutoFit/>
              </a:bodyPr>
              <a:lstStyle/>
              <a:p>
                <a:r>
                  <a:rPr lang="en-US" i="1" dirty="0" smtClean="0">
                    <a:latin typeface="Symbol" pitchFamily="-105" charset="2"/>
                  </a:rPr>
                  <a:t>ρ</a:t>
                </a:r>
                <a:r>
                  <a:rPr lang="en-US" i="1" baseline="-25000" dirty="0" smtClean="0">
                    <a:latin typeface="Arial" pitchFamily="-105" charset="0"/>
                  </a:rPr>
                  <a:t>1</a:t>
                </a:r>
                <a:endParaRPr lang="en-US" i="1" baseline="-25000" dirty="0">
                  <a:latin typeface="Arial" pitchFamily="-105" charset="0"/>
                </a:endParaRPr>
              </a:p>
            </p:txBody>
          </p:sp>
          <p:sp>
            <p:nvSpPr>
              <p:cNvPr id="30" name="Text Box 9"/>
              <p:cNvSpPr txBox="1">
                <a:spLocks noChangeArrowheads="1"/>
              </p:cNvSpPr>
              <p:nvPr/>
            </p:nvSpPr>
            <p:spPr bwMode="auto">
              <a:xfrm>
                <a:off x="1497013" y="3390900"/>
                <a:ext cx="445466" cy="369332"/>
              </a:xfrm>
              <a:prstGeom prst="rect">
                <a:avLst/>
              </a:prstGeom>
              <a:noFill/>
              <a:ln w="9525">
                <a:noFill/>
                <a:miter lim="800000"/>
                <a:headEnd/>
                <a:tailEnd type="none" w="lg" len="lg"/>
              </a:ln>
            </p:spPr>
            <p:txBody>
              <a:bodyPr wrap="none">
                <a:prstTxWarp prst="textNoShape">
                  <a:avLst/>
                </a:prstTxWarp>
                <a:spAutoFit/>
              </a:bodyPr>
              <a:lstStyle/>
              <a:p>
                <a:r>
                  <a:rPr lang="en-US" i="1" dirty="0">
                    <a:latin typeface="Symbol" pitchFamily="-105" charset="2"/>
                  </a:rPr>
                  <a:t>ρ</a:t>
                </a:r>
                <a:r>
                  <a:rPr lang="en-US" i="1" baseline="-25000" dirty="0" smtClean="0">
                    <a:latin typeface="Arial" pitchFamily="-105" charset="0"/>
                  </a:rPr>
                  <a:t>2</a:t>
                </a:r>
                <a:endParaRPr lang="en-US" i="1" baseline="-25000" dirty="0">
                  <a:latin typeface="Arial" pitchFamily="-105" charset="0"/>
                </a:endParaRPr>
              </a:p>
            </p:txBody>
          </p:sp>
          <p:sp>
            <p:nvSpPr>
              <p:cNvPr id="31" name="Text Box 10"/>
              <p:cNvSpPr txBox="1">
                <a:spLocks noChangeArrowheads="1"/>
              </p:cNvSpPr>
              <p:nvPr/>
            </p:nvSpPr>
            <p:spPr bwMode="auto">
              <a:xfrm>
                <a:off x="1485901" y="3776663"/>
                <a:ext cx="445466" cy="369332"/>
              </a:xfrm>
              <a:prstGeom prst="rect">
                <a:avLst/>
              </a:prstGeom>
              <a:noFill/>
              <a:ln w="9525">
                <a:noFill/>
                <a:miter lim="800000"/>
                <a:headEnd/>
                <a:tailEnd type="none" w="lg" len="lg"/>
              </a:ln>
            </p:spPr>
            <p:txBody>
              <a:bodyPr wrap="none">
                <a:prstTxWarp prst="textNoShape">
                  <a:avLst/>
                </a:prstTxWarp>
                <a:spAutoFit/>
              </a:bodyPr>
              <a:lstStyle/>
              <a:p>
                <a:r>
                  <a:rPr lang="en-US" i="1" dirty="0">
                    <a:latin typeface="Symbol" pitchFamily="-105" charset="2"/>
                  </a:rPr>
                  <a:t>ρ</a:t>
                </a:r>
                <a:r>
                  <a:rPr lang="en-US" i="1" baseline="-25000" dirty="0" smtClean="0">
                    <a:latin typeface="Arial" pitchFamily="-105" charset="0"/>
                  </a:rPr>
                  <a:t>3</a:t>
                </a:r>
                <a:endParaRPr lang="en-US" i="1" baseline="-25000" dirty="0">
                  <a:latin typeface="Arial" pitchFamily="-105" charset="0"/>
                </a:endParaRPr>
              </a:p>
            </p:txBody>
          </p:sp>
          <p:sp>
            <p:nvSpPr>
              <p:cNvPr id="32" name="Line 11"/>
              <p:cNvSpPr>
                <a:spLocks noChangeShapeType="1"/>
              </p:cNvSpPr>
              <p:nvPr/>
            </p:nvSpPr>
            <p:spPr bwMode="auto">
              <a:xfrm>
                <a:off x="442913" y="2833083"/>
                <a:ext cx="2540000" cy="0"/>
              </a:xfrm>
              <a:prstGeom prst="line">
                <a:avLst/>
              </a:prstGeom>
              <a:noFill/>
              <a:ln w="28575">
                <a:solidFill>
                  <a:srgbClr val="0000FF"/>
                </a:solidFill>
                <a:round/>
                <a:headEnd/>
                <a:tailEnd type="none" w="lg" len="lg"/>
              </a:ln>
            </p:spPr>
            <p:txBody>
              <a:bodyPr>
                <a:prstTxWarp prst="textNoShape">
                  <a:avLst/>
                </a:prstTxWarp>
              </a:bodyPr>
              <a:lstStyle/>
              <a:p>
                <a:endParaRPr lang="en-US"/>
              </a:p>
            </p:txBody>
          </p:sp>
        </p:grpSp>
        <p:sp>
          <p:nvSpPr>
            <p:cNvPr id="25" name="Text Box 12"/>
            <p:cNvSpPr txBox="1">
              <a:spLocks noChangeArrowheads="1"/>
            </p:cNvSpPr>
            <p:nvPr/>
          </p:nvSpPr>
          <p:spPr bwMode="auto">
            <a:xfrm>
              <a:off x="659607" y="2398910"/>
              <a:ext cx="1526041" cy="369332"/>
            </a:xfrm>
            <a:prstGeom prst="rect">
              <a:avLst/>
            </a:prstGeom>
            <a:noFill/>
            <a:ln w="9525">
              <a:noFill/>
              <a:miter lim="800000"/>
              <a:headEnd/>
              <a:tailEnd type="none" w="lg" len="lg"/>
            </a:ln>
          </p:spPr>
          <p:txBody>
            <a:bodyPr wrap="none">
              <a:prstTxWarp prst="textNoShape">
                <a:avLst/>
              </a:prstTxWarp>
              <a:spAutoFit/>
            </a:bodyPr>
            <a:lstStyle/>
            <a:p>
              <a:r>
                <a:rPr lang="en-US" dirty="0">
                  <a:solidFill>
                    <a:srgbClr val="0000FF"/>
                  </a:solidFill>
                </a:rPr>
                <a:t>Gravity profile</a:t>
              </a:r>
            </a:p>
          </p:txBody>
        </p:sp>
      </p:grpSp>
      <p:grpSp>
        <p:nvGrpSpPr>
          <p:cNvPr id="33" name="Group 32"/>
          <p:cNvGrpSpPr/>
          <p:nvPr/>
        </p:nvGrpSpPr>
        <p:grpSpPr>
          <a:xfrm>
            <a:off x="3263443" y="2076972"/>
            <a:ext cx="2585738" cy="2113473"/>
            <a:chOff x="3263443" y="2076972"/>
            <a:chExt cx="2585738" cy="2113473"/>
          </a:xfrm>
        </p:grpSpPr>
        <p:grpSp>
          <p:nvGrpSpPr>
            <p:cNvPr id="34" name="Group 33"/>
            <p:cNvGrpSpPr/>
            <p:nvPr/>
          </p:nvGrpSpPr>
          <p:grpSpPr>
            <a:xfrm>
              <a:off x="3293306" y="3001407"/>
              <a:ext cx="2555875" cy="1189038"/>
              <a:chOff x="5586413" y="3035300"/>
              <a:chExt cx="2555875" cy="1189038"/>
            </a:xfrm>
          </p:grpSpPr>
          <p:sp>
            <p:nvSpPr>
              <p:cNvPr id="37" name="Rectangle 13"/>
              <p:cNvSpPr>
                <a:spLocks noChangeArrowheads="1"/>
              </p:cNvSpPr>
              <p:nvPr/>
            </p:nvSpPr>
            <p:spPr bwMode="auto">
              <a:xfrm>
                <a:off x="5588000" y="3035300"/>
                <a:ext cx="2552700" cy="438150"/>
              </a:xfrm>
              <a:prstGeom prst="rect">
                <a:avLst/>
              </a:prstGeom>
              <a:solidFill>
                <a:srgbClr val="CC6600"/>
              </a:solidFill>
              <a:ln w="9525">
                <a:solidFill>
                  <a:srgbClr val="FFFFFF"/>
                </a:solidFill>
                <a:miter lim="800000"/>
                <a:headEnd/>
                <a:tailEnd type="none" w="lg" len="lg"/>
              </a:ln>
            </p:spPr>
            <p:txBody>
              <a:bodyPr wrap="none" anchor="ctr">
                <a:prstTxWarp prst="textNoShape">
                  <a:avLst/>
                </a:prstTxWarp>
              </a:bodyPr>
              <a:lstStyle/>
              <a:p>
                <a:pPr algn="ctr"/>
                <a:endParaRPr lang="en-US" sz="1800" i="1">
                  <a:latin typeface="Arial" pitchFamily="-105" charset="0"/>
                </a:endParaRPr>
              </a:p>
            </p:txBody>
          </p:sp>
          <p:sp>
            <p:nvSpPr>
              <p:cNvPr id="38" name="Rectangle 14"/>
              <p:cNvSpPr>
                <a:spLocks noChangeArrowheads="1"/>
              </p:cNvSpPr>
              <p:nvPr/>
            </p:nvSpPr>
            <p:spPr bwMode="auto">
              <a:xfrm>
                <a:off x="5589588" y="3786188"/>
                <a:ext cx="2552700" cy="438150"/>
              </a:xfrm>
              <a:prstGeom prst="rect">
                <a:avLst/>
              </a:prstGeom>
              <a:solidFill>
                <a:srgbClr val="FF6600"/>
              </a:solidFill>
              <a:ln w="9525">
                <a:solidFill>
                  <a:srgbClr val="FFFFFF"/>
                </a:solidFill>
                <a:miter lim="800000"/>
                <a:headEnd/>
                <a:tailEnd type="none" w="lg" len="lg"/>
              </a:ln>
            </p:spPr>
            <p:txBody>
              <a:bodyPr wrap="none" anchor="ctr">
                <a:prstTxWarp prst="textNoShape">
                  <a:avLst/>
                </a:prstTxWarp>
              </a:bodyPr>
              <a:lstStyle/>
              <a:p>
                <a:endParaRPr lang="en-US"/>
              </a:p>
            </p:txBody>
          </p:sp>
          <p:sp>
            <p:nvSpPr>
              <p:cNvPr id="39" name="Rectangle 15"/>
              <p:cNvSpPr>
                <a:spLocks noChangeArrowheads="1"/>
              </p:cNvSpPr>
              <p:nvPr/>
            </p:nvSpPr>
            <p:spPr bwMode="auto">
              <a:xfrm>
                <a:off x="5586413" y="3441700"/>
                <a:ext cx="2552700" cy="438150"/>
              </a:xfrm>
              <a:prstGeom prst="rect">
                <a:avLst/>
              </a:prstGeom>
              <a:solidFill>
                <a:schemeClr val="bg2"/>
              </a:solidFill>
              <a:ln w="9525">
                <a:solidFill>
                  <a:srgbClr val="FFFFFF"/>
                </a:solidFill>
                <a:miter lim="800000"/>
                <a:headEnd/>
                <a:tailEnd type="none" w="lg" len="lg"/>
              </a:ln>
            </p:spPr>
            <p:txBody>
              <a:bodyPr wrap="none" anchor="ctr">
                <a:prstTxWarp prst="textNoShape">
                  <a:avLst/>
                </a:prstTxWarp>
              </a:bodyPr>
              <a:lstStyle/>
              <a:p>
                <a:endParaRPr lang="en-US"/>
              </a:p>
            </p:txBody>
          </p:sp>
          <p:sp>
            <p:nvSpPr>
              <p:cNvPr id="40" name="Text Box 16"/>
              <p:cNvSpPr txBox="1">
                <a:spLocks noChangeArrowheads="1"/>
              </p:cNvSpPr>
              <p:nvPr/>
            </p:nvSpPr>
            <p:spPr bwMode="auto">
              <a:xfrm>
                <a:off x="5938838" y="3049588"/>
                <a:ext cx="445466" cy="369332"/>
              </a:xfrm>
              <a:prstGeom prst="rect">
                <a:avLst/>
              </a:prstGeom>
              <a:noFill/>
              <a:ln w="9525">
                <a:noFill/>
                <a:miter lim="800000"/>
                <a:headEnd/>
                <a:tailEnd type="none" w="lg" len="lg"/>
              </a:ln>
            </p:spPr>
            <p:txBody>
              <a:bodyPr wrap="none">
                <a:prstTxWarp prst="textNoShape">
                  <a:avLst/>
                </a:prstTxWarp>
                <a:spAutoFit/>
              </a:bodyPr>
              <a:lstStyle/>
              <a:p>
                <a:r>
                  <a:rPr lang="en-US" i="1" dirty="0">
                    <a:latin typeface="Symbol" pitchFamily="-105" charset="2"/>
                  </a:rPr>
                  <a:t>ρ</a:t>
                </a:r>
                <a:r>
                  <a:rPr lang="en-US" i="1" baseline="-25000" dirty="0" smtClean="0">
                    <a:latin typeface="Arial" pitchFamily="-105" charset="0"/>
                  </a:rPr>
                  <a:t>1</a:t>
                </a:r>
                <a:endParaRPr lang="en-US" i="1" baseline="-25000" dirty="0">
                  <a:latin typeface="Arial" pitchFamily="-105" charset="0"/>
                </a:endParaRPr>
              </a:p>
            </p:txBody>
          </p:sp>
          <p:sp>
            <p:nvSpPr>
              <p:cNvPr id="41" name="Text Box 17"/>
              <p:cNvSpPr txBox="1">
                <a:spLocks noChangeArrowheads="1"/>
              </p:cNvSpPr>
              <p:nvPr/>
            </p:nvSpPr>
            <p:spPr bwMode="auto">
              <a:xfrm>
                <a:off x="5927725" y="3435350"/>
                <a:ext cx="445466" cy="369332"/>
              </a:xfrm>
              <a:prstGeom prst="rect">
                <a:avLst/>
              </a:prstGeom>
              <a:noFill/>
              <a:ln w="9525">
                <a:noFill/>
                <a:miter lim="800000"/>
                <a:headEnd/>
                <a:tailEnd type="none" w="lg" len="lg"/>
              </a:ln>
            </p:spPr>
            <p:txBody>
              <a:bodyPr wrap="none">
                <a:prstTxWarp prst="textNoShape">
                  <a:avLst/>
                </a:prstTxWarp>
                <a:spAutoFit/>
              </a:bodyPr>
              <a:lstStyle/>
              <a:p>
                <a:r>
                  <a:rPr lang="en-US" i="1" dirty="0">
                    <a:latin typeface="Symbol" pitchFamily="-105" charset="2"/>
                  </a:rPr>
                  <a:t>ρ</a:t>
                </a:r>
                <a:r>
                  <a:rPr lang="en-US" i="1" baseline="-25000" dirty="0" smtClean="0">
                    <a:latin typeface="Arial" pitchFamily="-105" charset="0"/>
                  </a:rPr>
                  <a:t>2</a:t>
                </a:r>
                <a:endParaRPr lang="en-US" i="1" baseline="-25000" dirty="0">
                  <a:latin typeface="Arial" pitchFamily="-105" charset="0"/>
                </a:endParaRPr>
              </a:p>
            </p:txBody>
          </p:sp>
          <p:sp>
            <p:nvSpPr>
              <p:cNvPr id="42" name="Text Box 18"/>
              <p:cNvSpPr txBox="1">
                <a:spLocks noChangeArrowheads="1"/>
              </p:cNvSpPr>
              <p:nvPr/>
            </p:nvSpPr>
            <p:spPr bwMode="auto">
              <a:xfrm>
                <a:off x="5916613" y="3821113"/>
                <a:ext cx="445466" cy="369332"/>
              </a:xfrm>
              <a:prstGeom prst="rect">
                <a:avLst/>
              </a:prstGeom>
              <a:noFill/>
              <a:ln w="9525">
                <a:noFill/>
                <a:miter lim="800000"/>
                <a:headEnd/>
                <a:tailEnd type="none" w="lg" len="lg"/>
              </a:ln>
            </p:spPr>
            <p:txBody>
              <a:bodyPr wrap="none">
                <a:prstTxWarp prst="textNoShape">
                  <a:avLst/>
                </a:prstTxWarp>
                <a:spAutoFit/>
              </a:bodyPr>
              <a:lstStyle/>
              <a:p>
                <a:r>
                  <a:rPr lang="en-US" i="1" dirty="0" smtClean="0">
                    <a:latin typeface="Symbol" pitchFamily="-105" charset="2"/>
                  </a:rPr>
                  <a:t>ρ</a:t>
                </a:r>
                <a:r>
                  <a:rPr lang="en-US" i="1" baseline="-25000" dirty="0" smtClean="0">
                    <a:latin typeface="Arial" pitchFamily="-105" charset="0"/>
                  </a:rPr>
                  <a:t>3</a:t>
                </a:r>
                <a:endParaRPr lang="en-US" i="1" baseline="-25000" dirty="0">
                  <a:latin typeface="Arial" pitchFamily="-105" charset="0"/>
                </a:endParaRPr>
              </a:p>
            </p:txBody>
          </p:sp>
          <p:sp>
            <p:nvSpPr>
              <p:cNvPr id="43" name="Oval 19"/>
              <p:cNvSpPr>
                <a:spLocks noChangeArrowheads="1"/>
              </p:cNvSpPr>
              <p:nvPr/>
            </p:nvSpPr>
            <p:spPr bwMode="auto">
              <a:xfrm>
                <a:off x="6523038" y="3287713"/>
                <a:ext cx="763587" cy="669925"/>
              </a:xfrm>
              <a:prstGeom prst="ellipse">
                <a:avLst/>
              </a:prstGeom>
              <a:solidFill>
                <a:schemeClr val="tx1">
                  <a:lumMod val="50000"/>
                  <a:lumOff val="50000"/>
                </a:schemeClr>
              </a:solidFill>
              <a:ln w="9525">
                <a:noFill/>
                <a:round/>
                <a:headEnd/>
                <a:tailEnd type="none" w="lg" len="lg"/>
              </a:ln>
            </p:spPr>
            <p:txBody>
              <a:bodyPr wrap="none" anchor="ctr">
                <a:prstTxWarp prst="textNoShape">
                  <a:avLst/>
                </a:prstTxWarp>
              </a:bodyPr>
              <a:lstStyle/>
              <a:p>
                <a:endParaRPr lang="en-US"/>
              </a:p>
            </p:txBody>
          </p:sp>
          <p:sp>
            <p:nvSpPr>
              <p:cNvPr id="44" name="Text Box 20"/>
              <p:cNvSpPr txBox="1">
                <a:spLocks noChangeArrowheads="1"/>
              </p:cNvSpPr>
              <p:nvPr/>
            </p:nvSpPr>
            <p:spPr bwMode="auto">
              <a:xfrm>
                <a:off x="6590112" y="3438525"/>
                <a:ext cx="631146" cy="369332"/>
              </a:xfrm>
              <a:prstGeom prst="rect">
                <a:avLst/>
              </a:prstGeom>
              <a:noFill/>
              <a:ln w="9525">
                <a:noFill/>
                <a:miter lim="800000"/>
                <a:headEnd/>
                <a:tailEnd type="none" w="lg" len="lg"/>
              </a:ln>
            </p:spPr>
            <p:txBody>
              <a:bodyPr wrap="none">
                <a:prstTxWarp prst="textNoShape">
                  <a:avLst/>
                </a:prstTxWarp>
                <a:spAutoFit/>
              </a:bodyPr>
              <a:lstStyle/>
              <a:p>
                <a:r>
                  <a:rPr lang="en-US" i="1" dirty="0" smtClean="0">
                    <a:latin typeface="Symbol" pitchFamily="-105" charset="2"/>
                  </a:rPr>
                  <a:t>+</a:t>
                </a:r>
                <a:r>
                  <a:rPr lang="en-US" i="1" dirty="0" err="1" smtClean="0">
                    <a:latin typeface="Symbol" pitchFamily="-105" charset="2"/>
                  </a:rPr>
                  <a:t>Dρ</a:t>
                </a:r>
                <a:endParaRPr lang="en-US" i="1" baseline="-25000" dirty="0">
                  <a:latin typeface="Arial" pitchFamily="-105" charset="0"/>
                </a:endParaRPr>
              </a:p>
            </p:txBody>
          </p:sp>
        </p:grpSp>
        <p:sp>
          <p:nvSpPr>
            <p:cNvPr id="35" name="Freeform 21"/>
            <p:cNvSpPr>
              <a:spLocks/>
            </p:cNvSpPr>
            <p:nvPr/>
          </p:nvSpPr>
          <p:spPr bwMode="auto">
            <a:xfrm>
              <a:off x="3263443" y="2489722"/>
              <a:ext cx="2470150" cy="341312"/>
            </a:xfrm>
            <a:custGeom>
              <a:avLst/>
              <a:gdLst>
                <a:gd name="T0" fmla="*/ 0 w 1556"/>
                <a:gd name="T1" fmla="*/ 215 h 215"/>
                <a:gd name="T2" fmla="*/ 361 w 1556"/>
                <a:gd name="T3" fmla="*/ 215 h 215"/>
                <a:gd name="T4" fmla="*/ 464 w 1556"/>
                <a:gd name="T5" fmla="*/ 206 h 215"/>
                <a:gd name="T6" fmla="*/ 584 w 1556"/>
                <a:gd name="T7" fmla="*/ 146 h 215"/>
                <a:gd name="T8" fmla="*/ 662 w 1556"/>
                <a:gd name="T9" fmla="*/ 51 h 215"/>
                <a:gd name="T10" fmla="*/ 756 w 1556"/>
                <a:gd name="T11" fmla="*/ 0 h 215"/>
                <a:gd name="T12" fmla="*/ 851 w 1556"/>
                <a:gd name="T13" fmla="*/ 26 h 215"/>
                <a:gd name="T14" fmla="*/ 902 w 1556"/>
                <a:gd name="T15" fmla="*/ 77 h 215"/>
                <a:gd name="T16" fmla="*/ 963 w 1556"/>
                <a:gd name="T17" fmla="*/ 146 h 215"/>
                <a:gd name="T18" fmla="*/ 1031 w 1556"/>
                <a:gd name="T19" fmla="*/ 198 h 215"/>
                <a:gd name="T20" fmla="*/ 1195 w 1556"/>
                <a:gd name="T21" fmla="*/ 215 h 215"/>
                <a:gd name="T22" fmla="*/ 1556 w 1556"/>
                <a:gd name="T23" fmla="*/ 215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6"/>
                <a:gd name="T37" fmla="*/ 0 h 215"/>
                <a:gd name="T38" fmla="*/ 1556 w 1556"/>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6" h="215">
                  <a:moveTo>
                    <a:pt x="0" y="215"/>
                  </a:moveTo>
                  <a:lnTo>
                    <a:pt x="361" y="215"/>
                  </a:lnTo>
                  <a:lnTo>
                    <a:pt x="464" y="206"/>
                  </a:lnTo>
                  <a:lnTo>
                    <a:pt x="584" y="146"/>
                  </a:lnTo>
                  <a:lnTo>
                    <a:pt x="662" y="51"/>
                  </a:lnTo>
                  <a:lnTo>
                    <a:pt x="756" y="0"/>
                  </a:lnTo>
                  <a:lnTo>
                    <a:pt x="851" y="26"/>
                  </a:lnTo>
                  <a:lnTo>
                    <a:pt x="902" y="77"/>
                  </a:lnTo>
                  <a:lnTo>
                    <a:pt x="963" y="146"/>
                  </a:lnTo>
                  <a:lnTo>
                    <a:pt x="1031" y="198"/>
                  </a:lnTo>
                  <a:lnTo>
                    <a:pt x="1195" y="215"/>
                  </a:lnTo>
                  <a:lnTo>
                    <a:pt x="1556" y="215"/>
                  </a:lnTo>
                </a:path>
              </a:pathLst>
            </a:custGeom>
            <a:noFill/>
            <a:ln w="28575">
              <a:solidFill>
                <a:srgbClr val="0000FF"/>
              </a:solidFill>
              <a:round/>
              <a:headEnd/>
              <a:tailEnd type="none" w="lg" len="lg"/>
            </a:ln>
          </p:spPr>
          <p:txBody>
            <a:bodyPr>
              <a:prstTxWarp prst="textNoShape">
                <a:avLst/>
              </a:prstTxWarp>
            </a:bodyPr>
            <a:lstStyle/>
            <a:p>
              <a:endParaRPr lang="en-US"/>
            </a:p>
          </p:txBody>
        </p:sp>
        <p:sp>
          <p:nvSpPr>
            <p:cNvPr id="36" name="Text Box 22"/>
            <p:cNvSpPr txBox="1">
              <a:spLocks noChangeArrowheads="1"/>
            </p:cNvSpPr>
            <p:nvPr/>
          </p:nvSpPr>
          <p:spPr bwMode="auto">
            <a:xfrm>
              <a:off x="3663493" y="2076972"/>
              <a:ext cx="1526041" cy="369332"/>
            </a:xfrm>
            <a:prstGeom prst="rect">
              <a:avLst/>
            </a:prstGeom>
            <a:noFill/>
            <a:ln w="9525">
              <a:noFill/>
              <a:miter lim="800000"/>
              <a:headEnd/>
              <a:tailEnd type="none" w="lg" len="lg"/>
            </a:ln>
          </p:spPr>
          <p:txBody>
            <a:bodyPr wrap="none">
              <a:prstTxWarp prst="textNoShape">
                <a:avLst/>
              </a:prstTxWarp>
              <a:spAutoFit/>
            </a:bodyPr>
            <a:lstStyle/>
            <a:p>
              <a:r>
                <a:rPr lang="en-US" dirty="0">
                  <a:solidFill>
                    <a:srgbClr val="0000FF"/>
                  </a:solidFill>
                </a:rPr>
                <a:t>Gravity </a:t>
              </a:r>
              <a:r>
                <a:rPr lang="en-US" dirty="0" smtClean="0">
                  <a:solidFill>
                    <a:srgbClr val="0000FF"/>
                  </a:solidFill>
                </a:rPr>
                <a:t>profile </a:t>
              </a:r>
              <a:endParaRPr lang="en-US" dirty="0">
                <a:solidFill>
                  <a:srgbClr val="0000FF"/>
                </a:solidFill>
              </a:endParaRPr>
            </a:p>
          </p:txBody>
        </p:sp>
      </p:grpSp>
      <p:grpSp>
        <p:nvGrpSpPr>
          <p:cNvPr id="45" name="Group 44"/>
          <p:cNvGrpSpPr/>
          <p:nvPr/>
        </p:nvGrpSpPr>
        <p:grpSpPr>
          <a:xfrm>
            <a:off x="6376988" y="2169933"/>
            <a:ext cx="2572053" cy="2034800"/>
            <a:chOff x="6376988" y="2169933"/>
            <a:chExt cx="2572053" cy="2034800"/>
          </a:xfrm>
        </p:grpSpPr>
        <p:grpSp>
          <p:nvGrpSpPr>
            <p:cNvPr id="46" name="Group 45"/>
            <p:cNvGrpSpPr/>
            <p:nvPr/>
          </p:nvGrpSpPr>
          <p:grpSpPr>
            <a:xfrm>
              <a:off x="6478891" y="2169933"/>
              <a:ext cx="2470150" cy="736640"/>
              <a:chOff x="6478891" y="2169933"/>
              <a:chExt cx="2470150" cy="736640"/>
            </a:xfrm>
          </p:grpSpPr>
          <p:sp>
            <p:nvSpPr>
              <p:cNvPr id="57" name="Freeform 21"/>
              <p:cNvSpPr>
                <a:spLocks/>
              </p:cNvSpPr>
              <p:nvPr/>
            </p:nvSpPr>
            <p:spPr bwMode="auto">
              <a:xfrm flipV="1">
                <a:off x="6478891" y="2672276"/>
                <a:ext cx="2470150" cy="234297"/>
              </a:xfrm>
              <a:custGeom>
                <a:avLst/>
                <a:gdLst>
                  <a:gd name="T0" fmla="*/ 0 w 1556"/>
                  <a:gd name="T1" fmla="*/ 215 h 215"/>
                  <a:gd name="T2" fmla="*/ 361 w 1556"/>
                  <a:gd name="T3" fmla="*/ 215 h 215"/>
                  <a:gd name="T4" fmla="*/ 464 w 1556"/>
                  <a:gd name="T5" fmla="*/ 206 h 215"/>
                  <a:gd name="T6" fmla="*/ 584 w 1556"/>
                  <a:gd name="T7" fmla="*/ 146 h 215"/>
                  <a:gd name="T8" fmla="*/ 662 w 1556"/>
                  <a:gd name="T9" fmla="*/ 51 h 215"/>
                  <a:gd name="T10" fmla="*/ 756 w 1556"/>
                  <a:gd name="T11" fmla="*/ 0 h 215"/>
                  <a:gd name="T12" fmla="*/ 851 w 1556"/>
                  <a:gd name="T13" fmla="*/ 26 h 215"/>
                  <a:gd name="T14" fmla="*/ 902 w 1556"/>
                  <a:gd name="T15" fmla="*/ 77 h 215"/>
                  <a:gd name="T16" fmla="*/ 963 w 1556"/>
                  <a:gd name="T17" fmla="*/ 146 h 215"/>
                  <a:gd name="T18" fmla="*/ 1031 w 1556"/>
                  <a:gd name="T19" fmla="*/ 198 h 215"/>
                  <a:gd name="T20" fmla="*/ 1195 w 1556"/>
                  <a:gd name="T21" fmla="*/ 215 h 215"/>
                  <a:gd name="T22" fmla="*/ 1556 w 1556"/>
                  <a:gd name="T23" fmla="*/ 215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6"/>
                  <a:gd name="T37" fmla="*/ 0 h 215"/>
                  <a:gd name="T38" fmla="*/ 1556 w 1556"/>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6" h="215">
                    <a:moveTo>
                      <a:pt x="0" y="215"/>
                    </a:moveTo>
                    <a:lnTo>
                      <a:pt x="361" y="215"/>
                    </a:lnTo>
                    <a:lnTo>
                      <a:pt x="464" y="206"/>
                    </a:lnTo>
                    <a:lnTo>
                      <a:pt x="584" y="146"/>
                    </a:lnTo>
                    <a:lnTo>
                      <a:pt x="662" y="51"/>
                    </a:lnTo>
                    <a:lnTo>
                      <a:pt x="756" y="0"/>
                    </a:lnTo>
                    <a:lnTo>
                      <a:pt x="851" y="26"/>
                    </a:lnTo>
                    <a:lnTo>
                      <a:pt x="902" y="77"/>
                    </a:lnTo>
                    <a:lnTo>
                      <a:pt x="963" y="146"/>
                    </a:lnTo>
                    <a:lnTo>
                      <a:pt x="1031" y="198"/>
                    </a:lnTo>
                    <a:lnTo>
                      <a:pt x="1195" y="215"/>
                    </a:lnTo>
                    <a:lnTo>
                      <a:pt x="1556" y="215"/>
                    </a:lnTo>
                  </a:path>
                </a:pathLst>
              </a:custGeom>
              <a:noFill/>
              <a:ln w="28575">
                <a:solidFill>
                  <a:srgbClr val="0000FF"/>
                </a:solidFill>
                <a:round/>
                <a:headEnd/>
                <a:tailEnd type="none" w="lg" len="lg"/>
              </a:ln>
            </p:spPr>
            <p:txBody>
              <a:bodyPr>
                <a:prstTxWarp prst="textNoShape">
                  <a:avLst/>
                </a:prstTxWarp>
              </a:bodyPr>
              <a:lstStyle/>
              <a:p>
                <a:endParaRPr lang="en-US"/>
              </a:p>
            </p:txBody>
          </p:sp>
          <p:sp>
            <p:nvSpPr>
              <p:cNvPr id="58" name="Text Box 22"/>
              <p:cNvSpPr txBox="1">
                <a:spLocks noChangeArrowheads="1"/>
              </p:cNvSpPr>
              <p:nvPr/>
            </p:nvSpPr>
            <p:spPr bwMode="auto">
              <a:xfrm>
                <a:off x="6878941" y="2169933"/>
                <a:ext cx="1526041" cy="369332"/>
              </a:xfrm>
              <a:prstGeom prst="rect">
                <a:avLst/>
              </a:prstGeom>
              <a:noFill/>
              <a:ln w="9525">
                <a:noFill/>
                <a:miter lim="800000"/>
                <a:headEnd/>
                <a:tailEnd type="none" w="lg" len="lg"/>
              </a:ln>
            </p:spPr>
            <p:txBody>
              <a:bodyPr wrap="none">
                <a:prstTxWarp prst="textNoShape">
                  <a:avLst/>
                </a:prstTxWarp>
                <a:spAutoFit/>
              </a:bodyPr>
              <a:lstStyle/>
              <a:p>
                <a:r>
                  <a:rPr lang="en-US" dirty="0">
                    <a:solidFill>
                      <a:srgbClr val="0000FF"/>
                    </a:solidFill>
                  </a:rPr>
                  <a:t>Gravity </a:t>
                </a:r>
                <a:r>
                  <a:rPr lang="en-US" dirty="0" smtClean="0">
                    <a:solidFill>
                      <a:srgbClr val="0000FF"/>
                    </a:solidFill>
                  </a:rPr>
                  <a:t>profile </a:t>
                </a:r>
                <a:endParaRPr lang="en-US" dirty="0">
                  <a:solidFill>
                    <a:srgbClr val="0000FF"/>
                  </a:solidFill>
                </a:endParaRPr>
              </a:p>
            </p:txBody>
          </p:sp>
        </p:grpSp>
        <p:grpSp>
          <p:nvGrpSpPr>
            <p:cNvPr id="47" name="Group 46"/>
            <p:cNvGrpSpPr/>
            <p:nvPr/>
          </p:nvGrpSpPr>
          <p:grpSpPr>
            <a:xfrm>
              <a:off x="6376988" y="2906574"/>
              <a:ext cx="2555875" cy="1298159"/>
              <a:chOff x="6376988" y="2906574"/>
              <a:chExt cx="2555875" cy="1298159"/>
            </a:xfrm>
          </p:grpSpPr>
          <p:grpSp>
            <p:nvGrpSpPr>
              <p:cNvPr id="48" name="Group 47"/>
              <p:cNvGrpSpPr/>
              <p:nvPr/>
            </p:nvGrpSpPr>
            <p:grpSpPr>
              <a:xfrm>
                <a:off x="6376988" y="3015695"/>
                <a:ext cx="2555875" cy="1189038"/>
                <a:chOff x="5586413" y="3035300"/>
                <a:chExt cx="2555875" cy="1189038"/>
              </a:xfrm>
            </p:grpSpPr>
            <p:sp>
              <p:nvSpPr>
                <p:cNvPr id="51" name="Rectangle 13"/>
                <p:cNvSpPr>
                  <a:spLocks noChangeArrowheads="1"/>
                </p:cNvSpPr>
                <p:nvPr/>
              </p:nvSpPr>
              <p:spPr bwMode="auto">
                <a:xfrm>
                  <a:off x="5588000" y="3035300"/>
                  <a:ext cx="2552700" cy="438150"/>
                </a:xfrm>
                <a:prstGeom prst="rect">
                  <a:avLst/>
                </a:prstGeom>
                <a:solidFill>
                  <a:srgbClr val="CC6600"/>
                </a:solidFill>
                <a:ln w="9525">
                  <a:noFill/>
                  <a:miter lim="800000"/>
                  <a:headEnd/>
                  <a:tailEnd type="none" w="lg" len="lg"/>
                </a:ln>
              </p:spPr>
              <p:txBody>
                <a:bodyPr wrap="none" anchor="ctr">
                  <a:prstTxWarp prst="textNoShape">
                    <a:avLst/>
                  </a:prstTxWarp>
                </a:bodyPr>
                <a:lstStyle/>
                <a:p>
                  <a:pPr algn="ctr"/>
                  <a:endParaRPr lang="en-US" sz="1800" i="1">
                    <a:latin typeface="Arial" pitchFamily="-105" charset="0"/>
                  </a:endParaRPr>
                </a:p>
              </p:txBody>
            </p:sp>
            <p:sp>
              <p:nvSpPr>
                <p:cNvPr id="52" name="Rectangle 14"/>
                <p:cNvSpPr>
                  <a:spLocks noChangeArrowheads="1"/>
                </p:cNvSpPr>
                <p:nvPr/>
              </p:nvSpPr>
              <p:spPr bwMode="auto">
                <a:xfrm>
                  <a:off x="5589588" y="3786188"/>
                  <a:ext cx="2552700" cy="438150"/>
                </a:xfrm>
                <a:prstGeom prst="rect">
                  <a:avLst/>
                </a:prstGeom>
                <a:solidFill>
                  <a:srgbClr val="FF6600"/>
                </a:solidFill>
                <a:ln w="9525">
                  <a:solidFill>
                    <a:srgbClr val="FFFFFF"/>
                  </a:solidFill>
                  <a:miter lim="800000"/>
                  <a:headEnd/>
                  <a:tailEnd type="none" w="lg" len="lg"/>
                </a:ln>
              </p:spPr>
              <p:txBody>
                <a:bodyPr wrap="none" anchor="ctr">
                  <a:prstTxWarp prst="textNoShape">
                    <a:avLst/>
                  </a:prstTxWarp>
                </a:bodyPr>
                <a:lstStyle/>
                <a:p>
                  <a:endParaRPr lang="en-US"/>
                </a:p>
              </p:txBody>
            </p:sp>
            <p:sp>
              <p:nvSpPr>
                <p:cNvPr id="53" name="Rectangle 15"/>
                <p:cNvSpPr>
                  <a:spLocks noChangeArrowheads="1"/>
                </p:cNvSpPr>
                <p:nvPr/>
              </p:nvSpPr>
              <p:spPr bwMode="auto">
                <a:xfrm>
                  <a:off x="5586413" y="3441700"/>
                  <a:ext cx="2552700" cy="438150"/>
                </a:xfrm>
                <a:prstGeom prst="rect">
                  <a:avLst/>
                </a:prstGeom>
                <a:solidFill>
                  <a:schemeClr val="bg2"/>
                </a:solidFill>
                <a:ln w="9525">
                  <a:noFill/>
                  <a:miter lim="800000"/>
                  <a:headEnd/>
                  <a:tailEnd type="none" w="lg" len="lg"/>
                </a:ln>
              </p:spPr>
              <p:txBody>
                <a:bodyPr wrap="none" anchor="ctr">
                  <a:prstTxWarp prst="textNoShape">
                    <a:avLst/>
                  </a:prstTxWarp>
                </a:bodyPr>
                <a:lstStyle/>
                <a:p>
                  <a:endParaRPr lang="en-US"/>
                </a:p>
              </p:txBody>
            </p:sp>
            <p:sp>
              <p:nvSpPr>
                <p:cNvPr id="54" name="Text Box 16"/>
                <p:cNvSpPr txBox="1">
                  <a:spLocks noChangeArrowheads="1"/>
                </p:cNvSpPr>
                <p:nvPr/>
              </p:nvSpPr>
              <p:spPr bwMode="auto">
                <a:xfrm>
                  <a:off x="5938838" y="3049588"/>
                  <a:ext cx="445466" cy="369332"/>
                </a:xfrm>
                <a:prstGeom prst="rect">
                  <a:avLst/>
                </a:prstGeom>
                <a:noFill/>
                <a:ln w="9525">
                  <a:noFill/>
                  <a:miter lim="800000"/>
                  <a:headEnd/>
                  <a:tailEnd type="none" w="lg" len="lg"/>
                </a:ln>
              </p:spPr>
              <p:txBody>
                <a:bodyPr wrap="none">
                  <a:prstTxWarp prst="textNoShape">
                    <a:avLst/>
                  </a:prstTxWarp>
                  <a:spAutoFit/>
                </a:bodyPr>
                <a:lstStyle/>
                <a:p>
                  <a:r>
                    <a:rPr lang="en-US" i="1" dirty="0">
                      <a:latin typeface="Symbol" pitchFamily="-105" charset="2"/>
                    </a:rPr>
                    <a:t>ρ</a:t>
                  </a:r>
                  <a:r>
                    <a:rPr lang="en-US" i="1" baseline="-25000" dirty="0" smtClean="0">
                      <a:latin typeface="Arial" pitchFamily="-105" charset="0"/>
                    </a:rPr>
                    <a:t>1</a:t>
                  </a:r>
                  <a:endParaRPr lang="en-US" i="1" baseline="-25000" dirty="0">
                    <a:latin typeface="Arial" pitchFamily="-105" charset="0"/>
                  </a:endParaRPr>
                </a:p>
              </p:txBody>
            </p:sp>
            <p:sp>
              <p:nvSpPr>
                <p:cNvPr id="55" name="Text Box 17"/>
                <p:cNvSpPr txBox="1">
                  <a:spLocks noChangeArrowheads="1"/>
                </p:cNvSpPr>
                <p:nvPr/>
              </p:nvSpPr>
              <p:spPr bwMode="auto">
                <a:xfrm>
                  <a:off x="5927725" y="3435350"/>
                  <a:ext cx="445466" cy="369332"/>
                </a:xfrm>
                <a:prstGeom prst="rect">
                  <a:avLst/>
                </a:prstGeom>
                <a:noFill/>
                <a:ln w="9525">
                  <a:noFill/>
                  <a:miter lim="800000"/>
                  <a:headEnd/>
                  <a:tailEnd type="none" w="lg" len="lg"/>
                </a:ln>
              </p:spPr>
              <p:txBody>
                <a:bodyPr wrap="none">
                  <a:prstTxWarp prst="textNoShape">
                    <a:avLst/>
                  </a:prstTxWarp>
                  <a:spAutoFit/>
                </a:bodyPr>
                <a:lstStyle/>
                <a:p>
                  <a:r>
                    <a:rPr lang="en-US" i="1" dirty="0">
                      <a:latin typeface="Symbol" pitchFamily="-105" charset="2"/>
                    </a:rPr>
                    <a:t>ρ</a:t>
                  </a:r>
                  <a:r>
                    <a:rPr lang="en-US" i="1" baseline="-25000" dirty="0" smtClean="0">
                      <a:latin typeface="Arial" pitchFamily="-105" charset="0"/>
                    </a:rPr>
                    <a:t>2</a:t>
                  </a:r>
                  <a:endParaRPr lang="en-US" i="1" baseline="-25000" dirty="0">
                    <a:latin typeface="Arial" pitchFamily="-105" charset="0"/>
                  </a:endParaRPr>
                </a:p>
              </p:txBody>
            </p:sp>
            <p:sp>
              <p:nvSpPr>
                <p:cNvPr id="56" name="Text Box 18"/>
                <p:cNvSpPr txBox="1">
                  <a:spLocks noChangeArrowheads="1"/>
                </p:cNvSpPr>
                <p:nvPr/>
              </p:nvSpPr>
              <p:spPr bwMode="auto">
                <a:xfrm>
                  <a:off x="5916613" y="3821113"/>
                  <a:ext cx="445466" cy="369332"/>
                </a:xfrm>
                <a:prstGeom prst="rect">
                  <a:avLst/>
                </a:prstGeom>
                <a:noFill/>
                <a:ln w="9525">
                  <a:noFill/>
                  <a:miter lim="800000"/>
                  <a:headEnd/>
                  <a:tailEnd type="none" w="lg" len="lg"/>
                </a:ln>
              </p:spPr>
              <p:txBody>
                <a:bodyPr wrap="none">
                  <a:prstTxWarp prst="textNoShape">
                    <a:avLst/>
                  </a:prstTxWarp>
                  <a:spAutoFit/>
                </a:bodyPr>
                <a:lstStyle/>
                <a:p>
                  <a:r>
                    <a:rPr lang="en-US" i="1" dirty="0" smtClean="0">
                      <a:latin typeface="Symbol" pitchFamily="-105" charset="2"/>
                    </a:rPr>
                    <a:t>ρ</a:t>
                  </a:r>
                  <a:r>
                    <a:rPr lang="en-US" i="1" baseline="-25000" dirty="0" smtClean="0">
                      <a:latin typeface="Arial" pitchFamily="-105" charset="0"/>
                    </a:rPr>
                    <a:t>3</a:t>
                  </a:r>
                  <a:endParaRPr lang="en-US" i="1" baseline="-25000" dirty="0">
                    <a:latin typeface="Arial" pitchFamily="-105" charset="0"/>
                  </a:endParaRPr>
                </a:p>
              </p:txBody>
            </p:sp>
          </p:grpSp>
          <p:sp>
            <p:nvSpPr>
              <p:cNvPr id="49" name="Trapezoid 48"/>
              <p:cNvSpPr/>
              <p:nvPr/>
            </p:nvSpPr>
            <p:spPr>
              <a:xfrm flipV="1">
                <a:off x="7199625" y="3012936"/>
                <a:ext cx="998991" cy="262970"/>
              </a:xfrm>
              <a:prstGeom prst="trapezoid">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 Box 8"/>
              <p:cNvSpPr txBox="1">
                <a:spLocks noChangeArrowheads="1"/>
              </p:cNvSpPr>
              <p:nvPr/>
            </p:nvSpPr>
            <p:spPr bwMode="auto">
              <a:xfrm>
                <a:off x="7384249" y="2906574"/>
                <a:ext cx="619875" cy="369332"/>
              </a:xfrm>
              <a:prstGeom prst="rect">
                <a:avLst/>
              </a:prstGeom>
              <a:noFill/>
              <a:ln w="9525">
                <a:noFill/>
                <a:miter lim="800000"/>
                <a:headEnd/>
                <a:tailEnd type="none" w="lg" len="lg"/>
              </a:ln>
            </p:spPr>
            <p:txBody>
              <a:bodyPr wrap="none">
                <a:prstTxWarp prst="textNoShape">
                  <a:avLst/>
                </a:prstTxWarp>
                <a:spAutoFit/>
              </a:bodyPr>
              <a:lstStyle/>
              <a:p>
                <a:r>
                  <a:rPr lang="en-US" i="1" dirty="0">
                    <a:latin typeface="Symbol" pitchFamily="-105" charset="2"/>
                  </a:rPr>
                  <a:t>-</a:t>
                </a:r>
                <a:r>
                  <a:rPr lang="en-US" i="1" dirty="0" err="1" smtClean="0">
                    <a:latin typeface="Symbol" pitchFamily="-105" charset="2"/>
                  </a:rPr>
                  <a:t>Dρ</a:t>
                </a:r>
                <a:endParaRPr lang="en-US" i="1" baseline="-25000" dirty="0">
                  <a:latin typeface="Arial" pitchFamily="-105" charset="0"/>
                </a:endParaRPr>
              </a:p>
            </p:txBody>
          </p:sp>
        </p:grpSp>
      </p:grpSp>
    </p:spTree>
    <p:extLst>
      <p:ext uri="{BB962C8B-B14F-4D97-AF65-F5344CB8AC3E}">
        <p14:creationId xmlns:p14="http://schemas.microsoft.com/office/powerpoint/2010/main" val="4993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30065"/>
            <a:ext cx="8229600" cy="1143000"/>
          </a:xfrm>
        </p:spPr>
        <p:txBody>
          <a:bodyPr>
            <a:normAutofit/>
          </a:bodyPr>
          <a:lstStyle/>
          <a:p>
            <a:pPr eaLnBrk="1" hangingPunct="1"/>
            <a:r>
              <a:rPr lang="en-US" sz="3600" dirty="0"/>
              <a:t>Free Air </a:t>
            </a:r>
            <a:r>
              <a:rPr lang="en-US" sz="3600" dirty="0" smtClean="0"/>
              <a:t>Gravity from Ground-Based Data</a:t>
            </a:r>
            <a:endParaRPr lang="en-US" sz="3600" dirty="0"/>
          </a:p>
        </p:txBody>
      </p:sp>
      <p:sp>
        <p:nvSpPr>
          <p:cNvPr id="10244" name="Rectangle 3"/>
          <p:cNvSpPr>
            <a:spLocks noGrp="1" noChangeArrowheads="1"/>
          </p:cNvSpPr>
          <p:nvPr>
            <p:ph type="body" idx="1"/>
          </p:nvPr>
        </p:nvSpPr>
        <p:spPr>
          <a:xfrm>
            <a:off x="169863" y="1191966"/>
            <a:ext cx="8748712" cy="2919586"/>
          </a:xfrm>
        </p:spPr>
        <p:txBody>
          <a:bodyPr>
            <a:normAutofit/>
          </a:bodyPr>
          <a:lstStyle/>
          <a:p>
            <a:r>
              <a:rPr lang="en-US" sz="2400" dirty="0"/>
              <a:t>We want to correct our observations so that it is as if they were all taken </a:t>
            </a:r>
            <a:r>
              <a:rPr lang="en-US" sz="2400" dirty="0" smtClean="0"/>
              <a:t>at sea level: the </a:t>
            </a:r>
            <a:r>
              <a:rPr lang="en-US" sz="2400" i="1" dirty="0"/>
              <a:t>free air gravity </a:t>
            </a:r>
            <a:r>
              <a:rPr lang="en-US" sz="2400" i="1" dirty="0" smtClean="0"/>
              <a:t>anomaly</a:t>
            </a:r>
          </a:p>
          <a:p>
            <a:pPr marL="857250" lvl="1" indent="-457200">
              <a:buFont typeface="+mj-lt"/>
              <a:buAutoNum type="arabicPeriod"/>
            </a:pPr>
            <a:r>
              <a:rPr lang="en-US" sz="2400" dirty="0" smtClean="0"/>
              <a:t>correct </a:t>
            </a:r>
            <a:r>
              <a:rPr lang="en-US" sz="2400" dirty="0"/>
              <a:t>for </a:t>
            </a:r>
            <a:r>
              <a:rPr lang="en-US" sz="2400" dirty="0" smtClean="0"/>
              <a:t>the </a:t>
            </a:r>
            <a:r>
              <a:rPr lang="en-US" sz="2400" i="1" dirty="0" smtClean="0"/>
              <a:t>reference value of gravity, </a:t>
            </a:r>
            <a:r>
              <a:rPr lang="en-US" sz="2400" i="1" dirty="0" err="1" smtClean="0"/>
              <a:t>g</a:t>
            </a:r>
            <a:r>
              <a:rPr lang="en-US" sz="2400" baseline="-25000" dirty="0" err="1" smtClean="0"/>
              <a:t>ref</a:t>
            </a:r>
            <a:r>
              <a:rPr lang="en-US" sz="2400" i="1" dirty="0" smtClean="0"/>
              <a:t> at our latitude</a:t>
            </a:r>
          </a:p>
          <a:p>
            <a:pPr marL="857250" lvl="1" indent="-457200">
              <a:buFont typeface="+mj-lt"/>
              <a:buAutoNum type="arabicPeriod"/>
            </a:pPr>
            <a:r>
              <a:rPr lang="en-US" sz="2400" dirty="0" smtClean="0"/>
              <a:t>correct </a:t>
            </a:r>
            <a:r>
              <a:rPr lang="en-US" sz="2400" dirty="0"/>
              <a:t>for the </a:t>
            </a:r>
            <a:r>
              <a:rPr lang="en-US" sz="2400" dirty="0" smtClean="0"/>
              <a:t>variation of gravity with </a:t>
            </a:r>
            <a:r>
              <a:rPr lang="en-US" sz="2400" i="1" dirty="0" smtClean="0"/>
              <a:t>elevation</a:t>
            </a:r>
            <a:r>
              <a:rPr lang="en-US" sz="2400" dirty="0" smtClean="0"/>
              <a:t>:  this is </a:t>
            </a:r>
            <a:r>
              <a:rPr lang="en-US" sz="2400" dirty="0"/>
              <a:t>known as the </a:t>
            </a:r>
            <a:r>
              <a:rPr lang="en-US" sz="2400" i="1" dirty="0"/>
              <a:t>free-air </a:t>
            </a:r>
            <a:r>
              <a:rPr lang="en-US" sz="2400" i="1" dirty="0" smtClean="0"/>
              <a:t>correction, </a:t>
            </a:r>
            <a:r>
              <a:rPr lang="en-US" sz="2400" i="1" dirty="0" err="1" smtClean="0">
                <a:latin typeface="Symbol" pitchFamily="-105" charset="2"/>
              </a:rPr>
              <a:t>Δ</a:t>
            </a:r>
            <a:r>
              <a:rPr lang="en-US" sz="2400" i="1" dirty="0" err="1" smtClean="0"/>
              <a:t>g</a:t>
            </a:r>
            <a:r>
              <a:rPr lang="en-US" sz="2400" i="1" baseline="-25000" dirty="0" err="1" smtClean="0"/>
              <a:t>FAC</a:t>
            </a:r>
            <a:r>
              <a:rPr lang="en-US" sz="2400" i="1" dirty="0" smtClean="0"/>
              <a:t> ,</a:t>
            </a:r>
            <a:r>
              <a:rPr lang="en-US" sz="2400" dirty="0" smtClean="0"/>
              <a:t> </a:t>
            </a:r>
            <a:r>
              <a:rPr lang="en-US" sz="2400" dirty="0"/>
              <a:t>and gives us the gravity as if measured at a constant </a:t>
            </a:r>
            <a:r>
              <a:rPr lang="en-US" sz="2400" dirty="0" smtClean="0"/>
              <a:t>elevation</a:t>
            </a:r>
            <a:endParaRPr lang="en-US" sz="2400" dirty="0"/>
          </a:p>
        </p:txBody>
      </p:sp>
      <p:graphicFrame>
        <p:nvGraphicFramePr>
          <p:cNvPr id="10242" name="Object 4"/>
          <p:cNvGraphicFramePr>
            <a:graphicFrameLocks noChangeAspect="1"/>
          </p:cNvGraphicFramePr>
          <p:nvPr>
            <p:extLst>
              <p:ext uri="{D42A27DB-BD31-4B8C-83A1-F6EECF244321}">
                <p14:modId xmlns:p14="http://schemas.microsoft.com/office/powerpoint/2010/main" val="250004267"/>
              </p:ext>
            </p:extLst>
          </p:nvPr>
        </p:nvGraphicFramePr>
        <p:xfrm>
          <a:off x="1141413" y="4286250"/>
          <a:ext cx="2303462" cy="952500"/>
        </p:xfrm>
        <a:graphic>
          <a:graphicData uri="http://schemas.openxmlformats.org/presentationml/2006/ole">
            <mc:AlternateContent xmlns:mc="http://schemas.openxmlformats.org/markup-compatibility/2006">
              <mc:Choice xmlns:v="urn:schemas-microsoft-com:vml" Requires="v">
                <p:oleObj spid="_x0000_s1078" name="Equation" r:id="rId4" imgW="952500" imgH="393700" progId="Equation.3">
                  <p:embed/>
                </p:oleObj>
              </mc:Choice>
              <mc:Fallback>
                <p:oleObj name="Equation" r:id="rId4" imgW="952500" imgH="393700" progId="Equation.3">
                  <p:embed/>
                  <p:pic>
                    <p:nvPicPr>
                      <p:cNvPr id="0" name=""/>
                      <p:cNvPicPr>
                        <a:picLocks noChangeAspect="1" noChangeArrowheads="1"/>
                      </p:cNvPicPr>
                      <p:nvPr/>
                    </p:nvPicPr>
                    <p:blipFill>
                      <a:blip r:embed="rId5"/>
                      <a:srcRect/>
                      <a:stretch>
                        <a:fillRect/>
                      </a:stretch>
                    </p:blipFill>
                    <p:spPr bwMode="auto">
                      <a:xfrm>
                        <a:off x="1141413" y="4286250"/>
                        <a:ext cx="2303462" cy="952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245" name="Text Box 5"/>
          <p:cNvSpPr txBox="1">
            <a:spLocks noChangeArrowheads="1"/>
          </p:cNvSpPr>
          <p:nvPr/>
        </p:nvSpPr>
        <p:spPr bwMode="auto">
          <a:xfrm>
            <a:off x="3827186" y="4243294"/>
            <a:ext cx="4643161" cy="1200329"/>
          </a:xfrm>
          <a:prstGeom prst="rect">
            <a:avLst/>
          </a:prstGeom>
          <a:noFill/>
          <a:ln w="9525">
            <a:noFill/>
            <a:miter lim="800000"/>
            <a:headEnd/>
            <a:tailEnd type="none" w="lg" len="lg"/>
          </a:ln>
        </p:spPr>
        <p:txBody>
          <a:bodyPr wrap="square">
            <a:prstTxWarp prst="textNoShape">
              <a:avLst/>
            </a:prstTxWarp>
            <a:spAutoFit/>
          </a:bodyPr>
          <a:lstStyle/>
          <a:p>
            <a:r>
              <a:rPr lang="en-US" dirty="0" smtClean="0"/>
              <a:t>h is elevation </a:t>
            </a:r>
          </a:p>
          <a:p>
            <a:r>
              <a:rPr lang="en-US" dirty="0" smtClean="0"/>
              <a:t> </a:t>
            </a:r>
            <a:r>
              <a:rPr lang="en-US" i="1" dirty="0"/>
              <a:t>g</a:t>
            </a:r>
            <a:r>
              <a:rPr lang="en-US" i="1" baseline="-25000" dirty="0"/>
              <a:t>0</a:t>
            </a:r>
            <a:r>
              <a:rPr lang="en-US" dirty="0"/>
              <a:t> is the reference </a:t>
            </a:r>
            <a:r>
              <a:rPr lang="en-US" dirty="0" smtClean="0"/>
              <a:t>acceleration </a:t>
            </a:r>
            <a:r>
              <a:rPr lang="en-US" dirty="0"/>
              <a:t>due to gravity </a:t>
            </a:r>
          </a:p>
          <a:p>
            <a:r>
              <a:rPr lang="en-US" i="1" dirty="0" smtClean="0"/>
              <a:t>R</a:t>
            </a:r>
            <a:r>
              <a:rPr lang="en-US" dirty="0" smtClean="0"/>
              <a:t> </a:t>
            </a:r>
            <a:r>
              <a:rPr lang="en-US" dirty="0"/>
              <a:t>is the planetary radius</a:t>
            </a:r>
          </a:p>
          <a:p>
            <a:r>
              <a:rPr lang="en-US" dirty="0"/>
              <a:t>This correction is only correct for </a:t>
            </a:r>
            <a:r>
              <a:rPr lang="en-US" i="1" dirty="0" err="1"/>
              <a:t>h</a:t>
            </a:r>
            <a:r>
              <a:rPr lang="en-US" dirty="0"/>
              <a:t>&lt;&lt;</a:t>
            </a:r>
            <a:r>
              <a:rPr lang="en-US" i="1" dirty="0"/>
              <a:t>R</a:t>
            </a:r>
          </a:p>
        </p:txBody>
      </p:sp>
      <p:sp>
        <p:nvSpPr>
          <p:cNvPr id="2" name="Rectangle 1"/>
          <p:cNvSpPr/>
          <p:nvPr/>
        </p:nvSpPr>
        <p:spPr>
          <a:xfrm>
            <a:off x="2181865" y="5736577"/>
            <a:ext cx="3812007" cy="830997"/>
          </a:xfrm>
          <a:prstGeom prst="rect">
            <a:avLst/>
          </a:prstGeom>
          <a:ln w="28575" cmpd="sng">
            <a:solidFill>
              <a:srgbClr val="0000FF"/>
            </a:solidFill>
          </a:ln>
        </p:spPr>
        <p:txBody>
          <a:bodyPr wrap="square">
            <a:spAutoFit/>
          </a:bodyPr>
          <a:lstStyle/>
          <a:p>
            <a:pPr algn="ctr"/>
            <a:r>
              <a:rPr lang="en-US" sz="2400" dirty="0" smtClean="0">
                <a:latin typeface="Calibri"/>
                <a:cs typeface="Calibri"/>
                <a:sym typeface="Wingdings"/>
              </a:rPr>
              <a:t></a:t>
            </a:r>
            <a:r>
              <a:rPr lang="en-US" sz="2400" dirty="0" smtClean="0">
                <a:latin typeface="Calibri"/>
                <a:cs typeface="Calibri"/>
              </a:rPr>
              <a:t>Free Air Gravity Anomaly</a:t>
            </a:r>
          </a:p>
          <a:p>
            <a:pPr algn="ctr"/>
            <a:r>
              <a:rPr lang="en-US" sz="2400" dirty="0" err="1" smtClean="0">
                <a:latin typeface="Symbol" charset="2"/>
                <a:cs typeface="Symbol" charset="2"/>
              </a:rPr>
              <a:t>D</a:t>
            </a:r>
            <a:r>
              <a:rPr lang="en-US" sz="2400" i="1" dirty="0" err="1" smtClean="0"/>
              <a:t>g</a:t>
            </a:r>
            <a:r>
              <a:rPr lang="en-US" sz="2400" baseline="-25000" dirty="0" err="1" smtClean="0"/>
              <a:t>FA</a:t>
            </a:r>
            <a:r>
              <a:rPr lang="en-US" sz="2400" dirty="0" smtClean="0"/>
              <a:t> </a:t>
            </a:r>
            <a:r>
              <a:rPr lang="en-US" sz="2400" dirty="0"/>
              <a:t>= </a:t>
            </a:r>
            <a:r>
              <a:rPr lang="en-US" sz="2400" i="1" dirty="0"/>
              <a:t>g</a:t>
            </a:r>
            <a:r>
              <a:rPr lang="en-US" sz="2400" baseline="-25000" dirty="0"/>
              <a:t>obs</a:t>
            </a:r>
            <a:r>
              <a:rPr lang="en-US" sz="2400" dirty="0"/>
              <a:t> – </a:t>
            </a:r>
            <a:r>
              <a:rPr lang="en-US" sz="2400" i="1" dirty="0" err="1"/>
              <a:t>g</a:t>
            </a:r>
            <a:r>
              <a:rPr lang="en-US" sz="2400" baseline="-25000" dirty="0" err="1"/>
              <a:t>ref</a:t>
            </a:r>
            <a:r>
              <a:rPr lang="en-US" sz="2400" dirty="0"/>
              <a:t> – </a:t>
            </a:r>
            <a:r>
              <a:rPr lang="en-US" sz="2400" dirty="0" err="1">
                <a:latin typeface="Symbol" charset="2"/>
                <a:cs typeface="Symbol" charset="2"/>
              </a:rPr>
              <a:t>D</a:t>
            </a:r>
            <a:r>
              <a:rPr lang="en-US" sz="2400" i="1" dirty="0" err="1"/>
              <a:t>g</a:t>
            </a:r>
            <a:r>
              <a:rPr lang="en-US" sz="2400" baseline="-25000" dirty="0" err="1"/>
              <a:t>FAC</a:t>
            </a:r>
            <a:endParaRPr lang="en-US" sz="2400" baseline="-25000" dirty="0"/>
          </a:p>
        </p:txBody>
      </p:sp>
    </p:spTree>
    <p:extLst>
      <p:ext uri="{BB962C8B-B14F-4D97-AF65-F5344CB8AC3E}">
        <p14:creationId xmlns:p14="http://schemas.microsoft.com/office/powerpoint/2010/main" val="817285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Picture 4" descr="mars-wiec.tiff"/>
          <p:cNvPicPr>
            <a:picLocks noChangeAspect="1"/>
          </p:cNvPicPr>
          <p:nvPr/>
        </p:nvPicPr>
        <p:blipFill>
          <a:blip r:embed="rId3"/>
          <a:srcRect b="32773"/>
          <a:stretch>
            <a:fillRect/>
          </a:stretch>
        </p:blipFill>
        <p:spPr>
          <a:xfrm>
            <a:off x="1" y="-32325"/>
            <a:ext cx="5017020" cy="6043658"/>
          </a:xfrm>
          <a:prstGeom prst="rect">
            <a:avLst/>
          </a:prstGeom>
        </p:spPr>
      </p:pic>
      <p:sp>
        <p:nvSpPr>
          <p:cNvPr id="8" name="Text Box 2"/>
          <p:cNvSpPr txBox="1">
            <a:spLocks noChangeArrowheads="1"/>
          </p:cNvSpPr>
          <p:nvPr/>
        </p:nvSpPr>
        <p:spPr bwMode="auto">
          <a:xfrm>
            <a:off x="6291176" y="1941286"/>
            <a:ext cx="2852824" cy="1200329"/>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smtClean="0"/>
              <a:t>Introductory Discussion</a:t>
            </a:r>
            <a:endParaRPr lang="en-US"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54214"/>
            <a:ext cx="8229600" cy="1143000"/>
          </a:xfrm>
        </p:spPr>
        <p:txBody>
          <a:bodyPr>
            <a:normAutofit/>
          </a:bodyPr>
          <a:lstStyle/>
          <a:p>
            <a:pPr eaLnBrk="1" hangingPunct="1"/>
            <a:r>
              <a:rPr lang="en-US" sz="3600" dirty="0"/>
              <a:t>Free Air </a:t>
            </a:r>
            <a:r>
              <a:rPr lang="en-US" sz="3600" dirty="0" smtClean="0"/>
              <a:t>Gravity from Satellite Data</a:t>
            </a:r>
            <a:endParaRPr lang="en-US" sz="3600" dirty="0"/>
          </a:p>
        </p:txBody>
      </p:sp>
      <p:sp>
        <p:nvSpPr>
          <p:cNvPr id="10244" name="Rectangle 3"/>
          <p:cNvSpPr>
            <a:spLocks noGrp="1" noChangeArrowheads="1"/>
          </p:cNvSpPr>
          <p:nvPr>
            <p:ph type="body" idx="1"/>
          </p:nvPr>
        </p:nvSpPr>
        <p:spPr>
          <a:xfrm>
            <a:off x="169863" y="1198556"/>
            <a:ext cx="8896150" cy="5084347"/>
          </a:xfrm>
        </p:spPr>
        <p:txBody>
          <a:bodyPr>
            <a:normAutofit/>
          </a:bodyPr>
          <a:lstStyle/>
          <a:p>
            <a:pPr marL="457200" indent="-457200" eaLnBrk="1" hangingPunct="1">
              <a:buFont typeface="+mj-lt"/>
              <a:buAutoNum type="arabicPeriod"/>
            </a:pPr>
            <a:r>
              <a:rPr lang="en-US" sz="2400" dirty="0"/>
              <a:t>W</a:t>
            </a:r>
            <a:r>
              <a:rPr lang="en-US" sz="2400" dirty="0" smtClean="0"/>
              <a:t>e first make a </a:t>
            </a:r>
            <a:r>
              <a:rPr lang="en-US" sz="2400" i="1" dirty="0" smtClean="0"/>
              <a:t>model</a:t>
            </a:r>
            <a:r>
              <a:rPr lang="en-US" sz="2400" dirty="0" smtClean="0"/>
              <a:t> of the gravity field that matches our observations at satellite altitude</a:t>
            </a:r>
          </a:p>
          <a:p>
            <a:pPr marL="457200" indent="-457200">
              <a:buFont typeface="+mj-lt"/>
              <a:buAutoNum type="arabicPeriod"/>
            </a:pPr>
            <a:r>
              <a:rPr lang="en-US" sz="2400" dirty="0" smtClean="0"/>
              <a:t>From the model we can compute gravity </a:t>
            </a:r>
            <a:r>
              <a:rPr lang="en-US" sz="2400" dirty="0"/>
              <a:t>on our reference </a:t>
            </a:r>
            <a:r>
              <a:rPr lang="en-US" sz="2400" dirty="0" smtClean="0"/>
              <a:t>surface, </a:t>
            </a:r>
            <a:r>
              <a:rPr lang="en-US" sz="2400" i="1" dirty="0" err="1"/>
              <a:t>g</a:t>
            </a:r>
            <a:r>
              <a:rPr lang="en-US" sz="2400" baseline="-25000" dirty="0" err="1" smtClean="0"/>
              <a:t>pred</a:t>
            </a:r>
            <a:r>
              <a:rPr lang="en-US" sz="2400" dirty="0" smtClean="0"/>
              <a:t> and remove the gravity expected on that surface, </a:t>
            </a:r>
            <a:r>
              <a:rPr lang="en-US" sz="2400" i="1" dirty="0" err="1" smtClean="0"/>
              <a:t>g</a:t>
            </a:r>
            <a:r>
              <a:rPr lang="en-US" sz="2400" baseline="-25000" dirty="0" err="1" smtClean="0"/>
              <a:t>ref</a:t>
            </a:r>
            <a:endParaRPr lang="en-US" sz="2400" baseline="-25000" dirty="0"/>
          </a:p>
          <a:p>
            <a:pPr marL="0" indent="0" eaLnBrk="1" hangingPunct="1">
              <a:buNone/>
            </a:pPr>
            <a:endParaRPr lang="en-US" sz="2400" dirty="0" smtClean="0">
              <a:latin typeface="Symbol" charset="2"/>
              <a:cs typeface="Symbol" charset="2"/>
            </a:endParaRPr>
          </a:p>
          <a:p>
            <a:pPr marL="0" indent="0" eaLnBrk="1" hangingPunct="1">
              <a:buNone/>
            </a:pPr>
            <a:r>
              <a:rPr lang="en-US" sz="2400" dirty="0">
                <a:latin typeface="Symbol" charset="2"/>
                <a:cs typeface="Symbol" charset="2"/>
              </a:rPr>
              <a:t>	</a:t>
            </a:r>
            <a:r>
              <a:rPr lang="en-US" sz="2400" dirty="0" smtClean="0">
                <a:latin typeface="Symbol" charset="2"/>
                <a:cs typeface="Symbol" charset="2"/>
              </a:rPr>
              <a:t>	</a:t>
            </a:r>
            <a:endParaRPr lang="en-US" sz="2400" baseline="-25000" dirty="0" smtClean="0"/>
          </a:p>
          <a:p>
            <a:pPr eaLnBrk="1" hangingPunct="1"/>
            <a:endParaRPr lang="en-US" sz="2400" dirty="0" smtClean="0">
              <a:solidFill>
                <a:srgbClr val="0000FF"/>
              </a:solidFill>
            </a:endParaRPr>
          </a:p>
          <a:p>
            <a:pPr marL="0" indent="0" eaLnBrk="1" hangingPunct="1">
              <a:buNone/>
            </a:pPr>
            <a:endParaRPr lang="en-US" sz="2400" dirty="0" smtClean="0">
              <a:solidFill>
                <a:srgbClr val="0000FF"/>
              </a:solidFill>
            </a:endParaRPr>
          </a:p>
          <a:p>
            <a:pPr eaLnBrk="1" hangingPunct="1"/>
            <a:r>
              <a:rPr lang="en-US" sz="2400" dirty="0" smtClean="0">
                <a:solidFill>
                  <a:srgbClr val="0000FF"/>
                </a:solidFill>
              </a:rPr>
              <a:t>Important caveat about spatial resolution:  </a:t>
            </a:r>
            <a:r>
              <a:rPr lang="en-US" sz="2400" dirty="0" smtClean="0"/>
              <a:t>single-satellite observations typically can only resolve gravity anomalies from features that have a spatial scale comparable to or larger than the s/c altitude.  This is because of </a:t>
            </a:r>
            <a:r>
              <a:rPr lang="en-US" sz="2400" i="1" dirty="0" smtClean="0"/>
              <a:t>upward attenuation </a:t>
            </a:r>
            <a:r>
              <a:rPr lang="en-US" sz="2400" dirty="0" smtClean="0"/>
              <a:t>(see later).</a:t>
            </a:r>
            <a:endParaRPr lang="en-US" sz="2400" baseline="-25000" dirty="0" smtClean="0"/>
          </a:p>
        </p:txBody>
      </p:sp>
      <p:sp>
        <p:nvSpPr>
          <p:cNvPr id="8" name="Rectangle 7"/>
          <p:cNvSpPr/>
          <p:nvPr/>
        </p:nvSpPr>
        <p:spPr>
          <a:xfrm>
            <a:off x="2048172" y="3264293"/>
            <a:ext cx="3812007" cy="830997"/>
          </a:xfrm>
          <a:prstGeom prst="rect">
            <a:avLst/>
          </a:prstGeom>
          <a:ln w="28575" cmpd="sng">
            <a:solidFill>
              <a:srgbClr val="0000FF"/>
            </a:solidFill>
          </a:ln>
        </p:spPr>
        <p:txBody>
          <a:bodyPr wrap="square">
            <a:spAutoFit/>
          </a:bodyPr>
          <a:lstStyle/>
          <a:p>
            <a:pPr algn="ctr"/>
            <a:r>
              <a:rPr lang="en-US" sz="2400" dirty="0" smtClean="0">
                <a:latin typeface="Calibri"/>
                <a:cs typeface="Calibri"/>
                <a:sym typeface="Wingdings"/>
              </a:rPr>
              <a:t></a:t>
            </a:r>
            <a:r>
              <a:rPr lang="en-US" sz="2400" dirty="0" smtClean="0">
                <a:latin typeface="Calibri"/>
                <a:cs typeface="Calibri"/>
              </a:rPr>
              <a:t>Free Air Gravity Anomaly</a:t>
            </a:r>
          </a:p>
          <a:p>
            <a:pPr algn="ctr"/>
            <a:r>
              <a:rPr lang="en-US" sz="2400" dirty="0" err="1" smtClean="0">
                <a:latin typeface="Symbol" charset="2"/>
                <a:cs typeface="Symbol" charset="2"/>
              </a:rPr>
              <a:t>D</a:t>
            </a:r>
            <a:r>
              <a:rPr lang="en-US" sz="2400" i="1" dirty="0" err="1" smtClean="0"/>
              <a:t>g</a:t>
            </a:r>
            <a:r>
              <a:rPr lang="en-US" sz="2400" baseline="-25000" dirty="0" err="1" smtClean="0"/>
              <a:t>FA</a:t>
            </a:r>
            <a:r>
              <a:rPr lang="en-US" sz="2400" dirty="0" smtClean="0"/>
              <a:t> </a:t>
            </a:r>
            <a:r>
              <a:rPr lang="en-US" sz="2400" dirty="0"/>
              <a:t>= </a:t>
            </a:r>
            <a:r>
              <a:rPr lang="en-US" sz="2400" i="1" dirty="0" err="1" smtClean="0"/>
              <a:t>g</a:t>
            </a:r>
            <a:r>
              <a:rPr lang="en-US" sz="2400" baseline="-25000" dirty="0" err="1" smtClean="0"/>
              <a:t>pred</a:t>
            </a:r>
            <a:r>
              <a:rPr lang="en-US" sz="2400" dirty="0" smtClean="0"/>
              <a:t> </a:t>
            </a:r>
            <a:r>
              <a:rPr lang="en-US" sz="2400" dirty="0"/>
              <a:t>– </a:t>
            </a:r>
            <a:r>
              <a:rPr lang="en-US" sz="2400" i="1" dirty="0" err="1" smtClean="0"/>
              <a:t>g</a:t>
            </a:r>
            <a:r>
              <a:rPr lang="en-US" sz="2400" baseline="-25000" dirty="0" err="1" smtClean="0"/>
              <a:t>ref</a:t>
            </a:r>
            <a:endParaRPr lang="en-US" sz="2400" baseline="-25000" dirty="0"/>
          </a:p>
        </p:txBody>
      </p:sp>
    </p:spTree>
    <p:extLst>
      <p:ext uri="{BB962C8B-B14F-4D97-AF65-F5344CB8AC3E}">
        <p14:creationId xmlns:p14="http://schemas.microsoft.com/office/powerpoint/2010/main" val="781840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rs-wiec.tiff"/>
          <p:cNvPicPr>
            <a:picLocks noChangeAspect="1"/>
          </p:cNvPicPr>
          <p:nvPr/>
        </p:nvPicPr>
        <p:blipFill>
          <a:blip r:embed="rId3"/>
          <a:srcRect b="32773"/>
          <a:stretch>
            <a:fillRect/>
          </a:stretch>
        </p:blipFill>
        <p:spPr>
          <a:xfrm>
            <a:off x="20790" y="242956"/>
            <a:ext cx="5496222" cy="6620919"/>
          </a:xfrm>
          <a:prstGeom prst="rect">
            <a:avLst/>
          </a:prstGeom>
        </p:spPr>
      </p:pic>
      <p:sp>
        <p:nvSpPr>
          <p:cNvPr id="8" name="Text Box 2"/>
          <p:cNvSpPr txBox="1">
            <a:spLocks noChangeArrowheads="1"/>
          </p:cNvSpPr>
          <p:nvPr/>
        </p:nvSpPr>
        <p:spPr bwMode="auto">
          <a:xfrm>
            <a:off x="5252432" y="4312075"/>
            <a:ext cx="3672730" cy="1200329"/>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smtClean="0"/>
              <a:t>Free Air Gravity Anomaly</a:t>
            </a:r>
            <a:endParaRPr lang="en-US" sz="3600" dirty="0"/>
          </a:p>
        </p:txBody>
      </p:sp>
    </p:spTree>
    <p:extLst>
      <p:ext uri="{BB962C8B-B14F-4D97-AF65-F5344CB8AC3E}">
        <p14:creationId xmlns:p14="http://schemas.microsoft.com/office/powerpoint/2010/main" val="806475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9850"/>
            <a:ext cx="8229600" cy="1143000"/>
          </a:xfrm>
        </p:spPr>
        <p:txBody>
          <a:bodyPr>
            <a:normAutofit/>
          </a:bodyPr>
          <a:lstStyle/>
          <a:p>
            <a:pPr eaLnBrk="1" hangingPunct="1"/>
            <a:r>
              <a:rPr lang="en-US" sz="3600" dirty="0"/>
              <a:t>Gravity due to a </a:t>
            </a:r>
            <a:r>
              <a:rPr lang="en-US" sz="3600" dirty="0" smtClean="0"/>
              <a:t>plate:  </a:t>
            </a:r>
            <a:r>
              <a:rPr lang="en-US" sz="3600" dirty="0" err="1" smtClean="0"/>
              <a:t>Bouguer</a:t>
            </a:r>
            <a:r>
              <a:rPr lang="en-US" sz="3600" dirty="0" smtClean="0"/>
              <a:t> Correction</a:t>
            </a:r>
            <a:endParaRPr lang="en-US" sz="3600" dirty="0"/>
          </a:p>
        </p:txBody>
      </p:sp>
      <p:sp>
        <p:nvSpPr>
          <p:cNvPr id="28675" name="Rectangle 3"/>
          <p:cNvSpPr>
            <a:spLocks noGrp="1" noChangeArrowheads="1"/>
          </p:cNvSpPr>
          <p:nvPr>
            <p:ph type="body" idx="1"/>
          </p:nvPr>
        </p:nvSpPr>
        <p:spPr>
          <a:xfrm>
            <a:off x="333375" y="2501405"/>
            <a:ext cx="8583613" cy="1976833"/>
          </a:xfrm>
        </p:spPr>
        <p:txBody>
          <a:bodyPr>
            <a:noAutofit/>
          </a:bodyPr>
          <a:lstStyle/>
          <a:p>
            <a:pPr marL="0" indent="0">
              <a:buNone/>
            </a:pPr>
            <a:r>
              <a:rPr lang="en-US" sz="2200" dirty="0" smtClean="0"/>
              <a:t>The free air correction accounts for elevation but doesn’t account </a:t>
            </a:r>
            <a:r>
              <a:rPr lang="en-US" sz="2200" dirty="0"/>
              <a:t>for mass between observer and z=</a:t>
            </a:r>
            <a:r>
              <a:rPr lang="en-US" sz="2200" dirty="0" smtClean="0"/>
              <a:t>0</a:t>
            </a:r>
          </a:p>
          <a:p>
            <a:pPr marL="0" indent="0">
              <a:buNone/>
            </a:pPr>
            <a:endParaRPr lang="en-US" sz="2200" dirty="0" smtClean="0"/>
          </a:p>
          <a:p>
            <a:pPr marL="0" indent="0">
              <a:buNone/>
            </a:pPr>
            <a:r>
              <a:rPr lang="en-US" sz="2200" dirty="0" smtClean="0"/>
              <a:t>If topography varies slowly (</a:t>
            </a:r>
            <a:r>
              <a:rPr lang="en-US" sz="2200" i="1" dirty="0" smtClean="0"/>
              <a:t>i.e.</a:t>
            </a:r>
            <a:r>
              <a:rPr lang="en-US" sz="2200" dirty="0" smtClean="0"/>
              <a:t>, shallow slopes) we can approximate the effect of the mass due to topography by the mass of a thin plate of height equal to the height of the topography at that point</a:t>
            </a:r>
          </a:p>
        </p:txBody>
      </p:sp>
      <p:cxnSp>
        <p:nvCxnSpPr>
          <p:cNvPr id="4" name="Straight Connector 3"/>
          <p:cNvCxnSpPr/>
          <p:nvPr/>
        </p:nvCxnSpPr>
        <p:spPr>
          <a:xfrm>
            <a:off x="1130695" y="2155968"/>
            <a:ext cx="6537205" cy="11749"/>
          </a:xfrm>
          <a:prstGeom prst="line">
            <a:avLst/>
          </a:prstGeom>
          <a:ln>
            <a:solidFill>
              <a:schemeClr val="bg2">
                <a:lumMod val="2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 name="Freeform 4"/>
          <p:cNvSpPr/>
          <p:nvPr/>
        </p:nvSpPr>
        <p:spPr>
          <a:xfrm rot="21480000">
            <a:off x="1329774" y="1453135"/>
            <a:ext cx="6071151" cy="783632"/>
          </a:xfrm>
          <a:custGeom>
            <a:avLst/>
            <a:gdLst>
              <a:gd name="connsiteX0" fmla="*/ 0 w 6584349"/>
              <a:gd name="connsiteY0" fmla="*/ 389897 h 523898"/>
              <a:gd name="connsiteX1" fmla="*/ 133693 w 6584349"/>
              <a:gd name="connsiteY1" fmla="*/ 412176 h 523898"/>
              <a:gd name="connsiteX2" fmla="*/ 367654 w 6584349"/>
              <a:gd name="connsiteY2" fmla="*/ 378757 h 523898"/>
              <a:gd name="connsiteX3" fmla="*/ 401077 w 6584349"/>
              <a:gd name="connsiteY3" fmla="*/ 356477 h 523898"/>
              <a:gd name="connsiteX4" fmla="*/ 434500 w 6584349"/>
              <a:gd name="connsiteY4" fmla="*/ 345337 h 523898"/>
              <a:gd name="connsiteX5" fmla="*/ 701885 w 6584349"/>
              <a:gd name="connsiteY5" fmla="*/ 334197 h 523898"/>
              <a:gd name="connsiteX6" fmla="*/ 813295 w 6584349"/>
              <a:gd name="connsiteY6" fmla="*/ 311917 h 523898"/>
              <a:gd name="connsiteX7" fmla="*/ 880141 w 6584349"/>
              <a:gd name="connsiteY7" fmla="*/ 289638 h 523898"/>
              <a:gd name="connsiteX8" fmla="*/ 969270 w 6584349"/>
              <a:gd name="connsiteY8" fmla="*/ 267358 h 523898"/>
              <a:gd name="connsiteX9" fmla="*/ 1069539 w 6584349"/>
              <a:gd name="connsiteY9" fmla="*/ 233938 h 523898"/>
              <a:gd name="connsiteX10" fmla="*/ 1180949 w 6584349"/>
              <a:gd name="connsiteY10" fmla="*/ 155959 h 523898"/>
              <a:gd name="connsiteX11" fmla="*/ 1214372 w 6584349"/>
              <a:gd name="connsiteY11" fmla="*/ 133679 h 523898"/>
              <a:gd name="connsiteX12" fmla="*/ 1258936 w 6584349"/>
              <a:gd name="connsiteY12" fmla="*/ 111399 h 523898"/>
              <a:gd name="connsiteX13" fmla="*/ 1281219 w 6584349"/>
              <a:gd name="connsiteY13" fmla="*/ 89119 h 523898"/>
              <a:gd name="connsiteX14" fmla="*/ 1348065 w 6584349"/>
              <a:gd name="connsiteY14" fmla="*/ 44560 h 523898"/>
              <a:gd name="connsiteX15" fmla="*/ 1381488 w 6584349"/>
              <a:gd name="connsiteY15" fmla="*/ 11140 h 523898"/>
              <a:gd name="connsiteX16" fmla="*/ 1582026 w 6584349"/>
              <a:gd name="connsiteY16" fmla="*/ 0 h 523898"/>
              <a:gd name="connsiteX17" fmla="*/ 1749142 w 6584349"/>
              <a:gd name="connsiteY17" fmla="*/ 11140 h 523898"/>
              <a:gd name="connsiteX18" fmla="*/ 1815988 w 6584349"/>
              <a:gd name="connsiteY18" fmla="*/ 33420 h 523898"/>
              <a:gd name="connsiteX19" fmla="*/ 1938539 w 6584349"/>
              <a:gd name="connsiteY19" fmla="*/ 55700 h 523898"/>
              <a:gd name="connsiteX20" fmla="*/ 1994244 w 6584349"/>
              <a:gd name="connsiteY20" fmla="*/ 66840 h 523898"/>
              <a:gd name="connsiteX21" fmla="*/ 2083373 w 6584349"/>
              <a:gd name="connsiteY21" fmla="*/ 111399 h 523898"/>
              <a:gd name="connsiteX22" fmla="*/ 2150219 w 6584349"/>
              <a:gd name="connsiteY22" fmla="*/ 133679 h 523898"/>
              <a:gd name="connsiteX23" fmla="*/ 2217065 w 6584349"/>
              <a:gd name="connsiteY23" fmla="*/ 144819 h 523898"/>
              <a:gd name="connsiteX24" fmla="*/ 2283911 w 6584349"/>
              <a:gd name="connsiteY24" fmla="*/ 167099 h 523898"/>
              <a:gd name="connsiteX25" fmla="*/ 2328475 w 6584349"/>
              <a:gd name="connsiteY25" fmla="*/ 189378 h 523898"/>
              <a:gd name="connsiteX26" fmla="*/ 2551296 w 6584349"/>
              <a:gd name="connsiteY26" fmla="*/ 200518 h 523898"/>
              <a:gd name="connsiteX27" fmla="*/ 2707270 w 6584349"/>
              <a:gd name="connsiteY27" fmla="*/ 222798 h 523898"/>
              <a:gd name="connsiteX28" fmla="*/ 2762975 w 6584349"/>
              <a:gd name="connsiteY28" fmla="*/ 233938 h 523898"/>
              <a:gd name="connsiteX29" fmla="*/ 2852104 w 6584349"/>
              <a:gd name="connsiteY29" fmla="*/ 245078 h 523898"/>
              <a:gd name="connsiteX30" fmla="*/ 2918950 w 6584349"/>
              <a:gd name="connsiteY30" fmla="*/ 256218 h 523898"/>
              <a:gd name="connsiteX31" fmla="*/ 2974655 w 6584349"/>
              <a:gd name="connsiteY31" fmla="*/ 267358 h 523898"/>
              <a:gd name="connsiteX32" fmla="*/ 3074924 w 6584349"/>
              <a:gd name="connsiteY32" fmla="*/ 278498 h 523898"/>
              <a:gd name="connsiteX33" fmla="*/ 3119488 w 6584349"/>
              <a:gd name="connsiteY33" fmla="*/ 289638 h 523898"/>
              <a:gd name="connsiteX34" fmla="*/ 3264322 w 6584349"/>
              <a:gd name="connsiteY34" fmla="*/ 334197 h 523898"/>
              <a:gd name="connsiteX35" fmla="*/ 3587412 w 6584349"/>
              <a:gd name="connsiteY35" fmla="*/ 356477 h 523898"/>
              <a:gd name="connsiteX36" fmla="*/ 3620835 w 6584349"/>
              <a:gd name="connsiteY36" fmla="*/ 367617 h 523898"/>
              <a:gd name="connsiteX37" fmla="*/ 3654258 w 6584349"/>
              <a:gd name="connsiteY37" fmla="*/ 356477 h 523898"/>
              <a:gd name="connsiteX38" fmla="*/ 3743386 w 6584349"/>
              <a:gd name="connsiteY38" fmla="*/ 334197 h 523898"/>
              <a:gd name="connsiteX39" fmla="*/ 3932784 w 6584349"/>
              <a:gd name="connsiteY39" fmla="*/ 345337 h 523898"/>
              <a:gd name="connsiteX40" fmla="*/ 4166745 w 6584349"/>
              <a:gd name="connsiteY40" fmla="*/ 323057 h 523898"/>
              <a:gd name="connsiteX41" fmla="*/ 4255873 w 6584349"/>
              <a:gd name="connsiteY41" fmla="*/ 278498 h 523898"/>
              <a:gd name="connsiteX42" fmla="*/ 4289297 w 6584349"/>
              <a:gd name="connsiteY42" fmla="*/ 267358 h 523898"/>
              <a:gd name="connsiteX43" fmla="*/ 4422989 w 6584349"/>
              <a:gd name="connsiteY43" fmla="*/ 245078 h 523898"/>
              <a:gd name="connsiteX44" fmla="*/ 4512117 w 6584349"/>
              <a:gd name="connsiteY44" fmla="*/ 233938 h 523898"/>
              <a:gd name="connsiteX45" fmla="*/ 4545540 w 6584349"/>
              <a:gd name="connsiteY45" fmla="*/ 222798 h 523898"/>
              <a:gd name="connsiteX46" fmla="*/ 4590104 w 6584349"/>
              <a:gd name="connsiteY46" fmla="*/ 211658 h 523898"/>
              <a:gd name="connsiteX47" fmla="*/ 4634668 w 6584349"/>
              <a:gd name="connsiteY47" fmla="*/ 189378 h 523898"/>
              <a:gd name="connsiteX48" fmla="*/ 4679233 w 6584349"/>
              <a:gd name="connsiteY48" fmla="*/ 178239 h 523898"/>
              <a:gd name="connsiteX49" fmla="*/ 4734938 w 6584349"/>
              <a:gd name="connsiteY49" fmla="*/ 155959 h 523898"/>
              <a:gd name="connsiteX50" fmla="*/ 4768361 w 6584349"/>
              <a:gd name="connsiteY50" fmla="*/ 144819 h 523898"/>
              <a:gd name="connsiteX51" fmla="*/ 4902053 w 6584349"/>
              <a:gd name="connsiteY51" fmla="*/ 155959 h 523898"/>
              <a:gd name="connsiteX52" fmla="*/ 4946617 w 6584349"/>
              <a:gd name="connsiteY52" fmla="*/ 178239 h 523898"/>
              <a:gd name="connsiteX53" fmla="*/ 5035746 w 6584349"/>
              <a:gd name="connsiteY53" fmla="*/ 211658 h 523898"/>
              <a:gd name="connsiteX54" fmla="*/ 5102592 w 6584349"/>
              <a:gd name="connsiteY54" fmla="*/ 256218 h 523898"/>
              <a:gd name="connsiteX55" fmla="*/ 5136015 w 6584349"/>
              <a:gd name="connsiteY55" fmla="*/ 278498 h 523898"/>
              <a:gd name="connsiteX56" fmla="*/ 5247425 w 6584349"/>
              <a:gd name="connsiteY56" fmla="*/ 311917 h 523898"/>
              <a:gd name="connsiteX57" fmla="*/ 5369976 w 6584349"/>
              <a:gd name="connsiteY57" fmla="*/ 345337 h 523898"/>
              <a:gd name="connsiteX58" fmla="*/ 5559374 w 6584349"/>
              <a:gd name="connsiteY58" fmla="*/ 367617 h 523898"/>
              <a:gd name="connsiteX59" fmla="*/ 5670784 w 6584349"/>
              <a:gd name="connsiteY59" fmla="*/ 389897 h 523898"/>
              <a:gd name="connsiteX60" fmla="*/ 5849041 w 6584349"/>
              <a:gd name="connsiteY60" fmla="*/ 412176 h 523898"/>
              <a:gd name="connsiteX61" fmla="*/ 5938169 w 6584349"/>
              <a:gd name="connsiteY61" fmla="*/ 434456 h 523898"/>
              <a:gd name="connsiteX62" fmla="*/ 6083002 w 6584349"/>
              <a:gd name="connsiteY62" fmla="*/ 456736 h 523898"/>
              <a:gd name="connsiteX63" fmla="*/ 6127566 w 6584349"/>
              <a:gd name="connsiteY63" fmla="*/ 467876 h 523898"/>
              <a:gd name="connsiteX64" fmla="*/ 6406092 w 6584349"/>
              <a:gd name="connsiteY64" fmla="*/ 479016 h 523898"/>
              <a:gd name="connsiteX65" fmla="*/ 6495220 w 6584349"/>
              <a:gd name="connsiteY65" fmla="*/ 501296 h 523898"/>
              <a:gd name="connsiteX66" fmla="*/ 6573208 w 6584349"/>
              <a:gd name="connsiteY66" fmla="*/ 523575 h 523898"/>
              <a:gd name="connsiteX67" fmla="*/ 6584349 w 6584349"/>
              <a:gd name="connsiteY67" fmla="*/ 523575 h 52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584349" h="523898">
                <a:moveTo>
                  <a:pt x="0" y="389897"/>
                </a:moveTo>
                <a:cubicBezTo>
                  <a:pt x="44564" y="397323"/>
                  <a:pt x="88863" y="417779"/>
                  <a:pt x="133693" y="412176"/>
                </a:cubicBezTo>
                <a:cubicBezTo>
                  <a:pt x="330739" y="387549"/>
                  <a:pt x="253231" y="401640"/>
                  <a:pt x="367654" y="378757"/>
                </a:cubicBezTo>
                <a:cubicBezTo>
                  <a:pt x="378795" y="371330"/>
                  <a:pt x="389101" y="362465"/>
                  <a:pt x="401077" y="356477"/>
                </a:cubicBezTo>
                <a:cubicBezTo>
                  <a:pt x="411581" y="351226"/>
                  <a:pt x="422789" y="346204"/>
                  <a:pt x="434500" y="345337"/>
                </a:cubicBezTo>
                <a:cubicBezTo>
                  <a:pt x="523462" y="338748"/>
                  <a:pt x="612757" y="337910"/>
                  <a:pt x="701885" y="334197"/>
                </a:cubicBezTo>
                <a:cubicBezTo>
                  <a:pt x="794566" y="303306"/>
                  <a:pt x="646883" y="350315"/>
                  <a:pt x="813295" y="311917"/>
                </a:cubicBezTo>
                <a:cubicBezTo>
                  <a:pt x="836181" y="306636"/>
                  <a:pt x="857355" y="295334"/>
                  <a:pt x="880141" y="289638"/>
                </a:cubicBezTo>
                <a:cubicBezTo>
                  <a:pt x="909851" y="282211"/>
                  <a:pt x="940000" y="276363"/>
                  <a:pt x="969270" y="267358"/>
                </a:cubicBezTo>
                <a:cubicBezTo>
                  <a:pt x="1151073" y="211424"/>
                  <a:pt x="919912" y="271341"/>
                  <a:pt x="1069539" y="233938"/>
                </a:cubicBezTo>
                <a:cubicBezTo>
                  <a:pt x="1135530" y="184449"/>
                  <a:pt x="1098648" y="210820"/>
                  <a:pt x="1180949" y="155959"/>
                </a:cubicBezTo>
                <a:cubicBezTo>
                  <a:pt x="1192090" y="148532"/>
                  <a:pt x="1202396" y="139667"/>
                  <a:pt x="1214372" y="133679"/>
                </a:cubicBezTo>
                <a:cubicBezTo>
                  <a:pt x="1229227" y="126252"/>
                  <a:pt x="1245117" y="120611"/>
                  <a:pt x="1258936" y="111399"/>
                </a:cubicBezTo>
                <a:cubicBezTo>
                  <a:pt x="1267676" y="105573"/>
                  <a:pt x="1272816" y="95421"/>
                  <a:pt x="1281219" y="89119"/>
                </a:cubicBezTo>
                <a:cubicBezTo>
                  <a:pt x="1302643" y="73053"/>
                  <a:pt x="1329129" y="63495"/>
                  <a:pt x="1348065" y="44560"/>
                </a:cubicBezTo>
                <a:cubicBezTo>
                  <a:pt x="1359206" y="33420"/>
                  <a:pt x="1366011" y="14088"/>
                  <a:pt x="1381488" y="11140"/>
                </a:cubicBezTo>
                <a:cubicBezTo>
                  <a:pt x="1447255" y="-1386"/>
                  <a:pt x="1515180" y="3713"/>
                  <a:pt x="1582026" y="0"/>
                </a:cubicBezTo>
                <a:cubicBezTo>
                  <a:pt x="1637731" y="3713"/>
                  <a:pt x="1693874" y="3245"/>
                  <a:pt x="1749142" y="11140"/>
                </a:cubicBezTo>
                <a:cubicBezTo>
                  <a:pt x="1772393" y="14461"/>
                  <a:pt x="1792957" y="28814"/>
                  <a:pt x="1815988" y="33420"/>
                </a:cubicBezTo>
                <a:cubicBezTo>
                  <a:pt x="1953588" y="60937"/>
                  <a:pt x="1781744" y="27194"/>
                  <a:pt x="1938539" y="55700"/>
                </a:cubicBezTo>
                <a:cubicBezTo>
                  <a:pt x="1957170" y="59087"/>
                  <a:pt x="1975676" y="63127"/>
                  <a:pt x="1994244" y="66840"/>
                </a:cubicBezTo>
                <a:cubicBezTo>
                  <a:pt x="2038833" y="96561"/>
                  <a:pt x="2023414" y="89598"/>
                  <a:pt x="2083373" y="111399"/>
                </a:cubicBezTo>
                <a:cubicBezTo>
                  <a:pt x="2105446" y="119425"/>
                  <a:pt x="2127051" y="129818"/>
                  <a:pt x="2150219" y="133679"/>
                </a:cubicBezTo>
                <a:cubicBezTo>
                  <a:pt x="2172501" y="137392"/>
                  <a:pt x="2195150" y="139341"/>
                  <a:pt x="2217065" y="144819"/>
                </a:cubicBezTo>
                <a:cubicBezTo>
                  <a:pt x="2239851" y="150515"/>
                  <a:pt x="2262903" y="156596"/>
                  <a:pt x="2283911" y="167099"/>
                </a:cubicBezTo>
                <a:cubicBezTo>
                  <a:pt x="2298766" y="174525"/>
                  <a:pt x="2311996" y="187318"/>
                  <a:pt x="2328475" y="189378"/>
                </a:cubicBezTo>
                <a:cubicBezTo>
                  <a:pt x="2402267" y="198601"/>
                  <a:pt x="2477022" y="196805"/>
                  <a:pt x="2551296" y="200518"/>
                </a:cubicBezTo>
                <a:cubicBezTo>
                  <a:pt x="2646913" y="224420"/>
                  <a:pt x="2544440" y="201089"/>
                  <a:pt x="2707270" y="222798"/>
                </a:cubicBezTo>
                <a:cubicBezTo>
                  <a:pt x="2726040" y="225300"/>
                  <a:pt x="2744259" y="231059"/>
                  <a:pt x="2762975" y="233938"/>
                </a:cubicBezTo>
                <a:cubicBezTo>
                  <a:pt x="2792568" y="238490"/>
                  <a:pt x="2822464" y="240844"/>
                  <a:pt x="2852104" y="245078"/>
                </a:cubicBezTo>
                <a:cubicBezTo>
                  <a:pt x="2874466" y="248272"/>
                  <a:pt x="2896725" y="252177"/>
                  <a:pt x="2918950" y="256218"/>
                </a:cubicBezTo>
                <a:cubicBezTo>
                  <a:pt x="2937581" y="259605"/>
                  <a:pt x="2955909" y="264680"/>
                  <a:pt x="2974655" y="267358"/>
                </a:cubicBezTo>
                <a:cubicBezTo>
                  <a:pt x="3007946" y="272113"/>
                  <a:pt x="3041501" y="274785"/>
                  <a:pt x="3074924" y="278498"/>
                </a:cubicBezTo>
                <a:cubicBezTo>
                  <a:pt x="3089779" y="282211"/>
                  <a:pt x="3104962" y="284797"/>
                  <a:pt x="3119488" y="289638"/>
                </a:cubicBezTo>
                <a:cubicBezTo>
                  <a:pt x="3180249" y="309889"/>
                  <a:pt x="3191592" y="327586"/>
                  <a:pt x="3264322" y="334197"/>
                </a:cubicBezTo>
                <a:cubicBezTo>
                  <a:pt x="3453547" y="351398"/>
                  <a:pt x="3345917" y="343062"/>
                  <a:pt x="3587412" y="356477"/>
                </a:cubicBezTo>
                <a:cubicBezTo>
                  <a:pt x="3598553" y="360190"/>
                  <a:pt x="3609091" y="367617"/>
                  <a:pt x="3620835" y="367617"/>
                </a:cubicBezTo>
                <a:cubicBezTo>
                  <a:pt x="3632579" y="367617"/>
                  <a:pt x="3642928" y="359567"/>
                  <a:pt x="3654258" y="356477"/>
                </a:cubicBezTo>
                <a:cubicBezTo>
                  <a:pt x="3683803" y="348420"/>
                  <a:pt x="3713677" y="341624"/>
                  <a:pt x="3743386" y="334197"/>
                </a:cubicBezTo>
                <a:cubicBezTo>
                  <a:pt x="3806519" y="337910"/>
                  <a:pt x="3869542" y="345337"/>
                  <a:pt x="3932784" y="345337"/>
                </a:cubicBezTo>
                <a:cubicBezTo>
                  <a:pt x="3990215" y="345337"/>
                  <a:pt x="4098330" y="338259"/>
                  <a:pt x="4166745" y="323057"/>
                </a:cubicBezTo>
                <a:cubicBezTo>
                  <a:pt x="4211966" y="313009"/>
                  <a:pt x="4206222" y="303320"/>
                  <a:pt x="4255873" y="278498"/>
                </a:cubicBezTo>
                <a:cubicBezTo>
                  <a:pt x="4266377" y="273247"/>
                  <a:pt x="4277904" y="270206"/>
                  <a:pt x="4289297" y="267358"/>
                </a:cubicBezTo>
                <a:cubicBezTo>
                  <a:pt x="4330149" y="257146"/>
                  <a:pt x="4382562" y="250468"/>
                  <a:pt x="4422989" y="245078"/>
                </a:cubicBezTo>
                <a:lnTo>
                  <a:pt x="4512117" y="233938"/>
                </a:lnTo>
                <a:cubicBezTo>
                  <a:pt x="4523258" y="230225"/>
                  <a:pt x="4534248" y="226024"/>
                  <a:pt x="4545540" y="222798"/>
                </a:cubicBezTo>
                <a:cubicBezTo>
                  <a:pt x="4560263" y="218592"/>
                  <a:pt x="4575767" y="217034"/>
                  <a:pt x="4590104" y="211658"/>
                </a:cubicBezTo>
                <a:cubicBezTo>
                  <a:pt x="4605654" y="205827"/>
                  <a:pt x="4619117" y="195209"/>
                  <a:pt x="4634668" y="189378"/>
                </a:cubicBezTo>
                <a:cubicBezTo>
                  <a:pt x="4649005" y="184002"/>
                  <a:pt x="4664707" y="183081"/>
                  <a:pt x="4679233" y="178239"/>
                </a:cubicBezTo>
                <a:cubicBezTo>
                  <a:pt x="4698205" y="171916"/>
                  <a:pt x="4716213" y="162980"/>
                  <a:pt x="4734938" y="155959"/>
                </a:cubicBezTo>
                <a:cubicBezTo>
                  <a:pt x="4745934" y="151836"/>
                  <a:pt x="4757220" y="148532"/>
                  <a:pt x="4768361" y="144819"/>
                </a:cubicBezTo>
                <a:cubicBezTo>
                  <a:pt x="4812925" y="148532"/>
                  <a:pt x="4858100" y="147719"/>
                  <a:pt x="4902053" y="155959"/>
                </a:cubicBezTo>
                <a:cubicBezTo>
                  <a:pt x="4918376" y="159019"/>
                  <a:pt x="4931440" y="171495"/>
                  <a:pt x="4946617" y="178239"/>
                </a:cubicBezTo>
                <a:cubicBezTo>
                  <a:pt x="4986578" y="195997"/>
                  <a:pt x="4998999" y="199410"/>
                  <a:pt x="5035746" y="211658"/>
                </a:cubicBezTo>
                <a:lnTo>
                  <a:pt x="5102592" y="256218"/>
                </a:lnTo>
                <a:cubicBezTo>
                  <a:pt x="5113733" y="263645"/>
                  <a:pt x="5123312" y="274264"/>
                  <a:pt x="5136015" y="278498"/>
                </a:cubicBezTo>
                <a:cubicBezTo>
                  <a:pt x="5294893" y="331450"/>
                  <a:pt x="5129547" y="278241"/>
                  <a:pt x="5247425" y="311917"/>
                </a:cubicBezTo>
                <a:cubicBezTo>
                  <a:pt x="5293691" y="325135"/>
                  <a:pt x="5311723" y="340042"/>
                  <a:pt x="5369976" y="345337"/>
                </a:cubicBezTo>
                <a:cubicBezTo>
                  <a:pt x="5455486" y="353110"/>
                  <a:pt x="5484855" y="352715"/>
                  <a:pt x="5559374" y="367617"/>
                </a:cubicBezTo>
                <a:cubicBezTo>
                  <a:pt x="5639312" y="383603"/>
                  <a:pt x="5568978" y="377172"/>
                  <a:pt x="5670784" y="389897"/>
                </a:cubicBezTo>
                <a:cubicBezTo>
                  <a:pt x="5750795" y="399897"/>
                  <a:pt x="5777989" y="396953"/>
                  <a:pt x="5849041" y="412176"/>
                </a:cubicBezTo>
                <a:cubicBezTo>
                  <a:pt x="5878985" y="418592"/>
                  <a:pt x="5908225" y="428040"/>
                  <a:pt x="5938169" y="434456"/>
                </a:cubicBezTo>
                <a:cubicBezTo>
                  <a:pt x="5998475" y="447378"/>
                  <a:pt x="6020366" y="445349"/>
                  <a:pt x="6083002" y="456736"/>
                </a:cubicBezTo>
                <a:cubicBezTo>
                  <a:pt x="6098067" y="459475"/>
                  <a:pt x="6112291" y="466823"/>
                  <a:pt x="6127566" y="467876"/>
                </a:cubicBezTo>
                <a:cubicBezTo>
                  <a:pt x="6220262" y="474268"/>
                  <a:pt x="6313250" y="475303"/>
                  <a:pt x="6406092" y="479016"/>
                </a:cubicBezTo>
                <a:cubicBezTo>
                  <a:pt x="6435801" y="486443"/>
                  <a:pt x="6466168" y="491613"/>
                  <a:pt x="6495220" y="501296"/>
                </a:cubicBezTo>
                <a:cubicBezTo>
                  <a:pt x="6527080" y="511915"/>
                  <a:pt x="6538228" y="516580"/>
                  <a:pt x="6573208" y="523575"/>
                </a:cubicBezTo>
                <a:cubicBezTo>
                  <a:pt x="6576850" y="524303"/>
                  <a:pt x="6580635" y="523575"/>
                  <a:pt x="6584349" y="523575"/>
                </a:cubicBezTo>
              </a:path>
            </a:pathLst>
          </a:custGeom>
          <a:pattFill prst="weave">
            <a:fgClr>
              <a:schemeClr val="bg2">
                <a:lumMod val="90000"/>
              </a:schemeClr>
            </a:fgClr>
            <a:bgClr>
              <a:prstClr val="white"/>
            </a:bgClr>
          </a:pattFill>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419236" y="1932238"/>
            <a:ext cx="507809" cy="369332"/>
          </a:xfrm>
          <a:prstGeom prst="rect">
            <a:avLst/>
          </a:prstGeom>
        </p:spPr>
        <p:txBody>
          <a:bodyPr wrap="none">
            <a:spAutoFit/>
          </a:bodyPr>
          <a:lstStyle/>
          <a:p>
            <a:r>
              <a:rPr lang="en-US" dirty="0">
                <a:solidFill>
                  <a:schemeClr val="bg2">
                    <a:lumMod val="25000"/>
                  </a:schemeClr>
                </a:solidFill>
              </a:rPr>
              <a:t>z=0</a:t>
            </a:r>
          </a:p>
        </p:txBody>
      </p:sp>
      <p:sp>
        <p:nvSpPr>
          <p:cNvPr id="25" name="Text Box 6"/>
          <p:cNvSpPr txBox="1">
            <a:spLocks noChangeArrowheads="1"/>
          </p:cNvSpPr>
          <p:nvPr/>
        </p:nvSpPr>
        <p:spPr bwMode="auto">
          <a:xfrm>
            <a:off x="2704150" y="1692354"/>
            <a:ext cx="500132" cy="369586"/>
          </a:xfrm>
          <a:prstGeom prst="rect">
            <a:avLst/>
          </a:prstGeom>
          <a:noFill/>
          <a:ln w="9525">
            <a:noFill/>
            <a:miter lim="800000"/>
            <a:headEnd/>
            <a:tailEnd type="none" w="lg" len="lg"/>
          </a:ln>
        </p:spPr>
        <p:txBody>
          <a:bodyPr wrap="none">
            <a:prstTxWarp prst="textNoShape">
              <a:avLst/>
            </a:prstTxWarp>
            <a:spAutoFit/>
          </a:bodyPr>
          <a:lstStyle/>
          <a:p>
            <a:r>
              <a:rPr lang="en-US" i="1" dirty="0" err="1" smtClean="0"/>
              <a:t>Δρ</a:t>
            </a:r>
            <a:endParaRPr lang="en-US" i="1" dirty="0">
              <a:latin typeface="Symbol" pitchFamily="-105" charset="2"/>
            </a:endParaRPr>
          </a:p>
        </p:txBody>
      </p:sp>
      <p:sp>
        <p:nvSpPr>
          <p:cNvPr id="27" name="Freeform 26"/>
          <p:cNvSpPr/>
          <p:nvPr/>
        </p:nvSpPr>
        <p:spPr>
          <a:xfrm rot="21480000">
            <a:off x="1329774" y="5081182"/>
            <a:ext cx="6071151" cy="783632"/>
          </a:xfrm>
          <a:custGeom>
            <a:avLst/>
            <a:gdLst>
              <a:gd name="connsiteX0" fmla="*/ 0 w 6584349"/>
              <a:gd name="connsiteY0" fmla="*/ 389897 h 523898"/>
              <a:gd name="connsiteX1" fmla="*/ 133693 w 6584349"/>
              <a:gd name="connsiteY1" fmla="*/ 412176 h 523898"/>
              <a:gd name="connsiteX2" fmla="*/ 367654 w 6584349"/>
              <a:gd name="connsiteY2" fmla="*/ 378757 h 523898"/>
              <a:gd name="connsiteX3" fmla="*/ 401077 w 6584349"/>
              <a:gd name="connsiteY3" fmla="*/ 356477 h 523898"/>
              <a:gd name="connsiteX4" fmla="*/ 434500 w 6584349"/>
              <a:gd name="connsiteY4" fmla="*/ 345337 h 523898"/>
              <a:gd name="connsiteX5" fmla="*/ 701885 w 6584349"/>
              <a:gd name="connsiteY5" fmla="*/ 334197 h 523898"/>
              <a:gd name="connsiteX6" fmla="*/ 813295 w 6584349"/>
              <a:gd name="connsiteY6" fmla="*/ 311917 h 523898"/>
              <a:gd name="connsiteX7" fmla="*/ 880141 w 6584349"/>
              <a:gd name="connsiteY7" fmla="*/ 289638 h 523898"/>
              <a:gd name="connsiteX8" fmla="*/ 969270 w 6584349"/>
              <a:gd name="connsiteY8" fmla="*/ 267358 h 523898"/>
              <a:gd name="connsiteX9" fmla="*/ 1069539 w 6584349"/>
              <a:gd name="connsiteY9" fmla="*/ 233938 h 523898"/>
              <a:gd name="connsiteX10" fmla="*/ 1180949 w 6584349"/>
              <a:gd name="connsiteY10" fmla="*/ 155959 h 523898"/>
              <a:gd name="connsiteX11" fmla="*/ 1214372 w 6584349"/>
              <a:gd name="connsiteY11" fmla="*/ 133679 h 523898"/>
              <a:gd name="connsiteX12" fmla="*/ 1258936 w 6584349"/>
              <a:gd name="connsiteY12" fmla="*/ 111399 h 523898"/>
              <a:gd name="connsiteX13" fmla="*/ 1281219 w 6584349"/>
              <a:gd name="connsiteY13" fmla="*/ 89119 h 523898"/>
              <a:gd name="connsiteX14" fmla="*/ 1348065 w 6584349"/>
              <a:gd name="connsiteY14" fmla="*/ 44560 h 523898"/>
              <a:gd name="connsiteX15" fmla="*/ 1381488 w 6584349"/>
              <a:gd name="connsiteY15" fmla="*/ 11140 h 523898"/>
              <a:gd name="connsiteX16" fmla="*/ 1582026 w 6584349"/>
              <a:gd name="connsiteY16" fmla="*/ 0 h 523898"/>
              <a:gd name="connsiteX17" fmla="*/ 1749142 w 6584349"/>
              <a:gd name="connsiteY17" fmla="*/ 11140 h 523898"/>
              <a:gd name="connsiteX18" fmla="*/ 1815988 w 6584349"/>
              <a:gd name="connsiteY18" fmla="*/ 33420 h 523898"/>
              <a:gd name="connsiteX19" fmla="*/ 1938539 w 6584349"/>
              <a:gd name="connsiteY19" fmla="*/ 55700 h 523898"/>
              <a:gd name="connsiteX20" fmla="*/ 1994244 w 6584349"/>
              <a:gd name="connsiteY20" fmla="*/ 66840 h 523898"/>
              <a:gd name="connsiteX21" fmla="*/ 2083373 w 6584349"/>
              <a:gd name="connsiteY21" fmla="*/ 111399 h 523898"/>
              <a:gd name="connsiteX22" fmla="*/ 2150219 w 6584349"/>
              <a:gd name="connsiteY22" fmla="*/ 133679 h 523898"/>
              <a:gd name="connsiteX23" fmla="*/ 2217065 w 6584349"/>
              <a:gd name="connsiteY23" fmla="*/ 144819 h 523898"/>
              <a:gd name="connsiteX24" fmla="*/ 2283911 w 6584349"/>
              <a:gd name="connsiteY24" fmla="*/ 167099 h 523898"/>
              <a:gd name="connsiteX25" fmla="*/ 2328475 w 6584349"/>
              <a:gd name="connsiteY25" fmla="*/ 189378 h 523898"/>
              <a:gd name="connsiteX26" fmla="*/ 2551296 w 6584349"/>
              <a:gd name="connsiteY26" fmla="*/ 200518 h 523898"/>
              <a:gd name="connsiteX27" fmla="*/ 2707270 w 6584349"/>
              <a:gd name="connsiteY27" fmla="*/ 222798 h 523898"/>
              <a:gd name="connsiteX28" fmla="*/ 2762975 w 6584349"/>
              <a:gd name="connsiteY28" fmla="*/ 233938 h 523898"/>
              <a:gd name="connsiteX29" fmla="*/ 2852104 w 6584349"/>
              <a:gd name="connsiteY29" fmla="*/ 245078 h 523898"/>
              <a:gd name="connsiteX30" fmla="*/ 2918950 w 6584349"/>
              <a:gd name="connsiteY30" fmla="*/ 256218 h 523898"/>
              <a:gd name="connsiteX31" fmla="*/ 2974655 w 6584349"/>
              <a:gd name="connsiteY31" fmla="*/ 267358 h 523898"/>
              <a:gd name="connsiteX32" fmla="*/ 3074924 w 6584349"/>
              <a:gd name="connsiteY32" fmla="*/ 278498 h 523898"/>
              <a:gd name="connsiteX33" fmla="*/ 3119488 w 6584349"/>
              <a:gd name="connsiteY33" fmla="*/ 289638 h 523898"/>
              <a:gd name="connsiteX34" fmla="*/ 3264322 w 6584349"/>
              <a:gd name="connsiteY34" fmla="*/ 334197 h 523898"/>
              <a:gd name="connsiteX35" fmla="*/ 3587412 w 6584349"/>
              <a:gd name="connsiteY35" fmla="*/ 356477 h 523898"/>
              <a:gd name="connsiteX36" fmla="*/ 3620835 w 6584349"/>
              <a:gd name="connsiteY36" fmla="*/ 367617 h 523898"/>
              <a:gd name="connsiteX37" fmla="*/ 3654258 w 6584349"/>
              <a:gd name="connsiteY37" fmla="*/ 356477 h 523898"/>
              <a:gd name="connsiteX38" fmla="*/ 3743386 w 6584349"/>
              <a:gd name="connsiteY38" fmla="*/ 334197 h 523898"/>
              <a:gd name="connsiteX39" fmla="*/ 3932784 w 6584349"/>
              <a:gd name="connsiteY39" fmla="*/ 345337 h 523898"/>
              <a:gd name="connsiteX40" fmla="*/ 4166745 w 6584349"/>
              <a:gd name="connsiteY40" fmla="*/ 323057 h 523898"/>
              <a:gd name="connsiteX41" fmla="*/ 4255873 w 6584349"/>
              <a:gd name="connsiteY41" fmla="*/ 278498 h 523898"/>
              <a:gd name="connsiteX42" fmla="*/ 4289297 w 6584349"/>
              <a:gd name="connsiteY42" fmla="*/ 267358 h 523898"/>
              <a:gd name="connsiteX43" fmla="*/ 4422989 w 6584349"/>
              <a:gd name="connsiteY43" fmla="*/ 245078 h 523898"/>
              <a:gd name="connsiteX44" fmla="*/ 4512117 w 6584349"/>
              <a:gd name="connsiteY44" fmla="*/ 233938 h 523898"/>
              <a:gd name="connsiteX45" fmla="*/ 4545540 w 6584349"/>
              <a:gd name="connsiteY45" fmla="*/ 222798 h 523898"/>
              <a:gd name="connsiteX46" fmla="*/ 4590104 w 6584349"/>
              <a:gd name="connsiteY46" fmla="*/ 211658 h 523898"/>
              <a:gd name="connsiteX47" fmla="*/ 4634668 w 6584349"/>
              <a:gd name="connsiteY47" fmla="*/ 189378 h 523898"/>
              <a:gd name="connsiteX48" fmla="*/ 4679233 w 6584349"/>
              <a:gd name="connsiteY48" fmla="*/ 178239 h 523898"/>
              <a:gd name="connsiteX49" fmla="*/ 4734938 w 6584349"/>
              <a:gd name="connsiteY49" fmla="*/ 155959 h 523898"/>
              <a:gd name="connsiteX50" fmla="*/ 4768361 w 6584349"/>
              <a:gd name="connsiteY50" fmla="*/ 144819 h 523898"/>
              <a:gd name="connsiteX51" fmla="*/ 4902053 w 6584349"/>
              <a:gd name="connsiteY51" fmla="*/ 155959 h 523898"/>
              <a:gd name="connsiteX52" fmla="*/ 4946617 w 6584349"/>
              <a:gd name="connsiteY52" fmla="*/ 178239 h 523898"/>
              <a:gd name="connsiteX53" fmla="*/ 5035746 w 6584349"/>
              <a:gd name="connsiteY53" fmla="*/ 211658 h 523898"/>
              <a:gd name="connsiteX54" fmla="*/ 5102592 w 6584349"/>
              <a:gd name="connsiteY54" fmla="*/ 256218 h 523898"/>
              <a:gd name="connsiteX55" fmla="*/ 5136015 w 6584349"/>
              <a:gd name="connsiteY55" fmla="*/ 278498 h 523898"/>
              <a:gd name="connsiteX56" fmla="*/ 5247425 w 6584349"/>
              <a:gd name="connsiteY56" fmla="*/ 311917 h 523898"/>
              <a:gd name="connsiteX57" fmla="*/ 5369976 w 6584349"/>
              <a:gd name="connsiteY57" fmla="*/ 345337 h 523898"/>
              <a:gd name="connsiteX58" fmla="*/ 5559374 w 6584349"/>
              <a:gd name="connsiteY58" fmla="*/ 367617 h 523898"/>
              <a:gd name="connsiteX59" fmla="*/ 5670784 w 6584349"/>
              <a:gd name="connsiteY59" fmla="*/ 389897 h 523898"/>
              <a:gd name="connsiteX60" fmla="*/ 5849041 w 6584349"/>
              <a:gd name="connsiteY60" fmla="*/ 412176 h 523898"/>
              <a:gd name="connsiteX61" fmla="*/ 5938169 w 6584349"/>
              <a:gd name="connsiteY61" fmla="*/ 434456 h 523898"/>
              <a:gd name="connsiteX62" fmla="*/ 6083002 w 6584349"/>
              <a:gd name="connsiteY62" fmla="*/ 456736 h 523898"/>
              <a:gd name="connsiteX63" fmla="*/ 6127566 w 6584349"/>
              <a:gd name="connsiteY63" fmla="*/ 467876 h 523898"/>
              <a:gd name="connsiteX64" fmla="*/ 6406092 w 6584349"/>
              <a:gd name="connsiteY64" fmla="*/ 479016 h 523898"/>
              <a:gd name="connsiteX65" fmla="*/ 6495220 w 6584349"/>
              <a:gd name="connsiteY65" fmla="*/ 501296 h 523898"/>
              <a:gd name="connsiteX66" fmla="*/ 6573208 w 6584349"/>
              <a:gd name="connsiteY66" fmla="*/ 523575 h 523898"/>
              <a:gd name="connsiteX67" fmla="*/ 6584349 w 6584349"/>
              <a:gd name="connsiteY67" fmla="*/ 523575 h 52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584349" h="523898">
                <a:moveTo>
                  <a:pt x="0" y="389897"/>
                </a:moveTo>
                <a:cubicBezTo>
                  <a:pt x="44564" y="397323"/>
                  <a:pt x="88863" y="417779"/>
                  <a:pt x="133693" y="412176"/>
                </a:cubicBezTo>
                <a:cubicBezTo>
                  <a:pt x="330739" y="387549"/>
                  <a:pt x="253231" y="401640"/>
                  <a:pt x="367654" y="378757"/>
                </a:cubicBezTo>
                <a:cubicBezTo>
                  <a:pt x="378795" y="371330"/>
                  <a:pt x="389101" y="362465"/>
                  <a:pt x="401077" y="356477"/>
                </a:cubicBezTo>
                <a:cubicBezTo>
                  <a:pt x="411581" y="351226"/>
                  <a:pt x="422789" y="346204"/>
                  <a:pt x="434500" y="345337"/>
                </a:cubicBezTo>
                <a:cubicBezTo>
                  <a:pt x="523462" y="338748"/>
                  <a:pt x="612757" y="337910"/>
                  <a:pt x="701885" y="334197"/>
                </a:cubicBezTo>
                <a:cubicBezTo>
                  <a:pt x="794566" y="303306"/>
                  <a:pt x="646883" y="350315"/>
                  <a:pt x="813295" y="311917"/>
                </a:cubicBezTo>
                <a:cubicBezTo>
                  <a:pt x="836181" y="306636"/>
                  <a:pt x="857355" y="295334"/>
                  <a:pt x="880141" y="289638"/>
                </a:cubicBezTo>
                <a:cubicBezTo>
                  <a:pt x="909851" y="282211"/>
                  <a:pt x="940000" y="276363"/>
                  <a:pt x="969270" y="267358"/>
                </a:cubicBezTo>
                <a:cubicBezTo>
                  <a:pt x="1151073" y="211424"/>
                  <a:pt x="919912" y="271341"/>
                  <a:pt x="1069539" y="233938"/>
                </a:cubicBezTo>
                <a:cubicBezTo>
                  <a:pt x="1135530" y="184449"/>
                  <a:pt x="1098648" y="210820"/>
                  <a:pt x="1180949" y="155959"/>
                </a:cubicBezTo>
                <a:cubicBezTo>
                  <a:pt x="1192090" y="148532"/>
                  <a:pt x="1202396" y="139667"/>
                  <a:pt x="1214372" y="133679"/>
                </a:cubicBezTo>
                <a:cubicBezTo>
                  <a:pt x="1229227" y="126252"/>
                  <a:pt x="1245117" y="120611"/>
                  <a:pt x="1258936" y="111399"/>
                </a:cubicBezTo>
                <a:cubicBezTo>
                  <a:pt x="1267676" y="105573"/>
                  <a:pt x="1272816" y="95421"/>
                  <a:pt x="1281219" y="89119"/>
                </a:cubicBezTo>
                <a:cubicBezTo>
                  <a:pt x="1302643" y="73053"/>
                  <a:pt x="1329129" y="63495"/>
                  <a:pt x="1348065" y="44560"/>
                </a:cubicBezTo>
                <a:cubicBezTo>
                  <a:pt x="1359206" y="33420"/>
                  <a:pt x="1366011" y="14088"/>
                  <a:pt x="1381488" y="11140"/>
                </a:cubicBezTo>
                <a:cubicBezTo>
                  <a:pt x="1447255" y="-1386"/>
                  <a:pt x="1515180" y="3713"/>
                  <a:pt x="1582026" y="0"/>
                </a:cubicBezTo>
                <a:cubicBezTo>
                  <a:pt x="1637731" y="3713"/>
                  <a:pt x="1693874" y="3245"/>
                  <a:pt x="1749142" y="11140"/>
                </a:cubicBezTo>
                <a:cubicBezTo>
                  <a:pt x="1772393" y="14461"/>
                  <a:pt x="1792957" y="28814"/>
                  <a:pt x="1815988" y="33420"/>
                </a:cubicBezTo>
                <a:cubicBezTo>
                  <a:pt x="1953588" y="60937"/>
                  <a:pt x="1781744" y="27194"/>
                  <a:pt x="1938539" y="55700"/>
                </a:cubicBezTo>
                <a:cubicBezTo>
                  <a:pt x="1957170" y="59087"/>
                  <a:pt x="1975676" y="63127"/>
                  <a:pt x="1994244" y="66840"/>
                </a:cubicBezTo>
                <a:cubicBezTo>
                  <a:pt x="2038833" y="96561"/>
                  <a:pt x="2023414" y="89598"/>
                  <a:pt x="2083373" y="111399"/>
                </a:cubicBezTo>
                <a:cubicBezTo>
                  <a:pt x="2105446" y="119425"/>
                  <a:pt x="2127051" y="129818"/>
                  <a:pt x="2150219" y="133679"/>
                </a:cubicBezTo>
                <a:cubicBezTo>
                  <a:pt x="2172501" y="137392"/>
                  <a:pt x="2195150" y="139341"/>
                  <a:pt x="2217065" y="144819"/>
                </a:cubicBezTo>
                <a:cubicBezTo>
                  <a:pt x="2239851" y="150515"/>
                  <a:pt x="2262903" y="156596"/>
                  <a:pt x="2283911" y="167099"/>
                </a:cubicBezTo>
                <a:cubicBezTo>
                  <a:pt x="2298766" y="174525"/>
                  <a:pt x="2311996" y="187318"/>
                  <a:pt x="2328475" y="189378"/>
                </a:cubicBezTo>
                <a:cubicBezTo>
                  <a:pt x="2402267" y="198601"/>
                  <a:pt x="2477022" y="196805"/>
                  <a:pt x="2551296" y="200518"/>
                </a:cubicBezTo>
                <a:cubicBezTo>
                  <a:pt x="2646913" y="224420"/>
                  <a:pt x="2544440" y="201089"/>
                  <a:pt x="2707270" y="222798"/>
                </a:cubicBezTo>
                <a:cubicBezTo>
                  <a:pt x="2726040" y="225300"/>
                  <a:pt x="2744259" y="231059"/>
                  <a:pt x="2762975" y="233938"/>
                </a:cubicBezTo>
                <a:cubicBezTo>
                  <a:pt x="2792568" y="238490"/>
                  <a:pt x="2822464" y="240844"/>
                  <a:pt x="2852104" y="245078"/>
                </a:cubicBezTo>
                <a:cubicBezTo>
                  <a:pt x="2874466" y="248272"/>
                  <a:pt x="2896725" y="252177"/>
                  <a:pt x="2918950" y="256218"/>
                </a:cubicBezTo>
                <a:cubicBezTo>
                  <a:pt x="2937581" y="259605"/>
                  <a:pt x="2955909" y="264680"/>
                  <a:pt x="2974655" y="267358"/>
                </a:cubicBezTo>
                <a:cubicBezTo>
                  <a:pt x="3007946" y="272113"/>
                  <a:pt x="3041501" y="274785"/>
                  <a:pt x="3074924" y="278498"/>
                </a:cubicBezTo>
                <a:cubicBezTo>
                  <a:pt x="3089779" y="282211"/>
                  <a:pt x="3104962" y="284797"/>
                  <a:pt x="3119488" y="289638"/>
                </a:cubicBezTo>
                <a:cubicBezTo>
                  <a:pt x="3180249" y="309889"/>
                  <a:pt x="3191592" y="327586"/>
                  <a:pt x="3264322" y="334197"/>
                </a:cubicBezTo>
                <a:cubicBezTo>
                  <a:pt x="3453547" y="351398"/>
                  <a:pt x="3345917" y="343062"/>
                  <a:pt x="3587412" y="356477"/>
                </a:cubicBezTo>
                <a:cubicBezTo>
                  <a:pt x="3598553" y="360190"/>
                  <a:pt x="3609091" y="367617"/>
                  <a:pt x="3620835" y="367617"/>
                </a:cubicBezTo>
                <a:cubicBezTo>
                  <a:pt x="3632579" y="367617"/>
                  <a:pt x="3642928" y="359567"/>
                  <a:pt x="3654258" y="356477"/>
                </a:cubicBezTo>
                <a:cubicBezTo>
                  <a:pt x="3683803" y="348420"/>
                  <a:pt x="3713677" y="341624"/>
                  <a:pt x="3743386" y="334197"/>
                </a:cubicBezTo>
                <a:cubicBezTo>
                  <a:pt x="3806519" y="337910"/>
                  <a:pt x="3869542" y="345337"/>
                  <a:pt x="3932784" y="345337"/>
                </a:cubicBezTo>
                <a:cubicBezTo>
                  <a:pt x="3990215" y="345337"/>
                  <a:pt x="4098330" y="338259"/>
                  <a:pt x="4166745" y="323057"/>
                </a:cubicBezTo>
                <a:cubicBezTo>
                  <a:pt x="4211966" y="313009"/>
                  <a:pt x="4206222" y="303320"/>
                  <a:pt x="4255873" y="278498"/>
                </a:cubicBezTo>
                <a:cubicBezTo>
                  <a:pt x="4266377" y="273247"/>
                  <a:pt x="4277904" y="270206"/>
                  <a:pt x="4289297" y="267358"/>
                </a:cubicBezTo>
                <a:cubicBezTo>
                  <a:pt x="4330149" y="257146"/>
                  <a:pt x="4382562" y="250468"/>
                  <a:pt x="4422989" y="245078"/>
                </a:cubicBezTo>
                <a:lnTo>
                  <a:pt x="4512117" y="233938"/>
                </a:lnTo>
                <a:cubicBezTo>
                  <a:pt x="4523258" y="230225"/>
                  <a:pt x="4534248" y="226024"/>
                  <a:pt x="4545540" y="222798"/>
                </a:cubicBezTo>
                <a:cubicBezTo>
                  <a:pt x="4560263" y="218592"/>
                  <a:pt x="4575767" y="217034"/>
                  <a:pt x="4590104" y="211658"/>
                </a:cubicBezTo>
                <a:cubicBezTo>
                  <a:pt x="4605654" y="205827"/>
                  <a:pt x="4619117" y="195209"/>
                  <a:pt x="4634668" y="189378"/>
                </a:cubicBezTo>
                <a:cubicBezTo>
                  <a:pt x="4649005" y="184002"/>
                  <a:pt x="4664707" y="183081"/>
                  <a:pt x="4679233" y="178239"/>
                </a:cubicBezTo>
                <a:cubicBezTo>
                  <a:pt x="4698205" y="171916"/>
                  <a:pt x="4716213" y="162980"/>
                  <a:pt x="4734938" y="155959"/>
                </a:cubicBezTo>
                <a:cubicBezTo>
                  <a:pt x="4745934" y="151836"/>
                  <a:pt x="4757220" y="148532"/>
                  <a:pt x="4768361" y="144819"/>
                </a:cubicBezTo>
                <a:cubicBezTo>
                  <a:pt x="4812925" y="148532"/>
                  <a:pt x="4858100" y="147719"/>
                  <a:pt x="4902053" y="155959"/>
                </a:cubicBezTo>
                <a:cubicBezTo>
                  <a:pt x="4918376" y="159019"/>
                  <a:pt x="4931440" y="171495"/>
                  <a:pt x="4946617" y="178239"/>
                </a:cubicBezTo>
                <a:cubicBezTo>
                  <a:pt x="4986578" y="195997"/>
                  <a:pt x="4998999" y="199410"/>
                  <a:pt x="5035746" y="211658"/>
                </a:cubicBezTo>
                <a:lnTo>
                  <a:pt x="5102592" y="256218"/>
                </a:lnTo>
                <a:cubicBezTo>
                  <a:pt x="5113733" y="263645"/>
                  <a:pt x="5123312" y="274264"/>
                  <a:pt x="5136015" y="278498"/>
                </a:cubicBezTo>
                <a:cubicBezTo>
                  <a:pt x="5294893" y="331450"/>
                  <a:pt x="5129547" y="278241"/>
                  <a:pt x="5247425" y="311917"/>
                </a:cubicBezTo>
                <a:cubicBezTo>
                  <a:pt x="5293691" y="325135"/>
                  <a:pt x="5311723" y="340042"/>
                  <a:pt x="5369976" y="345337"/>
                </a:cubicBezTo>
                <a:cubicBezTo>
                  <a:pt x="5455486" y="353110"/>
                  <a:pt x="5484855" y="352715"/>
                  <a:pt x="5559374" y="367617"/>
                </a:cubicBezTo>
                <a:cubicBezTo>
                  <a:pt x="5639312" y="383603"/>
                  <a:pt x="5568978" y="377172"/>
                  <a:pt x="5670784" y="389897"/>
                </a:cubicBezTo>
                <a:cubicBezTo>
                  <a:pt x="5750795" y="399897"/>
                  <a:pt x="5777989" y="396953"/>
                  <a:pt x="5849041" y="412176"/>
                </a:cubicBezTo>
                <a:cubicBezTo>
                  <a:pt x="5878985" y="418592"/>
                  <a:pt x="5908225" y="428040"/>
                  <a:pt x="5938169" y="434456"/>
                </a:cubicBezTo>
                <a:cubicBezTo>
                  <a:pt x="5998475" y="447378"/>
                  <a:pt x="6020366" y="445349"/>
                  <a:pt x="6083002" y="456736"/>
                </a:cubicBezTo>
                <a:cubicBezTo>
                  <a:pt x="6098067" y="459475"/>
                  <a:pt x="6112291" y="466823"/>
                  <a:pt x="6127566" y="467876"/>
                </a:cubicBezTo>
                <a:cubicBezTo>
                  <a:pt x="6220262" y="474268"/>
                  <a:pt x="6313250" y="475303"/>
                  <a:pt x="6406092" y="479016"/>
                </a:cubicBezTo>
                <a:cubicBezTo>
                  <a:pt x="6435801" y="486443"/>
                  <a:pt x="6466168" y="491613"/>
                  <a:pt x="6495220" y="501296"/>
                </a:cubicBezTo>
                <a:cubicBezTo>
                  <a:pt x="6527080" y="511915"/>
                  <a:pt x="6538228" y="516580"/>
                  <a:pt x="6573208" y="523575"/>
                </a:cubicBezTo>
                <a:cubicBezTo>
                  <a:pt x="6576850" y="524303"/>
                  <a:pt x="6580635" y="523575"/>
                  <a:pt x="6584349" y="523575"/>
                </a:cubicBezTo>
              </a:path>
            </a:pathLst>
          </a:custGeom>
          <a:pattFill prst="weave">
            <a:fgClr>
              <a:schemeClr val="bg2">
                <a:lumMod val="90000"/>
              </a:schemeClr>
            </a:fgClr>
            <a:bgClr>
              <a:prstClr val="white"/>
            </a:bgClr>
          </a:pattFill>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Group 14"/>
          <p:cNvGrpSpPr/>
          <p:nvPr/>
        </p:nvGrpSpPr>
        <p:grpSpPr>
          <a:xfrm>
            <a:off x="1317949" y="5402851"/>
            <a:ext cx="4768360" cy="402157"/>
            <a:chOff x="1317949" y="5402851"/>
            <a:chExt cx="4768360" cy="402157"/>
          </a:xfrm>
        </p:grpSpPr>
        <p:sp>
          <p:nvSpPr>
            <p:cNvPr id="11" name="Rectangle 10"/>
            <p:cNvSpPr/>
            <p:nvPr/>
          </p:nvSpPr>
          <p:spPr>
            <a:xfrm>
              <a:off x="1317949" y="5402851"/>
              <a:ext cx="4768360" cy="367615"/>
            </a:xfrm>
            <a:prstGeom prst="rect">
              <a:avLst/>
            </a:prstGeom>
            <a:solidFill>
              <a:schemeClr val="accent3">
                <a:lumMod val="75000"/>
                <a:alpha val="4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3322194" y="5408297"/>
              <a:ext cx="311530" cy="396711"/>
            </a:xfrm>
            <a:prstGeom prst="rect">
              <a:avLst/>
            </a:prstGeom>
            <a:noFill/>
            <a:ln w="9525">
              <a:noFill/>
              <a:miter lim="800000"/>
              <a:headEnd/>
              <a:tailEnd type="none" w="lg" len="lg"/>
            </a:ln>
          </p:spPr>
          <p:txBody>
            <a:bodyPr wrap="none">
              <a:prstTxWarp prst="textNoShape">
                <a:avLst/>
              </a:prstTxWarp>
              <a:spAutoFit/>
            </a:bodyPr>
            <a:lstStyle/>
            <a:p>
              <a:r>
                <a:rPr lang="en-US" i="1" dirty="0"/>
                <a:t>h</a:t>
              </a:r>
            </a:p>
          </p:txBody>
        </p:sp>
        <p:cxnSp>
          <p:nvCxnSpPr>
            <p:cNvPr id="13" name="Straight Arrow Connector 12"/>
            <p:cNvCxnSpPr>
              <a:stCxn id="11" idx="0"/>
              <a:endCxn id="11" idx="2"/>
            </p:cNvCxnSpPr>
            <p:nvPr/>
          </p:nvCxnSpPr>
          <p:spPr>
            <a:xfrm>
              <a:off x="3702129" y="5402851"/>
              <a:ext cx="0" cy="36761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3447634" y="5234617"/>
            <a:ext cx="4768360" cy="704038"/>
            <a:chOff x="3996228" y="5402851"/>
            <a:chExt cx="4768360" cy="459693"/>
          </a:xfrm>
        </p:grpSpPr>
        <p:sp>
          <p:nvSpPr>
            <p:cNvPr id="40" name="Rectangle 39"/>
            <p:cNvSpPr/>
            <p:nvPr/>
          </p:nvSpPr>
          <p:spPr>
            <a:xfrm>
              <a:off x="3996228" y="5402851"/>
              <a:ext cx="4768360" cy="367615"/>
            </a:xfrm>
            <a:prstGeom prst="rect">
              <a:avLst/>
            </a:prstGeom>
            <a:solidFill>
              <a:schemeClr val="accent3">
                <a:lumMod val="75000"/>
                <a:alpha val="4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6412083" y="5465833"/>
              <a:ext cx="311530" cy="396711"/>
            </a:xfrm>
            <a:prstGeom prst="rect">
              <a:avLst/>
            </a:prstGeom>
            <a:noFill/>
            <a:ln w="9525">
              <a:noFill/>
              <a:miter lim="800000"/>
              <a:headEnd/>
              <a:tailEnd type="none" w="lg" len="lg"/>
            </a:ln>
          </p:spPr>
          <p:txBody>
            <a:bodyPr wrap="none">
              <a:prstTxWarp prst="textNoShape">
                <a:avLst/>
              </a:prstTxWarp>
              <a:spAutoFit/>
            </a:bodyPr>
            <a:lstStyle/>
            <a:p>
              <a:r>
                <a:rPr lang="en-US" i="1" dirty="0"/>
                <a:t>h</a:t>
              </a:r>
            </a:p>
          </p:txBody>
        </p:sp>
        <p:cxnSp>
          <p:nvCxnSpPr>
            <p:cNvPr id="42" name="Straight Arrow Connector 41"/>
            <p:cNvCxnSpPr>
              <a:stCxn id="40" idx="0"/>
              <a:endCxn id="40" idx="2"/>
            </p:cNvCxnSpPr>
            <p:nvPr/>
          </p:nvCxnSpPr>
          <p:spPr>
            <a:xfrm>
              <a:off x="6380408" y="5402851"/>
              <a:ext cx="0" cy="36761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2502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9850"/>
            <a:ext cx="8229600" cy="1143000"/>
          </a:xfrm>
        </p:spPr>
        <p:txBody>
          <a:bodyPr>
            <a:normAutofit/>
          </a:bodyPr>
          <a:lstStyle/>
          <a:p>
            <a:pPr eaLnBrk="1" hangingPunct="1"/>
            <a:r>
              <a:rPr lang="en-US" sz="3600" dirty="0"/>
              <a:t>Gravity due to a plate</a:t>
            </a:r>
          </a:p>
        </p:txBody>
      </p:sp>
      <p:sp>
        <p:nvSpPr>
          <p:cNvPr id="28675" name="Rectangle 3"/>
          <p:cNvSpPr>
            <a:spLocks noGrp="1" noChangeArrowheads="1"/>
          </p:cNvSpPr>
          <p:nvPr>
            <p:ph type="body" idx="1"/>
          </p:nvPr>
        </p:nvSpPr>
        <p:spPr>
          <a:xfrm>
            <a:off x="333375" y="2501406"/>
            <a:ext cx="8583613" cy="1701800"/>
          </a:xfrm>
        </p:spPr>
        <p:txBody>
          <a:bodyPr>
            <a:normAutofit/>
          </a:bodyPr>
          <a:lstStyle/>
          <a:p>
            <a:r>
              <a:rPr lang="en-US" sz="2400" dirty="0"/>
              <a:t>For an observer close to the centre (</a:t>
            </a:r>
            <a:r>
              <a:rPr lang="en-US" sz="2400" i="1" dirty="0"/>
              <a:t>z</a:t>
            </a:r>
            <a:r>
              <a:rPr lang="en-US" sz="2400" dirty="0"/>
              <a:t>&lt;&lt;</a:t>
            </a:r>
            <a:r>
              <a:rPr lang="en-US" sz="2400" i="1" dirty="0"/>
              <a:t>R</a:t>
            </a:r>
            <a:r>
              <a:rPr lang="en-US" sz="2400" dirty="0"/>
              <a:t>) of a flat plate of thickness </a:t>
            </a:r>
            <a:r>
              <a:rPr lang="en-US" sz="2400" i="1" dirty="0"/>
              <a:t>h </a:t>
            </a:r>
            <a:r>
              <a:rPr lang="en-US" sz="2400" dirty="0"/>
              <a:t>and lateral density contrast</a:t>
            </a:r>
            <a:r>
              <a:rPr lang="en-US" sz="2400" i="1" dirty="0"/>
              <a:t> </a:t>
            </a:r>
            <a:r>
              <a:rPr lang="en-US" sz="2400" i="1" dirty="0" err="1" smtClean="0"/>
              <a:t>Δ</a:t>
            </a:r>
            <a:r>
              <a:rPr lang="en-US" sz="2400" i="1" dirty="0" err="1" smtClean="0">
                <a:latin typeface="Symbol" pitchFamily="-105" charset="2"/>
              </a:rPr>
              <a:t>ρ</a:t>
            </a:r>
            <a:r>
              <a:rPr lang="en-US" sz="2400" dirty="0" smtClean="0"/>
              <a:t>, </a:t>
            </a:r>
            <a:r>
              <a:rPr lang="en-US" sz="2400" dirty="0"/>
              <a:t>the gravity anomaly </a:t>
            </a:r>
            <a:r>
              <a:rPr lang="en-US" sz="2400" i="1" dirty="0" err="1"/>
              <a:t>Δg</a:t>
            </a:r>
            <a:r>
              <a:rPr lang="en-US" sz="2400" dirty="0" smtClean="0"/>
              <a:t> </a:t>
            </a:r>
            <a:r>
              <a:rPr lang="en-US" sz="2400" dirty="0"/>
              <a:t>is simply:</a:t>
            </a:r>
          </a:p>
        </p:txBody>
      </p:sp>
      <p:grpSp>
        <p:nvGrpSpPr>
          <p:cNvPr id="2" name="Group 15"/>
          <p:cNvGrpSpPr>
            <a:grpSpLocks/>
          </p:cNvGrpSpPr>
          <p:nvPr/>
        </p:nvGrpSpPr>
        <p:grpSpPr bwMode="auto">
          <a:xfrm>
            <a:off x="2360613" y="1087438"/>
            <a:ext cx="4518025" cy="1247775"/>
            <a:chOff x="1487" y="685"/>
            <a:chExt cx="2683" cy="736"/>
          </a:xfrm>
        </p:grpSpPr>
        <p:sp>
          <p:nvSpPr>
            <p:cNvPr id="28684" name="Line 4"/>
            <p:cNvSpPr>
              <a:spLocks noChangeShapeType="1"/>
            </p:cNvSpPr>
            <p:nvPr/>
          </p:nvSpPr>
          <p:spPr bwMode="auto">
            <a:xfrm>
              <a:off x="1487" y="1118"/>
              <a:ext cx="2683" cy="0"/>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28685" name="Rectangle 5"/>
            <p:cNvSpPr>
              <a:spLocks noChangeArrowheads="1"/>
            </p:cNvSpPr>
            <p:nvPr/>
          </p:nvSpPr>
          <p:spPr bwMode="auto">
            <a:xfrm>
              <a:off x="1788" y="963"/>
              <a:ext cx="2064" cy="163"/>
            </a:xfrm>
            <a:prstGeom prst="rect">
              <a:avLst/>
            </a:prstGeom>
            <a:solidFill>
              <a:schemeClr val="bg2"/>
            </a:solidFill>
            <a:ln w="9525">
              <a:solidFill>
                <a:schemeClr val="tx1"/>
              </a:solidFill>
              <a:miter lim="800000"/>
              <a:headEnd/>
              <a:tailEnd type="none" w="lg" len="lg"/>
            </a:ln>
          </p:spPr>
          <p:txBody>
            <a:bodyPr wrap="none" anchor="ctr">
              <a:prstTxWarp prst="textNoShape">
                <a:avLst/>
              </a:prstTxWarp>
            </a:bodyPr>
            <a:lstStyle/>
            <a:p>
              <a:endParaRPr lang="en-US"/>
            </a:p>
          </p:txBody>
        </p:sp>
        <p:sp>
          <p:nvSpPr>
            <p:cNvPr id="28686" name="Text Box 6"/>
            <p:cNvSpPr txBox="1">
              <a:spLocks noChangeArrowheads="1"/>
            </p:cNvSpPr>
            <p:nvPr/>
          </p:nvSpPr>
          <p:spPr bwMode="auto">
            <a:xfrm>
              <a:off x="1885" y="897"/>
              <a:ext cx="297" cy="218"/>
            </a:xfrm>
            <a:prstGeom prst="rect">
              <a:avLst/>
            </a:prstGeom>
            <a:noFill/>
            <a:ln w="9525">
              <a:noFill/>
              <a:miter lim="800000"/>
              <a:headEnd/>
              <a:tailEnd type="none" w="lg" len="lg"/>
            </a:ln>
          </p:spPr>
          <p:txBody>
            <a:bodyPr wrap="none">
              <a:prstTxWarp prst="textNoShape">
                <a:avLst/>
              </a:prstTxWarp>
              <a:spAutoFit/>
            </a:bodyPr>
            <a:lstStyle/>
            <a:p>
              <a:r>
                <a:rPr lang="en-US" i="1" dirty="0" err="1" smtClean="0"/>
                <a:t>Δρ</a:t>
              </a:r>
              <a:endParaRPr lang="en-US" i="1" dirty="0">
                <a:latin typeface="Symbol" pitchFamily="-105" charset="2"/>
              </a:endParaRPr>
            </a:p>
          </p:txBody>
        </p:sp>
        <p:sp>
          <p:nvSpPr>
            <p:cNvPr id="28687" name="Oval 7"/>
            <p:cNvSpPr>
              <a:spLocks noChangeArrowheads="1"/>
            </p:cNvSpPr>
            <p:nvPr/>
          </p:nvSpPr>
          <p:spPr bwMode="auto">
            <a:xfrm>
              <a:off x="2674" y="826"/>
              <a:ext cx="56" cy="56"/>
            </a:xfrm>
            <a:prstGeom prst="ellipse">
              <a:avLst/>
            </a:prstGeom>
            <a:solidFill>
              <a:srgbClr val="FF0000"/>
            </a:solidFill>
            <a:ln w="9525">
              <a:solidFill>
                <a:schemeClr val="tx1"/>
              </a:solidFill>
              <a:round/>
              <a:headEnd/>
              <a:tailEnd type="none" w="lg" len="lg"/>
            </a:ln>
          </p:spPr>
          <p:txBody>
            <a:bodyPr wrap="none" anchor="ctr">
              <a:prstTxWarp prst="textNoShape">
                <a:avLst/>
              </a:prstTxWarp>
            </a:bodyPr>
            <a:lstStyle/>
            <a:p>
              <a:endParaRPr lang="en-US"/>
            </a:p>
          </p:txBody>
        </p:sp>
        <p:sp>
          <p:nvSpPr>
            <p:cNvPr id="28688" name="Text Box 8"/>
            <p:cNvSpPr txBox="1">
              <a:spLocks noChangeArrowheads="1"/>
            </p:cNvSpPr>
            <p:nvPr/>
          </p:nvSpPr>
          <p:spPr bwMode="auto">
            <a:xfrm>
              <a:off x="2694" y="685"/>
              <a:ext cx="661" cy="234"/>
            </a:xfrm>
            <a:prstGeom prst="rect">
              <a:avLst/>
            </a:prstGeom>
            <a:noFill/>
            <a:ln w="9525">
              <a:noFill/>
              <a:miter lim="800000"/>
              <a:headEnd/>
              <a:tailEnd type="none" w="lg" len="lg"/>
            </a:ln>
          </p:spPr>
          <p:txBody>
            <a:bodyPr wrap="none">
              <a:prstTxWarp prst="textNoShape">
                <a:avLst/>
              </a:prstTxWarp>
              <a:spAutoFit/>
            </a:bodyPr>
            <a:lstStyle/>
            <a:p>
              <a:r>
                <a:rPr lang="en-US"/>
                <a:t>Observer</a:t>
              </a:r>
            </a:p>
          </p:txBody>
        </p:sp>
        <p:sp>
          <p:nvSpPr>
            <p:cNvPr id="28689" name="Line 9"/>
            <p:cNvSpPr>
              <a:spLocks noChangeShapeType="1"/>
            </p:cNvSpPr>
            <p:nvPr/>
          </p:nvSpPr>
          <p:spPr bwMode="auto">
            <a:xfrm>
              <a:off x="3946" y="963"/>
              <a:ext cx="0" cy="181"/>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28690" name="Text Box 10"/>
            <p:cNvSpPr txBox="1">
              <a:spLocks noChangeArrowheads="1"/>
            </p:cNvSpPr>
            <p:nvPr/>
          </p:nvSpPr>
          <p:spPr bwMode="auto">
            <a:xfrm>
              <a:off x="3948" y="901"/>
              <a:ext cx="185" cy="234"/>
            </a:xfrm>
            <a:prstGeom prst="rect">
              <a:avLst/>
            </a:prstGeom>
            <a:noFill/>
            <a:ln w="9525">
              <a:noFill/>
              <a:miter lim="800000"/>
              <a:headEnd/>
              <a:tailEnd type="none" w="lg" len="lg"/>
            </a:ln>
          </p:spPr>
          <p:txBody>
            <a:bodyPr wrap="none">
              <a:prstTxWarp prst="textNoShape">
                <a:avLst/>
              </a:prstTxWarp>
              <a:spAutoFit/>
            </a:bodyPr>
            <a:lstStyle/>
            <a:p>
              <a:r>
                <a:rPr lang="en-US" i="1"/>
                <a:t>h</a:t>
              </a:r>
            </a:p>
          </p:txBody>
        </p:sp>
        <p:sp>
          <p:nvSpPr>
            <p:cNvPr id="28691" name="Line 11"/>
            <p:cNvSpPr>
              <a:spLocks noChangeShapeType="1"/>
            </p:cNvSpPr>
            <p:nvPr/>
          </p:nvSpPr>
          <p:spPr bwMode="auto">
            <a:xfrm>
              <a:off x="2691" y="1230"/>
              <a:ext cx="1134" cy="1"/>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28692" name="Text Box 12"/>
            <p:cNvSpPr txBox="1">
              <a:spLocks noChangeArrowheads="1"/>
            </p:cNvSpPr>
            <p:nvPr/>
          </p:nvSpPr>
          <p:spPr bwMode="auto">
            <a:xfrm>
              <a:off x="3167" y="1187"/>
              <a:ext cx="202" cy="234"/>
            </a:xfrm>
            <a:prstGeom prst="rect">
              <a:avLst/>
            </a:prstGeom>
            <a:noFill/>
            <a:ln w="9525">
              <a:noFill/>
              <a:miter lim="800000"/>
              <a:headEnd/>
              <a:tailEnd type="none" w="lg" len="lg"/>
            </a:ln>
          </p:spPr>
          <p:txBody>
            <a:bodyPr wrap="none">
              <a:prstTxWarp prst="textNoShape">
                <a:avLst/>
              </a:prstTxWarp>
              <a:spAutoFit/>
            </a:bodyPr>
            <a:lstStyle/>
            <a:p>
              <a:r>
                <a:rPr lang="en-US" i="1"/>
                <a:t>R</a:t>
              </a:r>
            </a:p>
          </p:txBody>
        </p:sp>
        <p:sp>
          <p:nvSpPr>
            <p:cNvPr id="28693" name="Line 13"/>
            <p:cNvSpPr>
              <a:spLocks noChangeShapeType="1"/>
            </p:cNvSpPr>
            <p:nvPr/>
          </p:nvSpPr>
          <p:spPr bwMode="auto">
            <a:xfrm>
              <a:off x="2452" y="835"/>
              <a:ext cx="0" cy="301"/>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28694" name="Text Box 14"/>
            <p:cNvSpPr txBox="1">
              <a:spLocks noChangeArrowheads="1"/>
            </p:cNvSpPr>
            <p:nvPr/>
          </p:nvSpPr>
          <p:spPr bwMode="auto">
            <a:xfrm>
              <a:off x="2300" y="827"/>
              <a:ext cx="167" cy="234"/>
            </a:xfrm>
            <a:prstGeom prst="rect">
              <a:avLst/>
            </a:prstGeom>
            <a:noFill/>
            <a:ln w="9525">
              <a:noFill/>
              <a:miter lim="800000"/>
              <a:headEnd/>
              <a:tailEnd type="none" w="lg" len="lg"/>
            </a:ln>
          </p:spPr>
          <p:txBody>
            <a:bodyPr wrap="none">
              <a:prstTxWarp prst="textNoShape">
                <a:avLst/>
              </a:prstTxWarp>
              <a:spAutoFit/>
            </a:bodyPr>
            <a:lstStyle/>
            <a:p>
              <a:r>
                <a:rPr lang="en-US" i="1"/>
                <a:t>z</a:t>
              </a:r>
            </a:p>
          </p:txBody>
        </p:sp>
      </p:grpSp>
      <p:sp>
        <p:nvSpPr>
          <p:cNvPr id="28677" name="Text Box 16"/>
          <p:cNvSpPr txBox="1">
            <a:spLocks noChangeArrowheads="1"/>
          </p:cNvSpPr>
          <p:nvPr/>
        </p:nvSpPr>
        <p:spPr bwMode="auto">
          <a:xfrm>
            <a:off x="3233970" y="3614737"/>
            <a:ext cx="2499502" cy="584776"/>
          </a:xfrm>
          <a:prstGeom prst="rect">
            <a:avLst/>
          </a:prstGeom>
          <a:noFill/>
          <a:ln w="9525">
            <a:noFill/>
            <a:miter lim="800000"/>
            <a:headEnd/>
            <a:tailEnd type="none" w="lg" len="lg"/>
          </a:ln>
        </p:spPr>
        <p:txBody>
          <a:bodyPr wrap="none">
            <a:prstTxWarp prst="textNoShape">
              <a:avLst/>
            </a:prstTxWarp>
            <a:spAutoFit/>
          </a:bodyPr>
          <a:lstStyle/>
          <a:p>
            <a:r>
              <a:rPr lang="en-US" sz="3200" i="1" dirty="0" err="1"/>
              <a:t>Δg</a:t>
            </a:r>
            <a:r>
              <a:rPr lang="en-US" sz="3200" i="1" dirty="0"/>
              <a:t>=</a:t>
            </a:r>
            <a:r>
              <a:rPr lang="en-US" sz="3200" i="1" dirty="0" smtClean="0"/>
              <a:t>2</a:t>
            </a:r>
            <a:r>
              <a:rPr lang="en-US" sz="3200" i="1" dirty="0" smtClean="0">
                <a:latin typeface="Symbol" pitchFamily="-105" charset="2"/>
              </a:rPr>
              <a:t>π</a:t>
            </a:r>
            <a:r>
              <a:rPr lang="en-US" sz="3200" i="1" dirty="0" smtClean="0"/>
              <a:t>G</a:t>
            </a:r>
            <a:r>
              <a:rPr lang="en-US" sz="3200" i="1" dirty="0" smtClean="0">
                <a:latin typeface="Symbol" pitchFamily="-105" charset="2"/>
              </a:rPr>
              <a:t> </a:t>
            </a:r>
            <a:r>
              <a:rPr lang="en-US" sz="3200" i="1" dirty="0" smtClean="0">
                <a:latin typeface="Calibri"/>
                <a:cs typeface="Calibri"/>
              </a:rPr>
              <a:t>h</a:t>
            </a:r>
            <a:r>
              <a:rPr lang="en-US" sz="3200" i="1" dirty="0" smtClean="0">
                <a:latin typeface="Symbol" pitchFamily="-105" charset="2"/>
              </a:rPr>
              <a:t> </a:t>
            </a:r>
            <a:r>
              <a:rPr lang="en-US" sz="3200" i="1" dirty="0" err="1" smtClean="0"/>
              <a:t>Δ</a:t>
            </a:r>
            <a:r>
              <a:rPr lang="en-US" sz="3200" i="1" dirty="0" err="1" smtClean="0">
                <a:latin typeface="Symbol" pitchFamily="-105" charset="2"/>
              </a:rPr>
              <a:t>ρ</a:t>
            </a:r>
            <a:endParaRPr lang="en-US" sz="3200" i="1" dirty="0"/>
          </a:p>
        </p:txBody>
      </p:sp>
      <p:sp>
        <p:nvSpPr>
          <p:cNvPr id="28678" name="Rectangle 17"/>
          <p:cNvSpPr>
            <a:spLocks noChangeArrowheads="1"/>
          </p:cNvSpPr>
          <p:nvPr/>
        </p:nvSpPr>
        <p:spPr bwMode="auto">
          <a:xfrm>
            <a:off x="280988" y="4272327"/>
            <a:ext cx="8583612" cy="1701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A useful number to remember is that this equation gives </a:t>
            </a:r>
            <a:r>
              <a:rPr lang="en-US" sz="2400" dirty="0">
                <a:solidFill>
                  <a:srgbClr val="FF0000"/>
                </a:solidFill>
              </a:rPr>
              <a:t>42 </a:t>
            </a:r>
            <a:r>
              <a:rPr lang="en-US" sz="2400" dirty="0" err="1">
                <a:solidFill>
                  <a:srgbClr val="FF0000"/>
                </a:solidFill>
              </a:rPr>
              <a:t>mGals</a:t>
            </a:r>
            <a:r>
              <a:rPr lang="en-US" sz="2400" dirty="0"/>
              <a:t> per km per 1000 kg m</a:t>
            </a:r>
            <a:r>
              <a:rPr lang="en-US" sz="2400" baseline="30000" dirty="0"/>
              <a:t>-3</a:t>
            </a:r>
            <a:r>
              <a:rPr lang="en-US" sz="2400" dirty="0"/>
              <a:t> density </a:t>
            </a:r>
            <a:r>
              <a:rPr lang="en-US" sz="2400" dirty="0" smtClean="0"/>
              <a:t>contrast</a:t>
            </a:r>
          </a:p>
          <a:p>
            <a:pPr marL="342900" indent="-342900">
              <a:spcBef>
                <a:spcPct val="20000"/>
              </a:spcBef>
              <a:buFontTx/>
              <a:buChar char="•"/>
            </a:pPr>
            <a:r>
              <a:rPr lang="en-US" sz="2400" dirty="0" smtClean="0"/>
              <a:t>1mgal = 10</a:t>
            </a:r>
            <a:r>
              <a:rPr lang="en-US" sz="2400" baseline="30000" dirty="0" smtClean="0"/>
              <a:t>-5 </a:t>
            </a:r>
            <a:r>
              <a:rPr lang="en-US" sz="2400" dirty="0" smtClean="0"/>
              <a:t>ms</a:t>
            </a:r>
            <a:r>
              <a:rPr lang="en-US" sz="2400" baseline="30000" dirty="0" smtClean="0"/>
              <a:t>-2</a:t>
            </a:r>
          </a:p>
          <a:p>
            <a:pPr marL="342900" indent="-342900">
              <a:spcBef>
                <a:spcPct val="20000"/>
              </a:spcBef>
              <a:buFontTx/>
              <a:buChar char="•"/>
            </a:pPr>
            <a:r>
              <a:rPr lang="en-US" sz="2400" dirty="0" smtClean="0"/>
              <a:t>Use to e.g</a:t>
            </a:r>
            <a:r>
              <a:rPr lang="en-US" sz="2400" dirty="0"/>
              <a:t>. calculate the gravitational anomaly caused by</a:t>
            </a:r>
            <a:r>
              <a:rPr lang="en-US" sz="2400" dirty="0" smtClean="0"/>
              <a:t> a mountain range or volcano (see later)</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9076"/>
            <a:ext cx="8229600" cy="1143000"/>
          </a:xfrm>
        </p:spPr>
        <p:txBody>
          <a:bodyPr>
            <a:normAutofit/>
          </a:bodyPr>
          <a:lstStyle/>
          <a:p>
            <a:pPr eaLnBrk="1" hangingPunct="1"/>
            <a:r>
              <a:rPr lang="en-US" sz="3600" dirty="0"/>
              <a:t>Attenuation</a:t>
            </a:r>
          </a:p>
        </p:txBody>
      </p:sp>
      <p:sp>
        <p:nvSpPr>
          <p:cNvPr id="29699" name="Rectangle 3"/>
          <p:cNvSpPr>
            <a:spLocks noGrp="1" noChangeArrowheads="1"/>
          </p:cNvSpPr>
          <p:nvPr>
            <p:ph type="body" idx="1"/>
          </p:nvPr>
        </p:nvSpPr>
        <p:spPr>
          <a:xfrm>
            <a:off x="201613" y="1021036"/>
            <a:ext cx="8942387" cy="1124484"/>
          </a:xfrm>
        </p:spPr>
        <p:txBody>
          <a:bodyPr>
            <a:normAutofit/>
          </a:bodyPr>
          <a:lstStyle/>
          <a:p>
            <a:pPr eaLnBrk="1" hangingPunct="1"/>
            <a:r>
              <a:rPr lang="en-US" sz="2400" dirty="0" smtClean="0"/>
              <a:t>gravity measured depends on distance from </a:t>
            </a:r>
            <a:r>
              <a:rPr lang="en-US" sz="2400" dirty="0"/>
              <a:t>the </a:t>
            </a:r>
            <a:r>
              <a:rPr lang="en-US" sz="2400" dirty="0" smtClean="0"/>
              <a:t>density anomaly</a:t>
            </a:r>
            <a:endParaRPr lang="en-US" sz="2400" dirty="0"/>
          </a:p>
          <a:p>
            <a:pPr eaLnBrk="1" hangingPunct="1"/>
            <a:r>
              <a:rPr lang="en-US" sz="2400" dirty="0" smtClean="0"/>
              <a:t>gravity </a:t>
            </a:r>
            <a:r>
              <a:rPr lang="en-US" sz="2400" dirty="0"/>
              <a:t>is </a:t>
            </a:r>
            <a:r>
              <a:rPr lang="en-US" sz="2400" i="1" dirty="0"/>
              <a:t>attenuated</a:t>
            </a:r>
            <a:r>
              <a:rPr lang="en-US" sz="2400" dirty="0"/>
              <a:t> at greater distances</a:t>
            </a:r>
          </a:p>
        </p:txBody>
      </p:sp>
      <p:sp>
        <p:nvSpPr>
          <p:cNvPr id="29707" name="Rectangle 12"/>
          <p:cNvSpPr>
            <a:spLocks noChangeArrowheads="1"/>
          </p:cNvSpPr>
          <p:nvPr/>
        </p:nvSpPr>
        <p:spPr bwMode="auto">
          <a:xfrm>
            <a:off x="457200" y="1956963"/>
            <a:ext cx="8208940" cy="102853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a:buChar char="•"/>
            </a:pPr>
            <a:r>
              <a:rPr lang="en-US" sz="2400" dirty="0" smtClean="0">
                <a:solidFill>
                  <a:srgbClr val="0000FF"/>
                </a:solidFill>
              </a:rPr>
              <a:t>The attenuation </a:t>
            </a:r>
            <a:r>
              <a:rPr lang="en-US" sz="2400" dirty="0">
                <a:solidFill>
                  <a:srgbClr val="0000FF"/>
                </a:solidFill>
              </a:rPr>
              <a:t>factor is </a:t>
            </a:r>
            <a:r>
              <a:rPr lang="en-US" sz="2400" dirty="0" err="1" smtClean="0">
                <a:solidFill>
                  <a:srgbClr val="0000FF"/>
                </a:solidFill>
              </a:rPr>
              <a:t>exp</a:t>
            </a:r>
            <a:r>
              <a:rPr lang="en-US" sz="2400" dirty="0">
                <a:solidFill>
                  <a:srgbClr val="0000FF"/>
                </a:solidFill>
              </a:rPr>
              <a:t>(</a:t>
            </a:r>
            <a:r>
              <a:rPr lang="en-US" sz="2400" dirty="0" smtClean="0">
                <a:solidFill>
                  <a:srgbClr val="0000FF"/>
                </a:solidFill>
              </a:rPr>
              <a:t>-</a:t>
            </a:r>
            <a:r>
              <a:rPr lang="en-US" sz="2400" i="1" dirty="0" smtClean="0">
                <a:solidFill>
                  <a:srgbClr val="0000FF"/>
                </a:solidFill>
              </a:rPr>
              <a:t>2</a:t>
            </a:r>
            <a:r>
              <a:rPr lang="en-US" sz="2400" i="1" dirty="0" smtClean="0">
                <a:solidFill>
                  <a:srgbClr val="0000FF"/>
                </a:solidFill>
                <a:latin typeface="Symbol" pitchFamily="-105" charset="2"/>
              </a:rPr>
              <a:t>π </a:t>
            </a:r>
            <a:r>
              <a:rPr lang="en-US" sz="2400" i="1" dirty="0" smtClean="0">
                <a:solidFill>
                  <a:srgbClr val="0000FF"/>
                </a:solidFill>
                <a:latin typeface="Calibri"/>
                <a:cs typeface="Calibri"/>
              </a:rPr>
              <a:t>z</a:t>
            </a:r>
            <a:r>
              <a:rPr lang="en-US" sz="2200" i="1" dirty="0" smtClean="0">
                <a:solidFill>
                  <a:srgbClr val="0000FF"/>
                </a:solidFill>
              </a:rPr>
              <a:t>/</a:t>
            </a:r>
            <a:r>
              <a:rPr lang="en-US" sz="2200" i="1" dirty="0" err="1">
                <a:solidFill>
                  <a:srgbClr val="0000FF"/>
                </a:solidFill>
                <a:latin typeface="Symbol" pitchFamily="-105" charset="2"/>
              </a:rPr>
              <a:t>λ</a:t>
            </a:r>
            <a:r>
              <a:rPr lang="en-US" sz="2200" dirty="0" smtClean="0">
                <a:solidFill>
                  <a:srgbClr val="0000FF"/>
                </a:solidFill>
              </a:rPr>
              <a:t>)</a:t>
            </a:r>
          </a:p>
          <a:p>
            <a:pPr marL="342900" indent="-342900">
              <a:spcBef>
                <a:spcPct val="20000"/>
              </a:spcBef>
              <a:buFont typeface="Arial"/>
              <a:buChar char="•"/>
            </a:pPr>
            <a:r>
              <a:rPr lang="en-US" sz="2200" i="1" dirty="0" err="1" smtClean="0">
                <a:solidFill>
                  <a:srgbClr val="0000FF"/>
                </a:solidFill>
                <a:latin typeface="Symbol" pitchFamily="-105" charset="2"/>
              </a:rPr>
              <a:t>λ</a:t>
            </a:r>
            <a:r>
              <a:rPr lang="en-US" sz="2200" i="1" dirty="0" smtClean="0">
                <a:solidFill>
                  <a:srgbClr val="0000FF"/>
                </a:solidFill>
                <a:latin typeface="Symbol" pitchFamily="-105" charset="2"/>
              </a:rPr>
              <a:t> </a:t>
            </a:r>
            <a:r>
              <a:rPr lang="en-US" sz="2200" dirty="0" smtClean="0">
                <a:solidFill>
                  <a:srgbClr val="0000FF"/>
                </a:solidFill>
              </a:rPr>
              <a:t>is </a:t>
            </a:r>
            <a:r>
              <a:rPr lang="en-US" sz="2200" dirty="0">
                <a:solidFill>
                  <a:srgbClr val="0000FF"/>
                </a:solidFill>
              </a:rPr>
              <a:t>the</a:t>
            </a:r>
            <a:r>
              <a:rPr lang="en-US" sz="2200" i="1" dirty="0">
                <a:solidFill>
                  <a:srgbClr val="0000FF"/>
                </a:solidFill>
              </a:rPr>
              <a:t> </a:t>
            </a:r>
            <a:r>
              <a:rPr lang="en-US" sz="2200" i="1" dirty="0" smtClean="0">
                <a:solidFill>
                  <a:srgbClr val="0000FF"/>
                </a:solidFill>
              </a:rPr>
              <a:t>wavelength</a:t>
            </a:r>
            <a:r>
              <a:rPr lang="en-US" sz="2200" dirty="0" smtClean="0">
                <a:solidFill>
                  <a:srgbClr val="0000FF"/>
                </a:solidFill>
              </a:rPr>
              <a:t> of the topography</a:t>
            </a:r>
            <a:r>
              <a:rPr lang="en-US" sz="2200" i="1" dirty="0" smtClean="0">
                <a:solidFill>
                  <a:srgbClr val="0000FF"/>
                </a:solidFill>
              </a:rPr>
              <a:t>, </a:t>
            </a:r>
            <a:r>
              <a:rPr lang="en-US" sz="2200" dirty="0" smtClean="0">
                <a:solidFill>
                  <a:srgbClr val="0000FF"/>
                </a:solidFill>
              </a:rPr>
              <a:t>z is the observation height  </a:t>
            </a:r>
            <a:endParaRPr lang="en-US" sz="2200" dirty="0">
              <a:solidFill>
                <a:srgbClr val="0000FF"/>
              </a:solidFill>
            </a:endParaRPr>
          </a:p>
        </p:txBody>
      </p:sp>
      <p:sp>
        <p:nvSpPr>
          <p:cNvPr id="29708" name="Rectangle 14"/>
          <p:cNvSpPr>
            <a:spLocks noChangeArrowheads="1"/>
          </p:cNvSpPr>
          <p:nvPr/>
        </p:nvSpPr>
        <p:spPr bwMode="auto">
          <a:xfrm>
            <a:off x="312738" y="2807254"/>
            <a:ext cx="7965047" cy="1576387"/>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What does this mean? </a:t>
            </a:r>
            <a:r>
              <a:rPr lang="en-US" sz="2000" dirty="0"/>
              <a:t>Short wavelength signals are attenuated at lower altitudes than longer-wavelength ones</a:t>
            </a:r>
          </a:p>
        </p:txBody>
      </p:sp>
      <p:grpSp>
        <p:nvGrpSpPr>
          <p:cNvPr id="4" name="Group 3"/>
          <p:cNvGrpSpPr/>
          <p:nvPr/>
        </p:nvGrpSpPr>
        <p:grpSpPr>
          <a:xfrm>
            <a:off x="1271587" y="3736921"/>
            <a:ext cx="3595687" cy="2028031"/>
            <a:chOff x="5153026" y="3798094"/>
            <a:chExt cx="3595687" cy="2028031"/>
          </a:xfrm>
        </p:grpSpPr>
        <p:grpSp>
          <p:nvGrpSpPr>
            <p:cNvPr id="2" name="Group 1"/>
            <p:cNvGrpSpPr/>
            <p:nvPr/>
          </p:nvGrpSpPr>
          <p:grpSpPr>
            <a:xfrm>
              <a:off x="5195888" y="3801324"/>
              <a:ext cx="3552825" cy="2024801"/>
              <a:chOff x="5195888" y="3801324"/>
              <a:chExt cx="3552825" cy="2024801"/>
            </a:xfrm>
          </p:grpSpPr>
          <p:sp>
            <p:nvSpPr>
              <p:cNvPr id="29709" name="Freeform 16"/>
              <p:cNvSpPr>
                <a:spLocks/>
              </p:cNvSpPr>
              <p:nvPr/>
            </p:nvSpPr>
            <p:spPr bwMode="auto">
              <a:xfrm>
                <a:off x="5294313" y="4902994"/>
                <a:ext cx="3454400" cy="671512"/>
              </a:xfrm>
              <a:custGeom>
                <a:avLst/>
                <a:gdLst>
                  <a:gd name="T0" fmla="*/ 0 w 2176"/>
                  <a:gd name="T1" fmla="*/ 344 h 423"/>
                  <a:gd name="T2" fmla="*/ 52 w 2176"/>
                  <a:gd name="T3" fmla="*/ 353 h 423"/>
                  <a:gd name="T4" fmla="*/ 215 w 2176"/>
                  <a:gd name="T5" fmla="*/ 224 h 423"/>
                  <a:gd name="T6" fmla="*/ 241 w 2176"/>
                  <a:gd name="T7" fmla="*/ 301 h 423"/>
                  <a:gd name="T8" fmla="*/ 353 w 2176"/>
                  <a:gd name="T9" fmla="*/ 129 h 423"/>
                  <a:gd name="T10" fmla="*/ 430 w 2176"/>
                  <a:gd name="T11" fmla="*/ 172 h 423"/>
                  <a:gd name="T12" fmla="*/ 542 w 2176"/>
                  <a:gd name="T13" fmla="*/ 69 h 423"/>
                  <a:gd name="T14" fmla="*/ 602 w 2176"/>
                  <a:gd name="T15" fmla="*/ 9 h 423"/>
                  <a:gd name="T16" fmla="*/ 637 w 2176"/>
                  <a:gd name="T17" fmla="*/ 17 h 423"/>
                  <a:gd name="T18" fmla="*/ 705 w 2176"/>
                  <a:gd name="T19" fmla="*/ 95 h 423"/>
                  <a:gd name="T20" fmla="*/ 809 w 2176"/>
                  <a:gd name="T21" fmla="*/ 0 h 423"/>
                  <a:gd name="T22" fmla="*/ 895 w 2176"/>
                  <a:gd name="T23" fmla="*/ 138 h 423"/>
                  <a:gd name="T24" fmla="*/ 981 w 2176"/>
                  <a:gd name="T25" fmla="*/ 129 h 423"/>
                  <a:gd name="T26" fmla="*/ 1058 w 2176"/>
                  <a:gd name="T27" fmla="*/ 241 h 423"/>
                  <a:gd name="T28" fmla="*/ 1092 w 2176"/>
                  <a:gd name="T29" fmla="*/ 232 h 423"/>
                  <a:gd name="T30" fmla="*/ 1144 w 2176"/>
                  <a:gd name="T31" fmla="*/ 215 h 423"/>
                  <a:gd name="T32" fmla="*/ 1195 w 2176"/>
                  <a:gd name="T33" fmla="*/ 267 h 423"/>
                  <a:gd name="T34" fmla="*/ 1204 w 2176"/>
                  <a:gd name="T35" fmla="*/ 292 h 423"/>
                  <a:gd name="T36" fmla="*/ 1290 w 2176"/>
                  <a:gd name="T37" fmla="*/ 318 h 423"/>
                  <a:gd name="T38" fmla="*/ 1496 w 2176"/>
                  <a:gd name="T39" fmla="*/ 206 h 423"/>
                  <a:gd name="T40" fmla="*/ 1548 w 2176"/>
                  <a:gd name="T41" fmla="*/ 249 h 423"/>
                  <a:gd name="T42" fmla="*/ 1574 w 2176"/>
                  <a:gd name="T43" fmla="*/ 138 h 423"/>
                  <a:gd name="T44" fmla="*/ 1608 w 2176"/>
                  <a:gd name="T45" fmla="*/ 9 h 423"/>
                  <a:gd name="T46" fmla="*/ 1668 w 2176"/>
                  <a:gd name="T47" fmla="*/ 146 h 423"/>
                  <a:gd name="T48" fmla="*/ 1694 w 2176"/>
                  <a:gd name="T49" fmla="*/ 146 h 423"/>
                  <a:gd name="T50" fmla="*/ 1763 w 2176"/>
                  <a:gd name="T51" fmla="*/ 310 h 423"/>
                  <a:gd name="T52" fmla="*/ 1823 w 2176"/>
                  <a:gd name="T53" fmla="*/ 275 h 423"/>
                  <a:gd name="T54" fmla="*/ 2176 w 2176"/>
                  <a:gd name="T55" fmla="*/ 361 h 4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76"/>
                  <a:gd name="T85" fmla="*/ 0 h 423"/>
                  <a:gd name="T86" fmla="*/ 2176 w 2176"/>
                  <a:gd name="T87" fmla="*/ 423 h 4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76" h="423">
                    <a:moveTo>
                      <a:pt x="0" y="344"/>
                    </a:moveTo>
                    <a:cubicBezTo>
                      <a:pt x="19" y="362"/>
                      <a:pt x="21" y="373"/>
                      <a:pt x="52" y="353"/>
                    </a:cubicBezTo>
                    <a:cubicBezTo>
                      <a:pt x="111" y="314"/>
                      <a:pt x="141" y="248"/>
                      <a:pt x="215" y="224"/>
                    </a:cubicBezTo>
                    <a:cubicBezTo>
                      <a:pt x="236" y="284"/>
                      <a:pt x="228" y="258"/>
                      <a:pt x="241" y="301"/>
                    </a:cubicBezTo>
                    <a:cubicBezTo>
                      <a:pt x="303" y="280"/>
                      <a:pt x="333" y="188"/>
                      <a:pt x="353" y="129"/>
                    </a:cubicBezTo>
                    <a:cubicBezTo>
                      <a:pt x="412" y="168"/>
                      <a:pt x="386" y="156"/>
                      <a:pt x="430" y="172"/>
                    </a:cubicBezTo>
                    <a:cubicBezTo>
                      <a:pt x="478" y="141"/>
                      <a:pt x="507" y="114"/>
                      <a:pt x="542" y="69"/>
                    </a:cubicBezTo>
                    <a:cubicBezTo>
                      <a:pt x="590" y="7"/>
                      <a:pt x="552" y="24"/>
                      <a:pt x="602" y="9"/>
                    </a:cubicBezTo>
                    <a:cubicBezTo>
                      <a:pt x="614" y="12"/>
                      <a:pt x="627" y="10"/>
                      <a:pt x="637" y="17"/>
                    </a:cubicBezTo>
                    <a:cubicBezTo>
                      <a:pt x="657" y="30"/>
                      <a:pt x="673" y="73"/>
                      <a:pt x="705" y="95"/>
                    </a:cubicBezTo>
                    <a:cubicBezTo>
                      <a:pt x="739" y="62"/>
                      <a:pt x="769" y="26"/>
                      <a:pt x="809" y="0"/>
                    </a:cubicBezTo>
                    <a:cubicBezTo>
                      <a:pt x="839" y="46"/>
                      <a:pt x="877" y="86"/>
                      <a:pt x="895" y="138"/>
                    </a:cubicBezTo>
                    <a:cubicBezTo>
                      <a:pt x="930" y="129"/>
                      <a:pt x="947" y="117"/>
                      <a:pt x="981" y="129"/>
                    </a:cubicBezTo>
                    <a:cubicBezTo>
                      <a:pt x="997" y="180"/>
                      <a:pt x="1013" y="211"/>
                      <a:pt x="1058" y="241"/>
                    </a:cubicBezTo>
                    <a:cubicBezTo>
                      <a:pt x="1069" y="238"/>
                      <a:pt x="1082" y="238"/>
                      <a:pt x="1092" y="232"/>
                    </a:cubicBezTo>
                    <a:cubicBezTo>
                      <a:pt x="1139" y="205"/>
                      <a:pt x="1096" y="198"/>
                      <a:pt x="1144" y="215"/>
                    </a:cubicBezTo>
                    <a:cubicBezTo>
                      <a:pt x="1160" y="301"/>
                      <a:pt x="1132" y="226"/>
                      <a:pt x="1195" y="267"/>
                    </a:cubicBezTo>
                    <a:cubicBezTo>
                      <a:pt x="1202" y="272"/>
                      <a:pt x="1198" y="286"/>
                      <a:pt x="1204" y="292"/>
                    </a:cubicBezTo>
                    <a:cubicBezTo>
                      <a:pt x="1220" y="308"/>
                      <a:pt x="1268" y="311"/>
                      <a:pt x="1290" y="318"/>
                    </a:cubicBezTo>
                    <a:cubicBezTo>
                      <a:pt x="1499" y="309"/>
                      <a:pt x="1480" y="359"/>
                      <a:pt x="1496" y="206"/>
                    </a:cubicBezTo>
                    <a:cubicBezTo>
                      <a:pt x="1518" y="269"/>
                      <a:pt x="1496" y="263"/>
                      <a:pt x="1548" y="249"/>
                    </a:cubicBezTo>
                    <a:cubicBezTo>
                      <a:pt x="1555" y="211"/>
                      <a:pt x="1561" y="175"/>
                      <a:pt x="1574" y="138"/>
                    </a:cubicBezTo>
                    <a:cubicBezTo>
                      <a:pt x="1585" y="34"/>
                      <a:pt x="1586" y="81"/>
                      <a:pt x="1608" y="9"/>
                    </a:cubicBezTo>
                    <a:cubicBezTo>
                      <a:pt x="1640" y="50"/>
                      <a:pt x="1653" y="96"/>
                      <a:pt x="1668" y="146"/>
                    </a:cubicBezTo>
                    <a:cubicBezTo>
                      <a:pt x="1683" y="265"/>
                      <a:pt x="1682" y="202"/>
                      <a:pt x="1694" y="146"/>
                    </a:cubicBezTo>
                    <a:cubicBezTo>
                      <a:pt x="1727" y="197"/>
                      <a:pt x="1748" y="251"/>
                      <a:pt x="1763" y="310"/>
                    </a:cubicBezTo>
                    <a:cubicBezTo>
                      <a:pt x="1799" y="272"/>
                      <a:pt x="1765" y="261"/>
                      <a:pt x="1823" y="275"/>
                    </a:cubicBezTo>
                    <a:cubicBezTo>
                      <a:pt x="1895" y="423"/>
                      <a:pt x="1956" y="361"/>
                      <a:pt x="2176" y="361"/>
                    </a:cubicBezTo>
                  </a:path>
                </a:pathLst>
              </a:custGeom>
              <a:noFill/>
              <a:ln w="28575">
                <a:solidFill>
                  <a:schemeClr val="tx1"/>
                </a:solidFill>
                <a:round/>
                <a:headEnd/>
                <a:tailEnd type="none" w="lg" len="lg"/>
              </a:ln>
            </p:spPr>
            <p:txBody>
              <a:bodyPr>
                <a:prstTxWarp prst="textNoShape">
                  <a:avLst/>
                </a:prstTxWarp>
              </a:bodyPr>
              <a:lstStyle/>
              <a:p>
                <a:endParaRPr lang="en-US"/>
              </a:p>
            </p:txBody>
          </p:sp>
          <p:sp>
            <p:nvSpPr>
              <p:cNvPr id="29710" name="Freeform 18"/>
              <p:cNvSpPr>
                <a:spLocks/>
              </p:cNvSpPr>
              <p:nvPr/>
            </p:nvSpPr>
            <p:spPr bwMode="auto">
              <a:xfrm>
                <a:off x="5324476" y="4343593"/>
                <a:ext cx="3384550" cy="404018"/>
              </a:xfrm>
              <a:custGeom>
                <a:avLst/>
                <a:gdLst>
                  <a:gd name="T0" fmla="*/ 0 w 2132"/>
                  <a:gd name="T1" fmla="*/ 197 h 197"/>
                  <a:gd name="T2" fmla="*/ 112 w 2132"/>
                  <a:gd name="T3" fmla="*/ 189 h 197"/>
                  <a:gd name="T4" fmla="*/ 163 w 2132"/>
                  <a:gd name="T5" fmla="*/ 171 h 197"/>
                  <a:gd name="T6" fmla="*/ 310 w 2132"/>
                  <a:gd name="T7" fmla="*/ 94 h 197"/>
                  <a:gd name="T8" fmla="*/ 404 w 2132"/>
                  <a:gd name="T9" fmla="*/ 42 h 197"/>
                  <a:gd name="T10" fmla="*/ 567 w 2132"/>
                  <a:gd name="T11" fmla="*/ 34 h 197"/>
                  <a:gd name="T12" fmla="*/ 972 w 2132"/>
                  <a:gd name="T13" fmla="*/ 51 h 197"/>
                  <a:gd name="T14" fmla="*/ 1023 w 2132"/>
                  <a:gd name="T15" fmla="*/ 103 h 197"/>
                  <a:gd name="T16" fmla="*/ 1264 w 2132"/>
                  <a:gd name="T17" fmla="*/ 111 h 197"/>
                  <a:gd name="T18" fmla="*/ 1419 w 2132"/>
                  <a:gd name="T19" fmla="*/ 103 h 197"/>
                  <a:gd name="T20" fmla="*/ 1470 w 2132"/>
                  <a:gd name="T21" fmla="*/ 42 h 197"/>
                  <a:gd name="T22" fmla="*/ 1522 w 2132"/>
                  <a:gd name="T23" fmla="*/ 8 h 197"/>
                  <a:gd name="T24" fmla="*/ 1651 w 2132"/>
                  <a:gd name="T25" fmla="*/ 42 h 197"/>
                  <a:gd name="T26" fmla="*/ 2132 w 2132"/>
                  <a:gd name="T27" fmla="*/ 120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32"/>
                  <a:gd name="T43" fmla="*/ 0 h 197"/>
                  <a:gd name="T44" fmla="*/ 2132 w 2132"/>
                  <a:gd name="T45" fmla="*/ 197 h 1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32" h="197">
                    <a:moveTo>
                      <a:pt x="0" y="197"/>
                    </a:moveTo>
                    <a:cubicBezTo>
                      <a:pt x="37" y="194"/>
                      <a:pt x="75" y="195"/>
                      <a:pt x="112" y="189"/>
                    </a:cubicBezTo>
                    <a:cubicBezTo>
                      <a:pt x="130" y="186"/>
                      <a:pt x="163" y="171"/>
                      <a:pt x="163" y="171"/>
                    </a:cubicBezTo>
                    <a:cubicBezTo>
                      <a:pt x="207" y="130"/>
                      <a:pt x="259" y="120"/>
                      <a:pt x="310" y="94"/>
                    </a:cubicBezTo>
                    <a:cubicBezTo>
                      <a:pt x="355" y="71"/>
                      <a:pt x="347" y="62"/>
                      <a:pt x="404" y="42"/>
                    </a:cubicBezTo>
                    <a:cubicBezTo>
                      <a:pt x="455" y="24"/>
                      <a:pt x="513" y="37"/>
                      <a:pt x="567" y="34"/>
                    </a:cubicBezTo>
                    <a:cubicBezTo>
                      <a:pt x="701" y="0"/>
                      <a:pt x="838" y="34"/>
                      <a:pt x="972" y="51"/>
                    </a:cubicBezTo>
                    <a:cubicBezTo>
                      <a:pt x="1003" y="62"/>
                      <a:pt x="1008" y="101"/>
                      <a:pt x="1023" y="103"/>
                    </a:cubicBezTo>
                    <a:cubicBezTo>
                      <a:pt x="1103" y="111"/>
                      <a:pt x="1184" y="108"/>
                      <a:pt x="1264" y="111"/>
                    </a:cubicBezTo>
                    <a:cubicBezTo>
                      <a:pt x="1316" y="108"/>
                      <a:pt x="1368" y="111"/>
                      <a:pt x="1419" y="103"/>
                    </a:cubicBezTo>
                    <a:cubicBezTo>
                      <a:pt x="1437" y="100"/>
                      <a:pt x="1455" y="54"/>
                      <a:pt x="1470" y="42"/>
                    </a:cubicBezTo>
                    <a:cubicBezTo>
                      <a:pt x="1487" y="30"/>
                      <a:pt x="1522" y="8"/>
                      <a:pt x="1522" y="8"/>
                    </a:cubicBezTo>
                    <a:cubicBezTo>
                      <a:pt x="1578" y="14"/>
                      <a:pt x="1613" y="6"/>
                      <a:pt x="1651" y="42"/>
                    </a:cubicBezTo>
                    <a:cubicBezTo>
                      <a:pt x="1694" y="182"/>
                      <a:pt x="2112" y="120"/>
                      <a:pt x="2132" y="120"/>
                    </a:cubicBezTo>
                  </a:path>
                </a:pathLst>
              </a:custGeom>
              <a:noFill/>
              <a:ln w="19050">
                <a:solidFill>
                  <a:schemeClr val="tx1"/>
                </a:solidFill>
                <a:round/>
                <a:headEnd/>
                <a:tailEnd type="none" w="lg" len="lg"/>
              </a:ln>
            </p:spPr>
            <p:txBody>
              <a:bodyPr>
                <a:prstTxWarp prst="textNoShape">
                  <a:avLst/>
                </a:prstTxWarp>
              </a:bodyPr>
              <a:lstStyle/>
              <a:p>
                <a:endParaRPr lang="en-US"/>
              </a:p>
            </p:txBody>
          </p:sp>
          <p:sp>
            <p:nvSpPr>
              <p:cNvPr id="29711" name="Freeform 21"/>
              <p:cNvSpPr>
                <a:spLocks/>
              </p:cNvSpPr>
              <p:nvPr/>
            </p:nvSpPr>
            <p:spPr bwMode="auto">
              <a:xfrm>
                <a:off x="5295901" y="3801324"/>
                <a:ext cx="3452812" cy="153987"/>
              </a:xfrm>
              <a:custGeom>
                <a:avLst/>
                <a:gdLst>
                  <a:gd name="T0" fmla="*/ 0 w 2175"/>
                  <a:gd name="T1" fmla="*/ 192 h 208"/>
                  <a:gd name="T2" fmla="*/ 26 w 2175"/>
                  <a:gd name="T3" fmla="*/ 175 h 208"/>
                  <a:gd name="T4" fmla="*/ 52 w 2175"/>
                  <a:gd name="T5" fmla="*/ 166 h 208"/>
                  <a:gd name="T6" fmla="*/ 103 w 2175"/>
                  <a:gd name="T7" fmla="*/ 132 h 208"/>
                  <a:gd name="T8" fmla="*/ 284 w 2175"/>
                  <a:gd name="T9" fmla="*/ 80 h 208"/>
                  <a:gd name="T10" fmla="*/ 421 w 2175"/>
                  <a:gd name="T11" fmla="*/ 20 h 208"/>
                  <a:gd name="T12" fmla="*/ 903 w 2175"/>
                  <a:gd name="T13" fmla="*/ 54 h 208"/>
                  <a:gd name="T14" fmla="*/ 1040 w 2175"/>
                  <a:gd name="T15" fmla="*/ 89 h 208"/>
                  <a:gd name="T16" fmla="*/ 1144 w 2175"/>
                  <a:gd name="T17" fmla="*/ 132 h 208"/>
                  <a:gd name="T18" fmla="*/ 1616 w 2175"/>
                  <a:gd name="T19" fmla="*/ 149 h 208"/>
                  <a:gd name="T20" fmla="*/ 1995 w 2175"/>
                  <a:gd name="T21" fmla="*/ 183 h 208"/>
                  <a:gd name="T22" fmla="*/ 2175 w 2175"/>
                  <a:gd name="T23" fmla="*/ 192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75"/>
                  <a:gd name="T37" fmla="*/ 0 h 208"/>
                  <a:gd name="T38" fmla="*/ 2175 w 2175"/>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75" h="208">
                    <a:moveTo>
                      <a:pt x="0" y="192"/>
                    </a:moveTo>
                    <a:cubicBezTo>
                      <a:pt x="9" y="186"/>
                      <a:pt x="17" y="180"/>
                      <a:pt x="26" y="175"/>
                    </a:cubicBezTo>
                    <a:cubicBezTo>
                      <a:pt x="34" y="171"/>
                      <a:pt x="44" y="170"/>
                      <a:pt x="52" y="166"/>
                    </a:cubicBezTo>
                    <a:cubicBezTo>
                      <a:pt x="70" y="156"/>
                      <a:pt x="83" y="135"/>
                      <a:pt x="103" y="132"/>
                    </a:cubicBezTo>
                    <a:cubicBezTo>
                      <a:pt x="160" y="122"/>
                      <a:pt x="232" y="108"/>
                      <a:pt x="284" y="80"/>
                    </a:cubicBezTo>
                    <a:cubicBezTo>
                      <a:pt x="342" y="48"/>
                      <a:pt x="357" y="37"/>
                      <a:pt x="421" y="20"/>
                    </a:cubicBezTo>
                    <a:cubicBezTo>
                      <a:pt x="702" y="26"/>
                      <a:pt x="729" y="0"/>
                      <a:pt x="903" y="54"/>
                    </a:cubicBezTo>
                    <a:cubicBezTo>
                      <a:pt x="940" y="94"/>
                      <a:pt x="984" y="84"/>
                      <a:pt x="1040" y="89"/>
                    </a:cubicBezTo>
                    <a:cubicBezTo>
                      <a:pt x="1075" y="100"/>
                      <a:pt x="1109" y="127"/>
                      <a:pt x="1144" y="132"/>
                    </a:cubicBezTo>
                    <a:cubicBezTo>
                      <a:pt x="1300" y="156"/>
                      <a:pt x="1459" y="145"/>
                      <a:pt x="1616" y="149"/>
                    </a:cubicBezTo>
                    <a:cubicBezTo>
                      <a:pt x="1786" y="208"/>
                      <a:pt x="1517" y="171"/>
                      <a:pt x="1995" y="183"/>
                    </a:cubicBezTo>
                    <a:cubicBezTo>
                      <a:pt x="2170" y="192"/>
                      <a:pt x="2110" y="192"/>
                      <a:pt x="2175" y="192"/>
                    </a:cubicBezTo>
                  </a:path>
                </a:pathLst>
              </a:custGeom>
              <a:noFill/>
              <a:ln w="9525">
                <a:solidFill>
                  <a:schemeClr val="tx1"/>
                </a:solidFill>
                <a:round/>
                <a:headEnd/>
                <a:tailEnd type="none" w="lg" len="lg"/>
              </a:ln>
            </p:spPr>
            <p:txBody>
              <a:bodyPr>
                <a:prstTxWarp prst="textNoShape">
                  <a:avLst/>
                </a:prstTxWarp>
              </a:bodyPr>
              <a:lstStyle/>
              <a:p>
                <a:endParaRPr lang="en-US"/>
              </a:p>
            </p:txBody>
          </p:sp>
          <p:sp>
            <p:nvSpPr>
              <p:cNvPr id="29712" name="Text Box 22"/>
              <p:cNvSpPr txBox="1">
                <a:spLocks noChangeArrowheads="1"/>
              </p:cNvSpPr>
              <p:nvPr/>
            </p:nvSpPr>
            <p:spPr bwMode="auto">
              <a:xfrm>
                <a:off x="5195888" y="5429250"/>
                <a:ext cx="915987" cy="396875"/>
              </a:xfrm>
              <a:prstGeom prst="rect">
                <a:avLst/>
              </a:prstGeom>
              <a:noFill/>
              <a:ln w="9525">
                <a:noFill/>
                <a:miter lim="800000"/>
                <a:headEnd/>
                <a:tailEnd type="none" w="lg" len="lg"/>
              </a:ln>
            </p:spPr>
            <p:txBody>
              <a:bodyPr wrap="none">
                <a:prstTxWarp prst="textNoShape">
                  <a:avLst/>
                </a:prstTxWarp>
                <a:spAutoFit/>
              </a:bodyPr>
              <a:lstStyle/>
              <a:p>
                <a:r>
                  <a:rPr lang="en-US" dirty="0"/>
                  <a:t>surface</a:t>
                </a:r>
              </a:p>
            </p:txBody>
          </p:sp>
        </p:grpSp>
        <p:sp>
          <p:nvSpPr>
            <p:cNvPr id="29713" name="Text Box 23"/>
            <p:cNvSpPr txBox="1">
              <a:spLocks noChangeArrowheads="1"/>
            </p:cNvSpPr>
            <p:nvPr/>
          </p:nvSpPr>
          <p:spPr bwMode="auto">
            <a:xfrm>
              <a:off x="5153026" y="4533106"/>
              <a:ext cx="365125" cy="396875"/>
            </a:xfrm>
            <a:prstGeom prst="rect">
              <a:avLst/>
            </a:prstGeom>
            <a:noFill/>
            <a:ln w="9525">
              <a:noFill/>
              <a:miter lim="800000"/>
              <a:headEnd/>
              <a:tailEnd type="none" w="lg" len="lg"/>
            </a:ln>
          </p:spPr>
          <p:txBody>
            <a:bodyPr wrap="none">
              <a:prstTxWarp prst="textNoShape">
                <a:avLst/>
              </a:prstTxWarp>
              <a:spAutoFit/>
            </a:bodyPr>
            <a:lstStyle/>
            <a:p>
              <a:r>
                <a:rPr lang="en-US" i="1"/>
                <a:t>z</a:t>
              </a:r>
              <a:r>
                <a:rPr lang="en-US" i="1" baseline="-25000"/>
                <a:t>1</a:t>
              </a:r>
            </a:p>
          </p:txBody>
        </p:sp>
        <p:sp>
          <p:nvSpPr>
            <p:cNvPr id="29714" name="Text Box 24"/>
            <p:cNvSpPr txBox="1">
              <a:spLocks noChangeArrowheads="1"/>
            </p:cNvSpPr>
            <p:nvPr/>
          </p:nvSpPr>
          <p:spPr bwMode="auto">
            <a:xfrm>
              <a:off x="5195888" y="3798094"/>
              <a:ext cx="365125" cy="396875"/>
            </a:xfrm>
            <a:prstGeom prst="rect">
              <a:avLst/>
            </a:prstGeom>
            <a:noFill/>
            <a:ln w="9525">
              <a:noFill/>
              <a:miter lim="800000"/>
              <a:headEnd/>
              <a:tailEnd type="none" w="lg" len="lg"/>
            </a:ln>
          </p:spPr>
          <p:txBody>
            <a:bodyPr wrap="none">
              <a:prstTxWarp prst="textNoShape">
                <a:avLst/>
              </a:prstTxWarp>
              <a:spAutoFit/>
            </a:bodyPr>
            <a:lstStyle/>
            <a:p>
              <a:r>
                <a:rPr lang="en-US" i="1" dirty="0"/>
                <a:t>z</a:t>
              </a:r>
              <a:r>
                <a:rPr lang="en-US" i="1" baseline="-25000" dirty="0"/>
                <a:t>2</a:t>
              </a:r>
            </a:p>
          </p:txBody>
        </p:sp>
      </p:grpSp>
      <p:sp>
        <p:nvSpPr>
          <p:cNvPr id="29715" name="Text Box 25"/>
          <p:cNvSpPr txBox="1">
            <a:spLocks noChangeArrowheads="1"/>
          </p:cNvSpPr>
          <p:nvPr/>
        </p:nvSpPr>
        <p:spPr bwMode="auto">
          <a:xfrm>
            <a:off x="97484" y="5829451"/>
            <a:ext cx="8957388" cy="923330"/>
          </a:xfrm>
          <a:prstGeom prst="rect">
            <a:avLst/>
          </a:prstGeom>
          <a:noFill/>
          <a:ln w="9525">
            <a:noFill/>
            <a:miter lim="800000"/>
            <a:headEnd/>
            <a:tailEnd type="none" w="lg" len="lg"/>
          </a:ln>
        </p:spPr>
        <p:txBody>
          <a:bodyPr wrap="square">
            <a:prstTxWarp prst="textNoShape">
              <a:avLst/>
            </a:prstTxWarp>
            <a:spAutoFit/>
          </a:bodyPr>
          <a:lstStyle/>
          <a:p>
            <a:pPr algn="ctr"/>
            <a:r>
              <a:rPr lang="en-US" dirty="0" smtClean="0">
                <a:solidFill>
                  <a:srgbClr val="0000FF"/>
                </a:solidFill>
              </a:rPr>
              <a:t>Many gravity </a:t>
            </a:r>
            <a:r>
              <a:rPr lang="en-US" dirty="0">
                <a:solidFill>
                  <a:srgbClr val="0000FF"/>
                </a:solidFill>
              </a:rPr>
              <a:t>calculations can be done using just attenuation and the plate formula</a:t>
            </a:r>
            <a:r>
              <a:rPr lang="en-US" dirty="0" smtClean="0">
                <a:solidFill>
                  <a:srgbClr val="0000FF"/>
                </a:solidFill>
              </a:rPr>
              <a:t>!</a:t>
            </a:r>
          </a:p>
          <a:p>
            <a:pPr algn="ctr"/>
            <a:r>
              <a:rPr lang="en-US" i="1" dirty="0" smtClean="0">
                <a:solidFill>
                  <a:schemeClr val="accent6">
                    <a:lumMod val="50000"/>
                  </a:schemeClr>
                </a:solidFill>
              </a:rPr>
              <a:t>Equation</a:t>
            </a:r>
            <a:r>
              <a:rPr lang="en-US" b="1" i="1" dirty="0" smtClean="0">
                <a:solidFill>
                  <a:schemeClr val="accent6">
                    <a:lumMod val="50000"/>
                  </a:schemeClr>
                </a:solidFill>
              </a:rPr>
              <a:t> </a:t>
            </a:r>
            <a:r>
              <a:rPr lang="en-US" i="1" dirty="0" smtClean="0">
                <a:solidFill>
                  <a:schemeClr val="accent6">
                    <a:lumMod val="50000"/>
                  </a:schemeClr>
                </a:solidFill>
              </a:rPr>
              <a:t>above assumes </a:t>
            </a:r>
            <a:r>
              <a:rPr lang="en-US" i="1" dirty="0" err="1" smtClean="0">
                <a:solidFill>
                  <a:schemeClr val="accent6">
                    <a:lumMod val="50000"/>
                  </a:schemeClr>
                </a:solidFill>
              </a:rPr>
              <a:t>cartesian</a:t>
            </a:r>
            <a:r>
              <a:rPr lang="en-US" i="1" dirty="0" smtClean="0">
                <a:solidFill>
                  <a:schemeClr val="accent6">
                    <a:lumMod val="50000"/>
                  </a:schemeClr>
                </a:solidFill>
              </a:rPr>
              <a:t> geometry (“flat planet”).  There is an analogous expression in spherical geometry.</a:t>
            </a:r>
            <a:endParaRPr lang="en-US" dirty="0">
              <a:solidFill>
                <a:schemeClr val="accent6">
                  <a:lumMod val="50000"/>
                </a:schemeClr>
              </a:solidFill>
            </a:endParaRPr>
          </a:p>
        </p:txBody>
      </p:sp>
      <p:pic>
        <p:nvPicPr>
          <p:cNvPr id="5" name="Picture 4" descr="atte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079" y="3233052"/>
            <a:ext cx="3071721" cy="2658893"/>
          </a:xfrm>
          <a:prstGeom prst="rect">
            <a:avLst/>
          </a:prstGeom>
        </p:spPr>
      </p:pic>
      <p:sp>
        <p:nvSpPr>
          <p:cNvPr id="26" name="TextBox 25"/>
          <p:cNvSpPr txBox="1"/>
          <p:nvPr/>
        </p:nvSpPr>
        <p:spPr>
          <a:xfrm>
            <a:off x="6038438" y="3370117"/>
            <a:ext cx="2417604" cy="584776"/>
          </a:xfrm>
          <a:prstGeom prst="rect">
            <a:avLst/>
          </a:prstGeom>
          <a:noFill/>
        </p:spPr>
        <p:txBody>
          <a:bodyPr wrap="square" rtlCol="0">
            <a:spAutoFit/>
          </a:bodyPr>
          <a:lstStyle/>
          <a:p>
            <a:r>
              <a:rPr lang="en-US" sz="1600" dirty="0" smtClean="0">
                <a:solidFill>
                  <a:srgbClr val="0000FF"/>
                </a:solidFill>
              </a:rPr>
              <a:t>Attenuation factor </a:t>
            </a:r>
            <a:r>
              <a:rPr lang="en-US" sz="1600" dirty="0" err="1" smtClean="0">
                <a:solidFill>
                  <a:srgbClr val="0000FF"/>
                </a:solidFill>
              </a:rPr>
              <a:t>vs</a:t>
            </a:r>
            <a:r>
              <a:rPr lang="en-US" sz="1600" dirty="0" smtClean="0">
                <a:solidFill>
                  <a:srgbClr val="0000FF"/>
                </a:solidFill>
              </a:rPr>
              <a:t> wavelength at z = 200 km</a:t>
            </a:r>
            <a:endParaRPr lang="en-US" sz="1600" dirty="0">
              <a:solidFill>
                <a:srgbClr val="0000FF"/>
              </a:solidFill>
            </a:endParaRPr>
          </a:p>
        </p:txBody>
      </p:sp>
    </p:spTree>
    <p:extLst>
      <p:ext uri="{BB962C8B-B14F-4D97-AF65-F5344CB8AC3E}">
        <p14:creationId xmlns:p14="http://schemas.microsoft.com/office/powerpoint/2010/main" val="71084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7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29708" grpId="0"/>
      <p:bldP spid="2971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6988"/>
            <a:ext cx="8229600" cy="1143001"/>
          </a:xfrm>
        </p:spPr>
        <p:txBody>
          <a:bodyPr/>
          <a:lstStyle/>
          <a:p>
            <a:pPr eaLnBrk="1" hangingPunct="1"/>
            <a:r>
              <a:rPr lang="en-US" dirty="0"/>
              <a:t>Example - Venus</a:t>
            </a:r>
          </a:p>
        </p:txBody>
      </p:sp>
      <p:sp>
        <p:nvSpPr>
          <p:cNvPr id="30724" name="Freeform 5"/>
          <p:cNvSpPr>
            <a:spLocks/>
          </p:cNvSpPr>
          <p:nvPr/>
        </p:nvSpPr>
        <p:spPr bwMode="auto">
          <a:xfrm>
            <a:off x="1404938" y="3644900"/>
            <a:ext cx="4257675" cy="1050925"/>
          </a:xfrm>
          <a:custGeom>
            <a:avLst/>
            <a:gdLst>
              <a:gd name="T0" fmla="*/ 0 w 2682"/>
              <a:gd name="T1" fmla="*/ 490 h 662"/>
              <a:gd name="T2" fmla="*/ 51 w 2682"/>
              <a:gd name="T3" fmla="*/ 482 h 662"/>
              <a:gd name="T4" fmla="*/ 120 w 2682"/>
              <a:gd name="T5" fmla="*/ 542 h 662"/>
              <a:gd name="T6" fmla="*/ 198 w 2682"/>
              <a:gd name="T7" fmla="*/ 516 h 662"/>
              <a:gd name="T8" fmla="*/ 249 w 2682"/>
              <a:gd name="T9" fmla="*/ 516 h 662"/>
              <a:gd name="T10" fmla="*/ 309 w 2682"/>
              <a:gd name="T11" fmla="*/ 585 h 662"/>
              <a:gd name="T12" fmla="*/ 387 w 2682"/>
              <a:gd name="T13" fmla="*/ 628 h 662"/>
              <a:gd name="T14" fmla="*/ 438 w 2682"/>
              <a:gd name="T15" fmla="*/ 636 h 662"/>
              <a:gd name="T16" fmla="*/ 490 w 2682"/>
              <a:gd name="T17" fmla="*/ 602 h 662"/>
              <a:gd name="T18" fmla="*/ 559 w 2682"/>
              <a:gd name="T19" fmla="*/ 602 h 662"/>
              <a:gd name="T20" fmla="*/ 627 w 2682"/>
              <a:gd name="T21" fmla="*/ 628 h 662"/>
              <a:gd name="T22" fmla="*/ 696 w 2682"/>
              <a:gd name="T23" fmla="*/ 568 h 662"/>
              <a:gd name="T24" fmla="*/ 748 w 2682"/>
              <a:gd name="T25" fmla="*/ 550 h 662"/>
              <a:gd name="T26" fmla="*/ 877 w 2682"/>
              <a:gd name="T27" fmla="*/ 490 h 662"/>
              <a:gd name="T28" fmla="*/ 920 w 2682"/>
              <a:gd name="T29" fmla="*/ 404 h 662"/>
              <a:gd name="T30" fmla="*/ 1006 w 2682"/>
              <a:gd name="T31" fmla="*/ 310 h 662"/>
              <a:gd name="T32" fmla="*/ 1083 w 2682"/>
              <a:gd name="T33" fmla="*/ 387 h 662"/>
              <a:gd name="T34" fmla="*/ 1169 w 2682"/>
              <a:gd name="T35" fmla="*/ 370 h 662"/>
              <a:gd name="T36" fmla="*/ 1221 w 2682"/>
              <a:gd name="T37" fmla="*/ 241 h 662"/>
              <a:gd name="T38" fmla="*/ 1221 w 2682"/>
              <a:gd name="T39" fmla="*/ 172 h 662"/>
              <a:gd name="T40" fmla="*/ 1272 w 2682"/>
              <a:gd name="T41" fmla="*/ 215 h 662"/>
              <a:gd name="T42" fmla="*/ 1350 w 2682"/>
              <a:gd name="T43" fmla="*/ 241 h 662"/>
              <a:gd name="T44" fmla="*/ 1384 w 2682"/>
              <a:gd name="T45" fmla="*/ 138 h 662"/>
              <a:gd name="T46" fmla="*/ 1444 w 2682"/>
              <a:gd name="T47" fmla="*/ 78 h 662"/>
              <a:gd name="T48" fmla="*/ 1496 w 2682"/>
              <a:gd name="T49" fmla="*/ 103 h 662"/>
              <a:gd name="T50" fmla="*/ 1522 w 2682"/>
              <a:gd name="T51" fmla="*/ 60 h 662"/>
              <a:gd name="T52" fmla="*/ 1547 w 2682"/>
              <a:gd name="T53" fmla="*/ 0 h 662"/>
              <a:gd name="T54" fmla="*/ 1608 w 2682"/>
              <a:gd name="T55" fmla="*/ 9 h 662"/>
              <a:gd name="T56" fmla="*/ 1642 w 2682"/>
              <a:gd name="T57" fmla="*/ 60 h 662"/>
              <a:gd name="T58" fmla="*/ 1711 w 2682"/>
              <a:gd name="T59" fmla="*/ 138 h 662"/>
              <a:gd name="T60" fmla="*/ 1762 w 2682"/>
              <a:gd name="T61" fmla="*/ 250 h 662"/>
              <a:gd name="T62" fmla="*/ 1797 w 2682"/>
              <a:gd name="T63" fmla="*/ 318 h 662"/>
              <a:gd name="T64" fmla="*/ 1831 w 2682"/>
              <a:gd name="T65" fmla="*/ 361 h 662"/>
              <a:gd name="T66" fmla="*/ 1874 w 2682"/>
              <a:gd name="T67" fmla="*/ 413 h 662"/>
              <a:gd name="T68" fmla="*/ 1934 w 2682"/>
              <a:gd name="T69" fmla="*/ 421 h 662"/>
              <a:gd name="T70" fmla="*/ 2012 w 2682"/>
              <a:gd name="T71" fmla="*/ 499 h 662"/>
              <a:gd name="T72" fmla="*/ 2106 w 2682"/>
              <a:gd name="T73" fmla="*/ 593 h 662"/>
              <a:gd name="T74" fmla="*/ 2192 w 2682"/>
              <a:gd name="T75" fmla="*/ 593 h 662"/>
              <a:gd name="T76" fmla="*/ 2278 w 2682"/>
              <a:gd name="T77" fmla="*/ 568 h 662"/>
              <a:gd name="T78" fmla="*/ 2347 w 2682"/>
              <a:gd name="T79" fmla="*/ 568 h 662"/>
              <a:gd name="T80" fmla="*/ 2398 w 2682"/>
              <a:gd name="T81" fmla="*/ 619 h 662"/>
              <a:gd name="T82" fmla="*/ 2476 w 2682"/>
              <a:gd name="T83" fmla="*/ 568 h 662"/>
              <a:gd name="T84" fmla="*/ 2545 w 2682"/>
              <a:gd name="T85" fmla="*/ 593 h 662"/>
              <a:gd name="T86" fmla="*/ 2631 w 2682"/>
              <a:gd name="T87" fmla="*/ 611 h 662"/>
              <a:gd name="T88" fmla="*/ 2682 w 2682"/>
              <a:gd name="T89" fmla="*/ 662 h 6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82"/>
              <a:gd name="T136" fmla="*/ 0 h 662"/>
              <a:gd name="T137" fmla="*/ 2682 w 2682"/>
              <a:gd name="T138" fmla="*/ 662 h 6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82" h="662">
                <a:moveTo>
                  <a:pt x="0" y="490"/>
                </a:moveTo>
                <a:lnTo>
                  <a:pt x="51" y="482"/>
                </a:lnTo>
                <a:lnTo>
                  <a:pt x="120" y="542"/>
                </a:lnTo>
                <a:lnTo>
                  <a:pt x="198" y="516"/>
                </a:lnTo>
                <a:lnTo>
                  <a:pt x="249" y="516"/>
                </a:lnTo>
                <a:lnTo>
                  <a:pt x="309" y="585"/>
                </a:lnTo>
                <a:lnTo>
                  <a:pt x="387" y="628"/>
                </a:lnTo>
                <a:lnTo>
                  <a:pt x="438" y="636"/>
                </a:lnTo>
                <a:lnTo>
                  <a:pt x="490" y="602"/>
                </a:lnTo>
                <a:lnTo>
                  <a:pt x="559" y="602"/>
                </a:lnTo>
                <a:lnTo>
                  <a:pt x="627" y="628"/>
                </a:lnTo>
                <a:lnTo>
                  <a:pt x="696" y="568"/>
                </a:lnTo>
                <a:lnTo>
                  <a:pt x="748" y="550"/>
                </a:lnTo>
                <a:lnTo>
                  <a:pt x="877" y="490"/>
                </a:lnTo>
                <a:lnTo>
                  <a:pt x="920" y="404"/>
                </a:lnTo>
                <a:lnTo>
                  <a:pt x="1006" y="310"/>
                </a:lnTo>
                <a:lnTo>
                  <a:pt x="1083" y="387"/>
                </a:lnTo>
                <a:lnTo>
                  <a:pt x="1169" y="370"/>
                </a:lnTo>
                <a:lnTo>
                  <a:pt x="1221" y="241"/>
                </a:lnTo>
                <a:lnTo>
                  <a:pt x="1221" y="172"/>
                </a:lnTo>
                <a:lnTo>
                  <a:pt x="1272" y="215"/>
                </a:lnTo>
                <a:lnTo>
                  <a:pt x="1350" y="241"/>
                </a:lnTo>
                <a:lnTo>
                  <a:pt x="1384" y="138"/>
                </a:lnTo>
                <a:lnTo>
                  <a:pt x="1444" y="78"/>
                </a:lnTo>
                <a:lnTo>
                  <a:pt x="1496" y="103"/>
                </a:lnTo>
                <a:lnTo>
                  <a:pt x="1522" y="60"/>
                </a:lnTo>
                <a:lnTo>
                  <a:pt x="1547" y="0"/>
                </a:lnTo>
                <a:lnTo>
                  <a:pt x="1608" y="9"/>
                </a:lnTo>
                <a:lnTo>
                  <a:pt x="1642" y="60"/>
                </a:lnTo>
                <a:lnTo>
                  <a:pt x="1711" y="138"/>
                </a:lnTo>
                <a:lnTo>
                  <a:pt x="1762" y="250"/>
                </a:lnTo>
                <a:lnTo>
                  <a:pt x="1797" y="318"/>
                </a:lnTo>
                <a:lnTo>
                  <a:pt x="1831" y="361"/>
                </a:lnTo>
                <a:lnTo>
                  <a:pt x="1874" y="413"/>
                </a:lnTo>
                <a:lnTo>
                  <a:pt x="1934" y="421"/>
                </a:lnTo>
                <a:lnTo>
                  <a:pt x="2012" y="499"/>
                </a:lnTo>
                <a:lnTo>
                  <a:pt x="2106" y="593"/>
                </a:lnTo>
                <a:lnTo>
                  <a:pt x="2192" y="593"/>
                </a:lnTo>
                <a:lnTo>
                  <a:pt x="2278" y="568"/>
                </a:lnTo>
                <a:lnTo>
                  <a:pt x="2347" y="568"/>
                </a:lnTo>
                <a:lnTo>
                  <a:pt x="2398" y="619"/>
                </a:lnTo>
                <a:lnTo>
                  <a:pt x="2476" y="568"/>
                </a:lnTo>
                <a:lnTo>
                  <a:pt x="2545" y="593"/>
                </a:lnTo>
                <a:lnTo>
                  <a:pt x="2631" y="611"/>
                </a:lnTo>
                <a:lnTo>
                  <a:pt x="2682" y="662"/>
                </a:lnTo>
              </a:path>
            </a:pathLst>
          </a:custGeom>
          <a:noFill/>
          <a:ln w="28575">
            <a:solidFill>
              <a:schemeClr val="tx1"/>
            </a:solidFill>
            <a:round/>
            <a:headEnd type="none" w="lg" len="lg"/>
            <a:tailEnd type="none" w="lg" len="lg"/>
          </a:ln>
        </p:spPr>
        <p:txBody>
          <a:bodyPr>
            <a:prstTxWarp prst="textNoShape">
              <a:avLst/>
            </a:prstTxWarp>
          </a:bodyPr>
          <a:lstStyle/>
          <a:p>
            <a:endParaRPr lang="en-US"/>
          </a:p>
        </p:txBody>
      </p:sp>
      <p:sp>
        <p:nvSpPr>
          <p:cNvPr id="30725" name="Rectangle 6"/>
          <p:cNvSpPr>
            <a:spLocks noChangeArrowheads="1"/>
          </p:cNvSpPr>
          <p:nvPr/>
        </p:nvSpPr>
        <p:spPr bwMode="auto">
          <a:xfrm>
            <a:off x="1390650" y="3632200"/>
            <a:ext cx="4408488" cy="1119188"/>
          </a:xfrm>
          <a:prstGeom prst="rect">
            <a:avLst/>
          </a:prstGeom>
          <a:noFill/>
          <a:ln w="9525">
            <a:solidFill>
              <a:schemeClr val="tx1"/>
            </a:solidFill>
            <a:miter lim="800000"/>
            <a:headEnd type="none" w="lg" len="lg"/>
            <a:tailEnd type="none" w="lg" len="lg"/>
          </a:ln>
        </p:spPr>
        <p:txBody>
          <a:bodyPr wrap="none" anchor="ctr">
            <a:prstTxWarp prst="textNoShape">
              <a:avLst/>
            </a:prstTxWarp>
          </a:bodyPr>
          <a:lstStyle/>
          <a:p>
            <a:endParaRPr lang="en-US"/>
          </a:p>
        </p:txBody>
      </p:sp>
      <p:grpSp>
        <p:nvGrpSpPr>
          <p:cNvPr id="2" name="Group 7"/>
          <p:cNvGrpSpPr>
            <a:grpSpLocks/>
          </p:cNvGrpSpPr>
          <p:nvPr/>
        </p:nvGrpSpPr>
        <p:grpSpPr bwMode="auto">
          <a:xfrm>
            <a:off x="1368425" y="3754438"/>
            <a:ext cx="136525" cy="657225"/>
            <a:chOff x="811" y="2923"/>
            <a:chExt cx="266" cy="414"/>
          </a:xfrm>
        </p:grpSpPr>
        <p:sp>
          <p:nvSpPr>
            <p:cNvPr id="30749" name="Line 8"/>
            <p:cNvSpPr>
              <a:spLocks noChangeShapeType="1"/>
            </p:cNvSpPr>
            <p:nvPr/>
          </p:nvSpPr>
          <p:spPr bwMode="auto">
            <a:xfrm>
              <a:off x="826" y="2923"/>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30750" name="Line 9"/>
            <p:cNvSpPr>
              <a:spLocks noChangeShapeType="1"/>
            </p:cNvSpPr>
            <p:nvPr/>
          </p:nvSpPr>
          <p:spPr bwMode="auto">
            <a:xfrm>
              <a:off x="827" y="3130"/>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30751" name="Line 10"/>
            <p:cNvSpPr>
              <a:spLocks noChangeShapeType="1"/>
            </p:cNvSpPr>
            <p:nvPr/>
          </p:nvSpPr>
          <p:spPr bwMode="auto">
            <a:xfrm>
              <a:off x="811" y="3337"/>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grpSp>
      <p:grpSp>
        <p:nvGrpSpPr>
          <p:cNvPr id="3" name="Group 11"/>
          <p:cNvGrpSpPr>
            <a:grpSpLocks/>
          </p:cNvGrpSpPr>
          <p:nvPr/>
        </p:nvGrpSpPr>
        <p:grpSpPr bwMode="auto">
          <a:xfrm>
            <a:off x="2687638" y="4664075"/>
            <a:ext cx="2489200" cy="88900"/>
            <a:chOff x="1642" y="3281"/>
            <a:chExt cx="1568" cy="271"/>
          </a:xfrm>
        </p:grpSpPr>
        <p:sp>
          <p:nvSpPr>
            <p:cNvPr id="30746" name="Line 12"/>
            <p:cNvSpPr>
              <a:spLocks noChangeShapeType="1"/>
            </p:cNvSpPr>
            <p:nvPr/>
          </p:nvSpPr>
          <p:spPr bwMode="auto">
            <a:xfrm rot="-5400000">
              <a:off x="1517" y="3406"/>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30747" name="Line 13"/>
            <p:cNvSpPr>
              <a:spLocks noChangeShapeType="1"/>
            </p:cNvSpPr>
            <p:nvPr/>
          </p:nvSpPr>
          <p:spPr bwMode="auto">
            <a:xfrm rot="-5400000">
              <a:off x="2301" y="3425"/>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30748" name="Line 14"/>
            <p:cNvSpPr>
              <a:spLocks noChangeShapeType="1"/>
            </p:cNvSpPr>
            <p:nvPr/>
          </p:nvSpPr>
          <p:spPr bwMode="auto">
            <a:xfrm rot="-5400000">
              <a:off x="3085" y="3427"/>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grpSp>
      <p:sp>
        <p:nvSpPr>
          <p:cNvPr id="30728" name="Text Box 15"/>
          <p:cNvSpPr txBox="1">
            <a:spLocks noChangeArrowheads="1"/>
          </p:cNvSpPr>
          <p:nvPr/>
        </p:nvSpPr>
        <p:spPr bwMode="auto">
          <a:xfrm>
            <a:off x="2254250" y="4721225"/>
            <a:ext cx="10795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smtClean="0"/>
              <a:t>1000 </a:t>
            </a:r>
            <a:r>
              <a:rPr lang="en-US" dirty="0"/>
              <a:t>km</a:t>
            </a:r>
          </a:p>
        </p:txBody>
      </p:sp>
      <p:sp>
        <p:nvSpPr>
          <p:cNvPr id="30729" name="Text Box 16"/>
          <p:cNvSpPr txBox="1">
            <a:spLocks noChangeArrowheads="1"/>
          </p:cNvSpPr>
          <p:nvPr/>
        </p:nvSpPr>
        <p:spPr bwMode="auto">
          <a:xfrm>
            <a:off x="3471863" y="4737100"/>
            <a:ext cx="10795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smtClean="0"/>
              <a:t>2000 </a:t>
            </a:r>
            <a:r>
              <a:rPr lang="en-US" dirty="0"/>
              <a:t>km</a:t>
            </a:r>
          </a:p>
        </p:txBody>
      </p:sp>
      <p:sp>
        <p:nvSpPr>
          <p:cNvPr id="30730" name="Text Box 17"/>
          <p:cNvSpPr txBox="1">
            <a:spLocks noChangeArrowheads="1"/>
          </p:cNvSpPr>
          <p:nvPr/>
        </p:nvSpPr>
        <p:spPr bwMode="auto">
          <a:xfrm>
            <a:off x="4799013" y="4740275"/>
            <a:ext cx="10795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smtClean="0"/>
              <a:t>3000 </a:t>
            </a:r>
            <a:r>
              <a:rPr lang="en-US" dirty="0"/>
              <a:t>km</a:t>
            </a:r>
          </a:p>
        </p:txBody>
      </p:sp>
      <p:sp>
        <p:nvSpPr>
          <p:cNvPr id="30731" name="Text Box 18"/>
          <p:cNvSpPr txBox="1">
            <a:spLocks noChangeArrowheads="1"/>
          </p:cNvSpPr>
          <p:nvPr/>
        </p:nvSpPr>
        <p:spPr bwMode="auto">
          <a:xfrm>
            <a:off x="523875" y="3876675"/>
            <a:ext cx="8890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0.8 km</a:t>
            </a:r>
          </a:p>
        </p:txBody>
      </p:sp>
      <p:sp>
        <p:nvSpPr>
          <p:cNvPr id="30732" name="Text Box 19"/>
          <p:cNvSpPr txBox="1">
            <a:spLocks noChangeArrowheads="1"/>
          </p:cNvSpPr>
          <p:nvPr/>
        </p:nvSpPr>
        <p:spPr bwMode="auto">
          <a:xfrm>
            <a:off x="539750" y="3524250"/>
            <a:ext cx="8890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1.6 km</a:t>
            </a:r>
          </a:p>
        </p:txBody>
      </p:sp>
      <p:sp>
        <p:nvSpPr>
          <p:cNvPr id="30733" name="Rectangle 22"/>
          <p:cNvSpPr>
            <a:spLocks noChangeArrowheads="1"/>
          </p:cNvSpPr>
          <p:nvPr/>
        </p:nvSpPr>
        <p:spPr bwMode="auto">
          <a:xfrm>
            <a:off x="1377950" y="5295900"/>
            <a:ext cx="4408488" cy="1050925"/>
          </a:xfrm>
          <a:prstGeom prst="rect">
            <a:avLst/>
          </a:prstGeom>
          <a:noFill/>
          <a:ln w="9525">
            <a:solidFill>
              <a:schemeClr val="tx1"/>
            </a:solidFill>
            <a:miter lim="800000"/>
            <a:headEnd/>
            <a:tailEnd type="none" w="lg" len="lg"/>
          </a:ln>
        </p:spPr>
        <p:txBody>
          <a:bodyPr wrap="none" anchor="ctr">
            <a:prstTxWarp prst="textNoShape">
              <a:avLst/>
            </a:prstTxWarp>
          </a:bodyPr>
          <a:lstStyle/>
          <a:p>
            <a:endParaRPr lang="en-US"/>
          </a:p>
        </p:txBody>
      </p:sp>
      <p:sp>
        <p:nvSpPr>
          <p:cNvPr id="30734" name="Line 24"/>
          <p:cNvSpPr>
            <a:spLocks noChangeShapeType="1"/>
          </p:cNvSpPr>
          <p:nvPr/>
        </p:nvSpPr>
        <p:spPr bwMode="auto">
          <a:xfrm>
            <a:off x="1255713" y="5472113"/>
            <a:ext cx="231775" cy="0"/>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30735" name="Line 25"/>
          <p:cNvSpPr>
            <a:spLocks noChangeShapeType="1"/>
          </p:cNvSpPr>
          <p:nvPr/>
        </p:nvSpPr>
        <p:spPr bwMode="auto">
          <a:xfrm>
            <a:off x="1257300" y="5692775"/>
            <a:ext cx="231775" cy="0"/>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30736" name="Line 26"/>
          <p:cNvSpPr>
            <a:spLocks noChangeShapeType="1"/>
          </p:cNvSpPr>
          <p:nvPr/>
        </p:nvSpPr>
        <p:spPr bwMode="auto">
          <a:xfrm>
            <a:off x="1257300" y="5927725"/>
            <a:ext cx="231775" cy="0"/>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30737" name="Freeform 28"/>
          <p:cNvSpPr>
            <a:spLocks/>
          </p:cNvSpPr>
          <p:nvPr/>
        </p:nvSpPr>
        <p:spPr bwMode="auto">
          <a:xfrm>
            <a:off x="1365250" y="5275263"/>
            <a:ext cx="4379913" cy="1066800"/>
          </a:xfrm>
          <a:custGeom>
            <a:avLst/>
            <a:gdLst>
              <a:gd name="T0" fmla="*/ 0 w 2759"/>
              <a:gd name="T1" fmla="*/ 391 h 672"/>
              <a:gd name="T2" fmla="*/ 120 w 2759"/>
              <a:gd name="T3" fmla="*/ 400 h 672"/>
              <a:gd name="T4" fmla="*/ 223 w 2759"/>
              <a:gd name="T5" fmla="*/ 434 h 672"/>
              <a:gd name="T6" fmla="*/ 326 w 2759"/>
              <a:gd name="T7" fmla="*/ 477 h 672"/>
              <a:gd name="T8" fmla="*/ 464 w 2759"/>
              <a:gd name="T9" fmla="*/ 520 h 672"/>
              <a:gd name="T10" fmla="*/ 584 w 2759"/>
              <a:gd name="T11" fmla="*/ 511 h 672"/>
              <a:gd name="T12" fmla="*/ 705 w 2759"/>
              <a:gd name="T13" fmla="*/ 477 h 672"/>
              <a:gd name="T14" fmla="*/ 791 w 2759"/>
              <a:gd name="T15" fmla="*/ 417 h 672"/>
              <a:gd name="T16" fmla="*/ 894 w 2759"/>
              <a:gd name="T17" fmla="*/ 365 h 672"/>
              <a:gd name="T18" fmla="*/ 1040 w 2759"/>
              <a:gd name="T19" fmla="*/ 357 h 672"/>
              <a:gd name="T20" fmla="*/ 1186 w 2759"/>
              <a:gd name="T21" fmla="*/ 279 h 672"/>
              <a:gd name="T22" fmla="*/ 1281 w 2759"/>
              <a:gd name="T23" fmla="*/ 159 h 672"/>
              <a:gd name="T24" fmla="*/ 1358 w 2759"/>
              <a:gd name="T25" fmla="*/ 56 h 672"/>
              <a:gd name="T26" fmla="*/ 1435 w 2759"/>
              <a:gd name="T27" fmla="*/ 21 h 672"/>
              <a:gd name="T28" fmla="*/ 1496 w 2759"/>
              <a:gd name="T29" fmla="*/ 13 h 672"/>
              <a:gd name="T30" fmla="*/ 1582 w 2759"/>
              <a:gd name="T31" fmla="*/ 99 h 672"/>
              <a:gd name="T32" fmla="*/ 1711 w 2759"/>
              <a:gd name="T33" fmla="*/ 236 h 672"/>
              <a:gd name="T34" fmla="*/ 1788 w 2759"/>
              <a:gd name="T35" fmla="*/ 357 h 672"/>
              <a:gd name="T36" fmla="*/ 1874 w 2759"/>
              <a:gd name="T37" fmla="*/ 408 h 672"/>
              <a:gd name="T38" fmla="*/ 2046 w 2759"/>
              <a:gd name="T39" fmla="*/ 451 h 672"/>
              <a:gd name="T40" fmla="*/ 2192 w 2759"/>
              <a:gd name="T41" fmla="*/ 528 h 672"/>
              <a:gd name="T42" fmla="*/ 2278 w 2759"/>
              <a:gd name="T43" fmla="*/ 597 h 672"/>
              <a:gd name="T44" fmla="*/ 2433 w 2759"/>
              <a:gd name="T45" fmla="*/ 632 h 672"/>
              <a:gd name="T46" fmla="*/ 2639 w 2759"/>
              <a:gd name="T47" fmla="*/ 666 h 672"/>
              <a:gd name="T48" fmla="*/ 2759 w 2759"/>
              <a:gd name="T49" fmla="*/ 666 h 6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9"/>
              <a:gd name="T76" fmla="*/ 0 h 672"/>
              <a:gd name="T77" fmla="*/ 2759 w 2759"/>
              <a:gd name="T78" fmla="*/ 672 h 6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9" h="672">
                <a:moveTo>
                  <a:pt x="0" y="391"/>
                </a:moveTo>
                <a:cubicBezTo>
                  <a:pt x="41" y="392"/>
                  <a:pt x="83" y="393"/>
                  <a:pt x="120" y="400"/>
                </a:cubicBezTo>
                <a:cubicBezTo>
                  <a:pt x="157" y="407"/>
                  <a:pt x="189" y="421"/>
                  <a:pt x="223" y="434"/>
                </a:cubicBezTo>
                <a:cubicBezTo>
                  <a:pt x="257" y="447"/>
                  <a:pt x="286" y="463"/>
                  <a:pt x="326" y="477"/>
                </a:cubicBezTo>
                <a:cubicBezTo>
                  <a:pt x="366" y="491"/>
                  <a:pt x="421" y="514"/>
                  <a:pt x="464" y="520"/>
                </a:cubicBezTo>
                <a:cubicBezTo>
                  <a:pt x="507" y="526"/>
                  <a:pt x="544" y="518"/>
                  <a:pt x="584" y="511"/>
                </a:cubicBezTo>
                <a:cubicBezTo>
                  <a:pt x="624" y="504"/>
                  <a:pt x="671" y="493"/>
                  <a:pt x="705" y="477"/>
                </a:cubicBezTo>
                <a:cubicBezTo>
                  <a:pt x="739" y="461"/>
                  <a:pt x="760" y="436"/>
                  <a:pt x="791" y="417"/>
                </a:cubicBezTo>
                <a:cubicBezTo>
                  <a:pt x="822" y="398"/>
                  <a:pt x="853" y="375"/>
                  <a:pt x="894" y="365"/>
                </a:cubicBezTo>
                <a:cubicBezTo>
                  <a:pt x="935" y="355"/>
                  <a:pt x="991" y="371"/>
                  <a:pt x="1040" y="357"/>
                </a:cubicBezTo>
                <a:cubicBezTo>
                  <a:pt x="1089" y="343"/>
                  <a:pt x="1146" y="312"/>
                  <a:pt x="1186" y="279"/>
                </a:cubicBezTo>
                <a:cubicBezTo>
                  <a:pt x="1226" y="246"/>
                  <a:pt x="1252" y="196"/>
                  <a:pt x="1281" y="159"/>
                </a:cubicBezTo>
                <a:cubicBezTo>
                  <a:pt x="1310" y="122"/>
                  <a:pt x="1332" y="79"/>
                  <a:pt x="1358" y="56"/>
                </a:cubicBezTo>
                <a:cubicBezTo>
                  <a:pt x="1384" y="33"/>
                  <a:pt x="1412" y="28"/>
                  <a:pt x="1435" y="21"/>
                </a:cubicBezTo>
                <a:cubicBezTo>
                  <a:pt x="1458" y="14"/>
                  <a:pt x="1472" y="0"/>
                  <a:pt x="1496" y="13"/>
                </a:cubicBezTo>
                <a:cubicBezTo>
                  <a:pt x="1520" y="26"/>
                  <a:pt x="1546" y="62"/>
                  <a:pt x="1582" y="99"/>
                </a:cubicBezTo>
                <a:cubicBezTo>
                  <a:pt x="1618" y="136"/>
                  <a:pt x="1677" y="193"/>
                  <a:pt x="1711" y="236"/>
                </a:cubicBezTo>
                <a:cubicBezTo>
                  <a:pt x="1745" y="279"/>
                  <a:pt x="1761" y="328"/>
                  <a:pt x="1788" y="357"/>
                </a:cubicBezTo>
                <a:cubicBezTo>
                  <a:pt x="1815" y="386"/>
                  <a:pt x="1831" y="392"/>
                  <a:pt x="1874" y="408"/>
                </a:cubicBezTo>
                <a:cubicBezTo>
                  <a:pt x="1917" y="424"/>
                  <a:pt x="1993" y="431"/>
                  <a:pt x="2046" y="451"/>
                </a:cubicBezTo>
                <a:cubicBezTo>
                  <a:pt x="2099" y="471"/>
                  <a:pt x="2153" y="504"/>
                  <a:pt x="2192" y="528"/>
                </a:cubicBezTo>
                <a:cubicBezTo>
                  <a:pt x="2231" y="552"/>
                  <a:pt x="2238" y="580"/>
                  <a:pt x="2278" y="597"/>
                </a:cubicBezTo>
                <a:cubicBezTo>
                  <a:pt x="2318" y="614"/>
                  <a:pt x="2373" y="621"/>
                  <a:pt x="2433" y="632"/>
                </a:cubicBezTo>
                <a:cubicBezTo>
                  <a:pt x="2493" y="643"/>
                  <a:pt x="2585" y="660"/>
                  <a:pt x="2639" y="666"/>
                </a:cubicBezTo>
                <a:cubicBezTo>
                  <a:pt x="2693" y="672"/>
                  <a:pt x="2726" y="669"/>
                  <a:pt x="2759" y="666"/>
                </a:cubicBezTo>
              </a:path>
            </a:pathLst>
          </a:custGeom>
          <a:noFill/>
          <a:ln w="28575">
            <a:solidFill>
              <a:schemeClr val="tx1"/>
            </a:solidFill>
            <a:round/>
            <a:headEnd/>
            <a:tailEnd type="none" w="lg" len="lg"/>
          </a:ln>
        </p:spPr>
        <p:txBody>
          <a:bodyPr>
            <a:prstTxWarp prst="textNoShape">
              <a:avLst/>
            </a:prstTxWarp>
          </a:bodyPr>
          <a:lstStyle/>
          <a:p>
            <a:endParaRPr lang="en-US"/>
          </a:p>
        </p:txBody>
      </p:sp>
      <p:sp>
        <p:nvSpPr>
          <p:cNvPr id="30738" name="Line 29"/>
          <p:cNvSpPr>
            <a:spLocks noChangeShapeType="1"/>
          </p:cNvSpPr>
          <p:nvPr/>
        </p:nvSpPr>
        <p:spPr bwMode="auto">
          <a:xfrm>
            <a:off x="1273175" y="6148388"/>
            <a:ext cx="231775" cy="0"/>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30739" name="Text Box 30"/>
          <p:cNvSpPr txBox="1">
            <a:spLocks noChangeArrowheads="1"/>
          </p:cNvSpPr>
          <p:nvPr/>
        </p:nvSpPr>
        <p:spPr bwMode="auto">
          <a:xfrm>
            <a:off x="215900" y="5232400"/>
            <a:ext cx="1065213"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60 mGal</a:t>
            </a:r>
          </a:p>
        </p:txBody>
      </p:sp>
      <p:sp>
        <p:nvSpPr>
          <p:cNvPr id="30740" name="Text Box 31"/>
          <p:cNvSpPr txBox="1">
            <a:spLocks noChangeArrowheads="1"/>
          </p:cNvSpPr>
          <p:nvPr/>
        </p:nvSpPr>
        <p:spPr bwMode="auto">
          <a:xfrm>
            <a:off x="258763" y="5916613"/>
            <a:ext cx="938212"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0 mGal</a:t>
            </a:r>
          </a:p>
        </p:txBody>
      </p:sp>
      <p:sp>
        <p:nvSpPr>
          <p:cNvPr id="30741" name="Text Box 32"/>
          <p:cNvSpPr txBox="1">
            <a:spLocks noChangeArrowheads="1"/>
          </p:cNvSpPr>
          <p:nvPr/>
        </p:nvSpPr>
        <p:spPr bwMode="auto">
          <a:xfrm>
            <a:off x="4562475" y="3694113"/>
            <a:ext cx="784225" cy="396875"/>
          </a:xfrm>
          <a:prstGeom prst="rect">
            <a:avLst/>
          </a:prstGeom>
          <a:noFill/>
          <a:ln w="9525">
            <a:noFill/>
            <a:miter lim="800000"/>
            <a:headEnd/>
            <a:tailEnd type="none" w="lg" len="lg"/>
          </a:ln>
        </p:spPr>
        <p:txBody>
          <a:bodyPr wrap="none">
            <a:prstTxWarp prst="textNoShape">
              <a:avLst/>
            </a:prstTxWarp>
            <a:spAutoFit/>
          </a:bodyPr>
          <a:lstStyle/>
          <a:p>
            <a:r>
              <a:rPr lang="en-US"/>
              <a:t>Topo.</a:t>
            </a:r>
          </a:p>
        </p:txBody>
      </p:sp>
      <p:sp>
        <p:nvSpPr>
          <p:cNvPr id="30742" name="Text Box 33"/>
          <p:cNvSpPr txBox="1">
            <a:spLocks noChangeArrowheads="1"/>
          </p:cNvSpPr>
          <p:nvPr/>
        </p:nvSpPr>
        <p:spPr bwMode="auto">
          <a:xfrm>
            <a:off x="4187247" y="5336989"/>
            <a:ext cx="1599191" cy="646331"/>
          </a:xfrm>
          <a:prstGeom prst="rect">
            <a:avLst/>
          </a:prstGeom>
          <a:noFill/>
          <a:ln w="9525">
            <a:noFill/>
            <a:miter lim="800000"/>
            <a:headEnd/>
            <a:tailEnd type="none" w="lg" len="lg"/>
          </a:ln>
        </p:spPr>
        <p:txBody>
          <a:bodyPr wrap="none">
            <a:prstTxWarp prst="textNoShape">
              <a:avLst/>
            </a:prstTxWarp>
            <a:spAutoFit/>
          </a:bodyPr>
          <a:lstStyle/>
          <a:p>
            <a:pPr algn="r"/>
            <a:r>
              <a:rPr lang="en-US" dirty="0" smtClean="0">
                <a:solidFill>
                  <a:srgbClr val="0000FF"/>
                </a:solidFill>
              </a:rPr>
              <a:t>Observed </a:t>
            </a:r>
            <a:r>
              <a:rPr lang="en-US" dirty="0" err="1">
                <a:solidFill>
                  <a:srgbClr val="0000FF"/>
                </a:solidFill>
              </a:rPr>
              <a:t>g</a:t>
            </a:r>
            <a:r>
              <a:rPr lang="en-US" dirty="0" err="1" smtClean="0">
                <a:solidFill>
                  <a:srgbClr val="0000FF"/>
                </a:solidFill>
              </a:rPr>
              <a:t>rav</a:t>
            </a:r>
            <a:r>
              <a:rPr lang="en-US" dirty="0" smtClean="0">
                <a:solidFill>
                  <a:srgbClr val="0000FF"/>
                </a:solidFill>
              </a:rPr>
              <a:t>.</a:t>
            </a:r>
          </a:p>
          <a:p>
            <a:pPr algn="r"/>
            <a:r>
              <a:rPr lang="en-US" dirty="0" smtClean="0">
                <a:solidFill>
                  <a:srgbClr val="0000FF"/>
                </a:solidFill>
              </a:rPr>
              <a:t>anomalies</a:t>
            </a:r>
            <a:endParaRPr lang="en-US" dirty="0">
              <a:solidFill>
                <a:srgbClr val="0000FF"/>
              </a:solidFill>
            </a:endParaRPr>
          </a:p>
        </p:txBody>
      </p:sp>
      <p:sp>
        <p:nvSpPr>
          <p:cNvPr id="30743" name="Text Box 34"/>
          <p:cNvSpPr txBox="1">
            <a:spLocks noChangeArrowheads="1"/>
          </p:cNvSpPr>
          <p:nvPr/>
        </p:nvSpPr>
        <p:spPr bwMode="auto">
          <a:xfrm>
            <a:off x="563563" y="6421438"/>
            <a:ext cx="3276600" cy="366712"/>
          </a:xfrm>
          <a:prstGeom prst="rect">
            <a:avLst/>
          </a:prstGeom>
          <a:noFill/>
          <a:ln w="9525">
            <a:noFill/>
            <a:miter lim="800000"/>
            <a:headEnd/>
            <a:tailEnd type="none" w="lg" len="lg"/>
          </a:ln>
        </p:spPr>
        <p:txBody>
          <a:bodyPr wrap="none">
            <a:prstTxWarp prst="textNoShape">
              <a:avLst/>
            </a:prstTxWarp>
            <a:spAutoFit/>
          </a:bodyPr>
          <a:lstStyle/>
          <a:p>
            <a:r>
              <a:rPr lang="en-US" sz="1800"/>
              <a:t>Nimmo &amp; McKenzie,</a:t>
            </a:r>
            <a:r>
              <a:rPr lang="en-US" sz="1800" i="1"/>
              <a:t> EPSL</a:t>
            </a:r>
            <a:r>
              <a:rPr lang="en-US" sz="1800"/>
              <a:t> 1996</a:t>
            </a:r>
          </a:p>
        </p:txBody>
      </p:sp>
      <p:sp>
        <p:nvSpPr>
          <p:cNvPr id="33" name="Rectangle 3"/>
          <p:cNvSpPr txBox="1">
            <a:spLocks noChangeArrowheads="1"/>
          </p:cNvSpPr>
          <p:nvPr/>
        </p:nvSpPr>
        <p:spPr>
          <a:xfrm>
            <a:off x="374650" y="931863"/>
            <a:ext cx="8558213" cy="45259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smtClean="0">
                <a:solidFill>
                  <a:srgbClr val="FF0000"/>
                </a:solidFill>
              </a:rPr>
              <a:t>What acceleration would we expect at the surface?</a:t>
            </a:r>
          </a:p>
          <a:p>
            <a:r>
              <a:rPr lang="en-US" sz="2800" smtClean="0">
                <a:solidFill>
                  <a:srgbClr val="FF0000"/>
                </a:solidFill>
              </a:rPr>
              <a:t>What might we expect at satellite altitude?</a:t>
            </a:r>
          </a:p>
          <a:p>
            <a:r>
              <a:rPr lang="en-US" sz="2800" smtClean="0">
                <a:solidFill>
                  <a:srgbClr val="FF0000"/>
                </a:solidFill>
              </a:rPr>
              <a:t>How does this compare with what we actually see?</a:t>
            </a:r>
            <a:endParaRPr lang="en-US" sz="2800" dirty="0" smtClean="0">
              <a:solidFill>
                <a:srgbClr val="FF0000"/>
              </a:solidFill>
            </a:endParaRPr>
          </a:p>
        </p:txBody>
      </p:sp>
      <p:pic>
        <p:nvPicPr>
          <p:cNvPr id="34" name="Picture 33" descr="atte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733" y="3632200"/>
            <a:ext cx="3071721" cy="2658893"/>
          </a:xfrm>
          <a:prstGeom prst="rect">
            <a:avLst/>
          </a:prstGeom>
        </p:spPr>
      </p:pic>
      <p:sp>
        <p:nvSpPr>
          <p:cNvPr id="35" name="TextBox 34"/>
          <p:cNvSpPr txBox="1"/>
          <p:nvPr/>
        </p:nvSpPr>
        <p:spPr>
          <a:xfrm>
            <a:off x="6439515" y="3766387"/>
            <a:ext cx="2417604" cy="584776"/>
          </a:xfrm>
          <a:prstGeom prst="rect">
            <a:avLst/>
          </a:prstGeom>
          <a:noFill/>
        </p:spPr>
        <p:txBody>
          <a:bodyPr wrap="square" rtlCol="0">
            <a:spAutoFit/>
          </a:bodyPr>
          <a:lstStyle/>
          <a:p>
            <a:r>
              <a:rPr lang="en-US" sz="1600" dirty="0" smtClean="0">
                <a:solidFill>
                  <a:srgbClr val="0000FF"/>
                </a:solidFill>
              </a:rPr>
              <a:t>Attenuation factor </a:t>
            </a:r>
            <a:r>
              <a:rPr lang="en-US" sz="1600" dirty="0" err="1" smtClean="0">
                <a:solidFill>
                  <a:srgbClr val="0000FF"/>
                </a:solidFill>
              </a:rPr>
              <a:t>vs</a:t>
            </a:r>
            <a:r>
              <a:rPr lang="en-US" sz="1600" dirty="0" smtClean="0">
                <a:solidFill>
                  <a:srgbClr val="0000FF"/>
                </a:solidFill>
              </a:rPr>
              <a:t> wavelength at z = 200 km</a:t>
            </a:r>
            <a:endParaRPr lang="en-US" sz="1600" dirty="0">
              <a:solidFill>
                <a:srgbClr val="0000FF"/>
              </a:solidFill>
            </a:endParaRPr>
          </a:p>
        </p:txBody>
      </p:sp>
    </p:spTree>
    <p:extLst>
      <p:ext uri="{BB962C8B-B14F-4D97-AF65-F5344CB8AC3E}">
        <p14:creationId xmlns:p14="http://schemas.microsoft.com/office/powerpoint/2010/main" val="1841941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6988"/>
            <a:ext cx="8229600" cy="1143001"/>
          </a:xfrm>
        </p:spPr>
        <p:txBody>
          <a:bodyPr/>
          <a:lstStyle/>
          <a:p>
            <a:pPr eaLnBrk="1" hangingPunct="1"/>
            <a:r>
              <a:rPr lang="en-US" dirty="0"/>
              <a:t>Example - Venus</a:t>
            </a:r>
          </a:p>
        </p:txBody>
      </p:sp>
      <p:sp>
        <p:nvSpPr>
          <p:cNvPr id="30724" name="Freeform 5"/>
          <p:cNvSpPr>
            <a:spLocks/>
          </p:cNvSpPr>
          <p:nvPr/>
        </p:nvSpPr>
        <p:spPr bwMode="auto">
          <a:xfrm>
            <a:off x="1404938" y="3644900"/>
            <a:ext cx="4257675" cy="1050925"/>
          </a:xfrm>
          <a:custGeom>
            <a:avLst/>
            <a:gdLst>
              <a:gd name="T0" fmla="*/ 0 w 2682"/>
              <a:gd name="T1" fmla="*/ 490 h 662"/>
              <a:gd name="T2" fmla="*/ 51 w 2682"/>
              <a:gd name="T3" fmla="*/ 482 h 662"/>
              <a:gd name="T4" fmla="*/ 120 w 2682"/>
              <a:gd name="T5" fmla="*/ 542 h 662"/>
              <a:gd name="T6" fmla="*/ 198 w 2682"/>
              <a:gd name="T7" fmla="*/ 516 h 662"/>
              <a:gd name="T8" fmla="*/ 249 w 2682"/>
              <a:gd name="T9" fmla="*/ 516 h 662"/>
              <a:gd name="T10" fmla="*/ 309 w 2682"/>
              <a:gd name="T11" fmla="*/ 585 h 662"/>
              <a:gd name="T12" fmla="*/ 387 w 2682"/>
              <a:gd name="T13" fmla="*/ 628 h 662"/>
              <a:gd name="T14" fmla="*/ 438 w 2682"/>
              <a:gd name="T15" fmla="*/ 636 h 662"/>
              <a:gd name="T16" fmla="*/ 490 w 2682"/>
              <a:gd name="T17" fmla="*/ 602 h 662"/>
              <a:gd name="T18" fmla="*/ 559 w 2682"/>
              <a:gd name="T19" fmla="*/ 602 h 662"/>
              <a:gd name="T20" fmla="*/ 627 w 2682"/>
              <a:gd name="T21" fmla="*/ 628 h 662"/>
              <a:gd name="T22" fmla="*/ 696 w 2682"/>
              <a:gd name="T23" fmla="*/ 568 h 662"/>
              <a:gd name="T24" fmla="*/ 748 w 2682"/>
              <a:gd name="T25" fmla="*/ 550 h 662"/>
              <a:gd name="T26" fmla="*/ 877 w 2682"/>
              <a:gd name="T27" fmla="*/ 490 h 662"/>
              <a:gd name="T28" fmla="*/ 920 w 2682"/>
              <a:gd name="T29" fmla="*/ 404 h 662"/>
              <a:gd name="T30" fmla="*/ 1006 w 2682"/>
              <a:gd name="T31" fmla="*/ 310 h 662"/>
              <a:gd name="T32" fmla="*/ 1083 w 2682"/>
              <a:gd name="T33" fmla="*/ 387 h 662"/>
              <a:gd name="T34" fmla="*/ 1169 w 2682"/>
              <a:gd name="T35" fmla="*/ 370 h 662"/>
              <a:gd name="T36" fmla="*/ 1221 w 2682"/>
              <a:gd name="T37" fmla="*/ 241 h 662"/>
              <a:gd name="T38" fmla="*/ 1221 w 2682"/>
              <a:gd name="T39" fmla="*/ 172 h 662"/>
              <a:gd name="T40" fmla="*/ 1272 w 2682"/>
              <a:gd name="T41" fmla="*/ 215 h 662"/>
              <a:gd name="T42" fmla="*/ 1350 w 2682"/>
              <a:gd name="T43" fmla="*/ 241 h 662"/>
              <a:gd name="T44" fmla="*/ 1384 w 2682"/>
              <a:gd name="T45" fmla="*/ 138 h 662"/>
              <a:gd name="T46" fmla="*/ 1444 w 2682"/>
              <a:gd name="T47" fmla="*/ 78 h 662"/>
              <a:gd name="T48" fmla="*/ 1496 w 2682"/>
              <a:gd name="T49" fmla="*/ 103 h 662"/>
              <a:gd name="T50" fmla="*/ 1522 w 2682"/>
              <a:gd name="T51" fmla="*/ 60 h 662"/>
              <a:gd name="T52" fmla="*/ 1547 w 2682"/>
              <a:gd name="T53" fmla="*/ 0 h 662"/>
              <a:gd name="T54" fmla="*/ 1608 w 2682"/>
              <a:gd name="T55" fmla="*/ 9 h 662"/>
              <a:gd name="T56" fmla="*/ 1642 w 2682"/>
              <a:gd name="T57" fmla="*/ 60 h 662"/>
              <a:gd name="T58" fmla="*/ 1711 w 2682"/>
              <a:gd name="T59" fmla="*/ 138 h 662"/>
              <a:gd name="T60" fmla="*/ 1762 w 2682"/>
              <a:gd name="T61" fmla="*/ 250 h 662"/>
              <a:gd name="T62" fmla="*/ 1797 w 2682"/>
              <a:gd name="T63" fmla="*/ 318 h 662"/>
              <a:gd name="T64" fmla="*/ 1831 w 2682"/>
              <a:gd name="T65" fmla="*/ 361 h 662"/>
              <a:gd name="T66" fmla="*/ 1874 w 2682"/>
              <a:gd name="T67" fmla="*/ 413 h 662"/>
              <a:gd name="T68" fmla="*/ 1934 w 2682"/>
              <a:gd name="T69" fmla="*/ 421 h 662"/>
              <a:gd name="T70" fmla="*/ 2012 w 2682"/>
              <a:gd name="T71" fmla="*/ 499 h 662"/>
              <a:gd name="T72" fmla="*/ 2106 w 2682"/>
              <a:gd name="T73" fmla="*/ 593 h 662"/>
              <a:gd name="T74" fmla="*/ 2192 w 2682"/>
              <a:gd name="T75" fmla="*/ 593 h 662"/>
              <a:gd name="T76" fmla="*/ 2278 w 2682"/>
              <a:gd name="T77" fmla="*/ 568 h 662"/>
              <a:gd name="T78" fmla="*/ 2347 w 2682"/>
              <a:gd name="T79" fmla="*/ 568 h 662"/>
              <a:gd name="T80" fmla="*/ 2398 w 2682"/>
              <a:gd name="T81" fmla="*/ 619 h 662"/>
              <a:gd name="T82" fmla="*/ 2476 w 2682"/>
              <a:gd name="T83" fmla="*/ 568 h 662"/>
              <a:gd name="T84" fmla="*/ 2545 w 2682"/>
              <a:gd name="T85" fmla="*/ 593 h 662"/>
              <a:gd name="T86" fmla="*/ 2631 w 2682"/>
              <a:gd name="T87" fmla="*/ 611 h 662"/>
              <a:gd name="T88" fmla="*/ 2682 w 2682"/>
              <a:gd name="T89" fmla="*/ 662 h 6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82"/>
              <a:gd name="T136" fmla="*/ 0 h 662"/>
              <a:gd name="T137" fmla="*/ 2682 w 2682"/>
              <a:gd name="T138" fmla="*/ 662 h 6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82" h="662">
                <a:moveTo>
                  <a:pt x="0" y="490"/>
                </a:moveTo>
                <a:lnTo>
                  <a:pt x="51" y="482"/>
                </a:lnTo>
                <a:lnTo>
                  <a:pt x="120" y="542"/>
                </a:lnTo>
                <a:lnTo>
                  <a:pt x="198" y="516"/>
                </a:lnTo>
                <a:lnTo>
                  <a:pt x="249" y="516"/>
                </a:lnTo>
                <a:lnTo>
                  <a:pt x="309" y="585"/>
                </a:lnTo>
                <a:lnTo>
                  <a:pt x="387" y="628"/>
                </a:lnTo>
                <a:lnTo>
                  <a:pt x="438" y="636"/>
                </a:lnTo>
                <a:lnTo>
                  <a:pt x="490" y="602"/>
                </a:lnTo>
                <a:lnTo>
                  <a:pt x="559" y="602"/>
                </a:lnTo>
                <a:lnTo>
                  <a:pt x="627" y="628"/>
                </a:lnTo>
                <a:lnTo>
                  <a:pt x="696" y="568"/>
                </a:lnTo>
                <a:lnTo>
                  <a:pt x="748" y="550"/>
                </a:lnTo>
                <a:lnTo>
                  <a:pt x="877" y="490"/>
                </a:lnTo>
                <a:lnTo>
                  <a:pt x="920" y="404"/>
                </a:lnTo>
                <a:lnTo>
                  <a:pt x="1006" y="310"/>
                </a:lnTo>
                <a:lnTo>
                  <a:pt x="1083" y="387"/>
                </a:lnTo>
                <a:lnTo>
                  <a:pt x="1169" y="370"/>
                </a:lnTo>
                <a:lnTo>
                  <a:pt x="1221" y="241"/>
                </a:lnTo>
                <a:lnTo>
                  <a:pt x="1221" y="172"/>
                </a:lnTo>
                <a:lnTo>
                  <a:pt x="1272" y="215"/>
                </a:lnTo>
                <a:lnTo>
                  <a:pt x="1350" y="241"/>
                </a:lnTo>
                <a:lnTo>
                  <a:pt x="1384" y="138"/>
                </a:lnTo>
                <a:lnTo>
                  <a:pt x="1444" y="78"/>
                </a:lnTo>
                <a:lnTo>
                  <a:pt x="1496" y="103"/>
                </a:lnTo>
                <a:lnTo>
                  <a:pt x="1522" y="60"/>
                </a:lnTo>
                <a:lnTo>
                  <a:pt x="1547" y="0"/>
                </a:lnTo>
                <a:lnTo>
                  <a:pt x="1608" y="9"/>
                </a:lnTo>
                <a:lnTo>
                  <a:pt x="1642" y="60"/>
                </a:lnTo>
                <a:lnTo>
                  <a:pt x="1711" y="138"/>
                </a:lnTo>
                <a:lnTo>
                  <a:pt x="1762" y="250"/>
                </a:lnTo>
                <a:lnTo>
                  <a:pt x="1797" y="318"/>
                </a:lnTo>
                <a:lnTo>
                  <a:pt x="1831" y="361"/>
                </a:lnTo>
                <a:lnTo>
                  <a:pt x="1874" y="413"/>
                </a:lnTo>
                <a:lnTo>
                  <a:pt x="1934" y="421"/>
                </a:lnTo>
                <a:lnTo>
                  <a:pt x="2012" y="499"/>
                </a:lnTo>
                <a:lnTo>
                  <a:pt x="2106" y="593"/>
                </a:lnTo>
                <a:lnTo>
                  <a:pt x="2192" y="593"/>
                </a:lnTo>
                <a:lnTo>
                  <a:pt x="2278" y="568"/>
                </a:lnTo>
                <a:lnTo>
                  <a:pt x="2347" y="568"/>
                </a:lnTo>
                <a:lnTo>
                  <a:pt x="2398" y="619"/>
                </a:lnTo>
                <a:lnTo>
                  <a:pt x="2476" y="568"/>
                </a:lnTo>
                <a:lnTo>
                  <a:pt x="2545" y="593"/>
                </a:lnTo>
                <a:lnTo>
                  <a:pt x="2631" y="611"/>
                </a:lnTo>
                <a:lnTo>
                  <a:pt x="2682" y="662"/>
                </a:lnTo>
              </a:path>
            </a:pathLst>
          </a:custGeom>
          <a:noFill/>
          <a:ln w="28575">
            <a:solidFill>
              <a:schemeClr val="tx1"/>
            </a:solidFill>
            <a:round/>
            <a:headEnd type="none" w="lg" len="lg"/>
            <a:tailEnd type="none" w="lg" len="lg"/>
          </a:ln>
        </p:spPr>
        <p:txBody>
          <a:bodyPr>
            <a:prstTxWarp prst="textNoShape">
              <a:avLst/>
            </a:prstTxWarp>
          </a:bodyPr>
          <a:lstStyle/>
          <a:p>
            <a:endParaRPr lang="en-US"/>
          </a:p>
        </p:txBody>
      </p:sp>
      <p:sp>
        <p:nvSpPr>
          <p:cNvPr id="30725" name="Rectangle 6"/>
          <p:cNvSpPr>
            <a:spLocks noChangeArrowheads="1"/>
          </p:cNvSpPr>
          <p:nvPr/>
        </p:nvSpPr>
        <p:spPr bwMode="auto">
          <a:xfrm>
            <a:off x="1390650" y="3632200"/>
            <a:ext cx="4408488" cy="1119188"/>
          </a:xfrm>
          <a:prstGeom prst="rect">
            <a:avLst/>
          </a:prstGeom>
          <a:noFill/>
          <a:ln w="9525">
            <a:solidFill>
              <a:schemeClr val="tx1"/>
            </a:solidFill>
            <a:miter lim="800000"/>
            <a:headEnd type="none" w="lg" len="lg"/>
            <a:tailEnd type="none" w="lg" len="lg"/>
          </a:ln>
        </p:spPr>
        <p:txBody>
          <a:bodyPr wrap="none" anchor="ctr">
            <a:prstTxWarp prst="textNoShape">
              <a:avLst/>
            </a:prstTxWarp>
          </a:bodyPr>
          <a:lstStyle/>
          <a:p>
            <a:endParaRPr lang="en-US"/>
          </a:p>
        </p:txBody>
      </p:sp>
      <p:grpSp>
        <p:nvGrpSpPr>
          <p:cNvPr id="2" name="Group 7"/>
          <p:cNvGrpSpPr>
            <a:grpSpLocks/>
          </p:cNvGrpSpPr>
          <p:nvPr/>
        </p:nvGrpSpPr>
        <p:grpSpPr bwMode="auto">
          <a:xfrm>
            <a:off x="1368425" y="3754438"/>
            <a:ext cx="136525" cy="657225"/>
            <a:chOff x="811" y="2923"/>
            <a:chExt cx="266" cy="414"/>
          </a:xfrm>
        </p:grpSpPr>
        <p:sp>
          <p:nvSpPr>
            <p:cNvPr id="30749" name="Line 8"/>
            <p:cNvSpPr>
              <a:spLocks noChangeShapeType="1"/>
            </p:cNvSpPr>
            <p:nvPr/>
          </p:nvSpPr>
          <p:spPr bwMode="auto">
            <a:xfrm>
              <a:off x="826" y="2923"/>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30750" name="Line 9"/>
            <p:cNvSpPr>
              <a:spLocks noChangeShapeType="1"/>
            </p:cNvSpPr>
            <p:nvPr/>
          </p:nvSpPr>
          <p:spPr bwMode="auto">
            <a:xfrm>
              <a:off x="827" y="3130"/>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30751" name="Line 10"/>
            <p:cNvSpPr>
              <a:spLocks noChangeShapeType="1"/>
            </p:cNvSpPr>
            <p:nvPr/>
          </p:nvSpPr>
          <p:spPr bwMode="auto">
            <a:xfrm>
              <a:off x="811" y="3337"/>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grpSp>
      <p:grpSp>
        <p:nvGrpSpPr>
          <p:cNvPr id="3" name="Group 11"/>
          <p:cNvGrpSpPr>
            <a:grpSpLocks/>
          </p:cNvGrpSpPr>
          <p:nvPr/>
        </p:nvGrpSpPr>
        <p:grpSpPr bwMode="auto">
          <a:xfrm>
            <a:off x="2687638" y="4664075"/>
            <a:ext cx="2489200" cy="88900"/>
            <a:chOff x="1642" y="3281"/>
            <a:chExt cx="1568" cy="271"/>
          </a:xfrm>
        </p:grpSpPr>
        <p:sp>
          <p:nvSpPr>
            <p:cNvPr id="30746" name="Line 12"/>
            <p:cNvSpPr>
              <a:spLocks noChangeShapeType="1"/>
            </p:cNvSpPr>
            <p:nvPr/>
          </p:nvSpPr>
          <p:spPr bwMode="auto">
            <a:xfrm rot="-5400000">
              <a:off x="1517" y="3406"/>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30747" name="Line 13"/>
            <p:cNvSpPr>
              <a:spLocks noChangeShapeType="1"/>
            </p:cNvSpPr>
            <p:nvPr/>
          </p:nvSpPr>
          <p:spPr bwMode="auto">
            <a:xfrm rot="-5400000">
              <a:off x="2301" y="3425"/>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30748" name="Line 14"/>
            <p:cNvSpPr>
              <a:spLocks noChangeShapeType="1"/>
            </p:cNvSpPr>
            <p:nvPr/>
          </p:nvSpPr>
          <p:spPr bwMode="auto">
            <a:xfrm rot="-5400000">
              <a:off x="3085" y="3427"/>
              <a:ext cx="25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grpSp>
      <p:sp>
        <p:nvSpPr>
          <p:cNvPr id="30728" name="Text Box 15"/>
          <p:cNvSpPr txBox="1">
            <a:spLocks noChangeArrowheads="1"/>
          </p:cNvSpPr>
          <p:nvPr/>
        </p:nvSpPr>
        <p:spPr bwMode="auto">
          <a:xfrm>
            <a:off x="2254250" y="4721225"/>
            <a:ext cx="10795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smtClean="0"/>
              <a:t>1000 </a:t>
            </a:r>
            <a:r>
              <a:rPr lang="en-US" dirty="0"/>
              <a:t>km</a:t>
            </a:r>
          </a:p>
        </p:txBody>
      </p:sp>
      <p:sp>
        <p:nvSpPr>
          <p:cNvPr id="30729" name="Text Box 16"/>
          <p:cNvSpPr txBox="1">
            <a:spLocks noChangeArrowheads="1"/>
          </p:cNvSpPr>
          <p:nvPr/>
        </p:nvSpPr>
        <p:spPr bwMode="auto">
          <a:xfrm>
            <a:off x="3471863" y="4737100"/>
            <a:ext cx="10795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smtClean="0"/>
              <a:t>2000 </a:t>
            </a:r>
            <a:r>
              <a:rPr lang="en-US" dirty="0"/>
              <a:t>km</a:t>
            </a:r>
          </a:p>
        </p:txBody>
      </p:sp>
      <p:sp>
        <p:nvSpPr>
          <p:cNvPr id="30730" name="Text Box 17"/>
          <p:cNvSpPr txBox="1">
            <a:spLocks noChangeArrowheads="1"/>
          </p:cNvSpPr>
          <p:nvPr/>
        </p:nvSpPr>
        <p:spPr bwMode="auto">
          <a:xfrm>
            <a:off x="4799013" y="4740275"/>
            <a:ext cx="10795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smtClean="0"/>
              <a:t>3000 </a:t>
            </a:r>
            <a:r>
              <a:rPr lang="en-US" dirty="0"/>
              <a:t>km</a:t>
            </a:r>
          </a:p>
        </p:txBody>
      </p:sp>
      <p:sp>
        <p:nvSpPr>
          <p:cNvPr id="30731" name="Text Box 18"/>
          <p:cNvSpPr txBox="1">
            <a:spLocks noChangeArrowheads="1"/>
          </p:cNvSpPr>
          <p:nvPr/>
        </p:nvSpPr>
        <p:spPr bwMode="auto">
          <a:xfrm>
            <a:off x="523875" y="3876675"/>
            <a:ext cx="8890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0.8 km</a:t>
            </a:r>
          </a:p>
        </p:txBody>
      </p:sp>
      <p:sp>
        <p:nvSpPr>
          <p:cNvPr id="30732" name="Text Box 19"/>
          <p:cNvSpPr txBox="1">
            <a:spLocks noChangeArrowheads="1"/>
          </p:cNvSpPr>
          <p:nvPr/>
        </p:nvSpPr>
        <p:spPr bwMode="auto">
          <a:xfrm>
            <a:off x="539750" y="3524250"/>
            <a:ext cx="8890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1.6 km</a:t>
            </a:r>
          </a:p>
        </p:txBody>
      </p:sp>
      <p:sp>
        <p:nvSpPr>
          <p:cNvPr id="30733" name="Rectangle 22"/>
          <p:cNvSpPr>
            <a:spLocks noChangeArrowheads="1"/>
          </p:cNvSpPr>
          <p:nvPr/>
        </p:nvSpPr>
        <p:spPr bwMode="auto">
          <a:xfrm>
            <a:off x="1377950" y="5295900"/>
            <a:ext cx="4408488" cy="1050925"/>
          </a:xfrm>
          <a:prstGeom prst="rect">
            <a:avLst/>
          </a:prstGeom>
          <a:noFill/>
          <a:ln w="9525">
            <a:solidFill>
              <a:schemeClr val="tx1"/>
            </a:solidFill>
            <a:miter lim="800000"/>
            <a:headEnd/>
            <a:tailEnd type="none" w="lg" len="lg"/>
          </a:ln>
        </p:spPr>
        <p:txBody>
          <a:bodyPr wrap="none" anchor="ctr">
            <a:prstTxWarp prst="textNoShape">
              <a:avLst/>
            </a:prstTxWarp>
          </a:bodyPr>
          <a:lstStyle/>
          <a:p>
            <a:endParaRPr lang="en-US"/>
          </a:p>
        </p:txBody>
      </p:sp>
      <p:sp>
        <p:nvSpPr>
          <p:cNvPr id="30734" name="Line 24"/>
          <p:cNvSpPr>
            <a:spLocks noChangeShapeType="1"/>
          </p:cNvSpPr>
          <p:nvPr/>
        </p:nvSpPr>
        <p:spPr bwMode="auto">
          <a:xfrm>
            <a:off x="1255713" y="5472113"/>
            <a:ext cx="231775" cy="0"/>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30735" name="Line 25"/>
          <p:cNvSpPr>
            <a:spLocks noChangeShapeType="1"/>
          </p:cNvSpPr>
          <p:nvPr/>
        </p:nvSpPr>
        <p:spPr bwMode="auto">
          <a:xfrm>
            <a:off x="1257300" y="5692775"/>
            <a:ext cx="231775" cy="0"/>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30736" name="Line 26"/>
          <p:cNvSpPr>
            <a:spLocks noChangeShapeType="1"/>
          </p:cNvSpPr>
          <p:nvPr/>
        </p:nvSpPr>
        <p:spPr bwMode="auto">
          <a:xfrm>
            <a:off x="1257300" y="5927725"/>
            <a:ext cx="231775" cy="0"/>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30737" name="Freeform 28"/>
          <p:cNvSpPr>
            <a:spLocks/>
          </p:cNvSpPr>
          <p:nvPr/>
        </p:nvSpPr>
        <p:spPr bwMode="auto">
          <a:xfrm>
            <a:off x="1365250" y="5275263"/>
            <a:ext cx="4379913" cy="1066800"/>
          </a:xfrm>
          <a:custGeom>
            <a:avLst/>
            <a:gdLst>
              <a:gd name="T0" fmla="*/ 0 w 2759"/>
              <a:gd name="T1" fmla="*/ 391 h 672"/>
              <a:gd name="T2" fmla="*/ 120 w 2759"/>
              <a:gd name="T3" fmla="*/ 400 h 672"/>
              <a:gd name="T4" fmla="*/ 223 w 2759"/>
              <a:gd name="T5" fmla="*/ 434 h 672"/>
              <a:gd name="T6" fmla="*/ 326 w 2759"/>
              <a:gd name="T7" fmla="*/ 477 h 672"/>
              <a:gd name="T8" fmla="*/ 464 w 2759"/>
              <a:gd name="T9" fmla="*/ 520 h 672"/>
              <a:gd name="T10" fmla="*/ 584 w 2759"/>
              <a:gd name="T11" fmla="*/ 511 h 672"/>
              <a:gd name="T12" fmla="*/ 705 w 2759"/>
              <a:gd name="T13" fmla="*/ 477 h 672"/>
              <a:gd name="T14" fmla="*/ 791 w 2759"/>
              <a:gd name="T15" fmla="*/ 417 h 672"/>
              <a:gd name="T16" fmla="*/ 894 w 2759"/>
              <a:gd name="T17" fmla="*/ 365 h 672"/>
              <a:gd name="T18" fmla="*/ 1040 w 2759"/>
              <a:gd name="T19" fmla="*/ 357 h 672"/>
              <a:gd name="T20" fmla="*/ 1186 w 2759"/>
              <a:gd name="T21" fmla="*/ 279 h 672"/>
              <a:gd name="T22" fmla="*/ 1281 w 2759"/>
              <a:gd name="T23" fmla="*/ 159 h 672"/>
              <a:gd name="T24" fmla="*/ 1358 w 2759"/>
              <a:gd name="T25" fmla="*/ 56 h 672"/>
              <a:gd name="T26" fmla="*/ 1435 w 2759"/>
              <a:gd name="T27" fmla="*/ 21 h 672"/>
              <a:gd name="T28" fmla="*/ 1496 w 2759"/>
              <a:gd name="T29" fmla="*/ 13 h 672"/>
              <a:gd name="T30" fmla="*/ 1582 w 2759"/>
              <a:gd name="T31" fmla="*/ 99 h 672"/>
              <a:gd name="T32" fmla="*/ 1711 w 2759"/>
              <a:gd name="T33" fmla="*/ 236 h 672"/>
              <a:gd name="T34" fmla="*/ 1788 w 2759"/>
              <a:gd name="T35" fmla="*/ 357 h 672"/>
              <a:gd name="T36" fmla="*/ 1874 w 2759"/>
              <a:gd name="T37" fmla="*/ 408 h 672"/>
              <a:gd name="T38" fmla="*/ 2046 w 2759"/>
              <a:gd name="T39" fmla="*/ 451 h 672"/>
              <a:gd name="T40" fmla="*/ 2192 w 2759"/>
              <a:gd name="T41" fmla="*/ 528 h 672"/>
              <a:gd name="T42" fmla="*/ 2278 w 2759"/>
              <a:gd name="T43" fmla="*/ 597 h 672"/>
              <a:gd name="T44" fmla="*/ 2433 w 2759"/>
              <a:gd name="T45" fmla="*/ 632 h 672"/>
              <a:gd name="T46" fmla="*/ 2639 w 2759"/>
              <a:gd name="T47" fmla="*/ 666 h 672"/>
              <a:gd name="T48" fmla="*/ 2759 w 2759"/>
              <a:gd name="T49" fmla="*/ 666 h 6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9"/>
              <a:gd name="T76" fmla="*/ 0 h 672"/>
              <a:gd name="T77" fmla="*/ 2759 w 2759"/>
              <a:gd name="T78" fmla="*/ 672 h 6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9" h="672">
                <a:moveTo>
                  <a:pt x="0" y="391"/>
                </a:moveTo>
                <a:cubicBezTo>
                  <a:pt x="41" y="392"/>
                  <a:pt x="83" y="393"/>
                  <a:pt x="120" y="400"/>
                </a:cubicBezTo>
                <a:cubicBezTo>
                  <a:pt x="157" y="407"/>
                  <a:pt x="189" y="421"/>
                  <a:pt x="223" y="434"/>
                </a:cubicBezTo>
                <a:cubicBezTo>
                  <a:pt x="257" y="447"/>
                  <a:pt x="286" y="463"/>
                  <a:pt x="326" y="477"/>
                </a:cubicBezTo>
                <a:cubicBezTo>
                  <a:pt x="366" y="491"/>
                  <a:pt x="421" y="514"/>
                  <a:pt x="464" y="520"/>
                </a:cubicBezTo>
                <a:cubicBezTo>
                  <a:pt x="507" y="526"/>
                  <a:pt x="544" y="518"/>
                  <a:pt x="584" y="511"/>
                </a:cubicBezTo>
                <a:cubicBezTo>
                  <a:pt x="624" y="504"/>
                  <a:pt x="671" y="493"/>
                  <a:pt x="705" y="477"/>
                </a:cubicBezTo>
                <a:cubicBezTo>
                  <a:pt x="739" y="461"/>
                  <a:pt x="760" y="436"/>
                  <a:pt x="791" y="417"/>
                </a:cubicBezTo>
                <a:cubicBezTo>
                  <a:pt x="822" y="398"/>
                  <a:pt x="853" y="375"/>
                  <a:pt x="894" y="365"/>
                </a:cubicBezTo>
                <a:cubicBezTo>
                  <a:pt x="935" y="355"/>
                  <a:pt x="991" y="371"/>
                  <a:pt x="1040" y="357"/>
                </a:cubicBezTo>
                <a:cubicBezTo>
                  <a:pt x="1089" y="343"/>
                  <a:pt x="1146" y="312"/>
                  <a:pt x="1186" y="279"/>
                </a:cubicBezTo>
                <a:cubicBezTo>
                  <a:pt x="1226" y="246"/>
                  <a:pt x="1252" y="196"/>
                  <a:pt x="1281" y="159"/>
                </a:cubicBezTo>
                <a:cubicBezTo>
                  <a:pt x="1310" y="122"/>
                  <a:pt x="1332" y="79"/>
                  <a:pt x="1358" y="56"/>
                </a:cubicBezTo>
                <a:cubicBezTo>
                  <a:pt x="1384" y="33"/>
                  <a:pt x="1412" y="28"/>
                  <a:pt x="1435" y="21"/>
                </a:cubicBezTo>
                <a:cubicBezTo>
                  <a:pt x="1458" y="14"/>
                  <a:pt x="1472" y="0"/>
                  <a:pt x="1496" y="13"/>
                </a:cubicBezTo>
                <a:cubicBezTo>
                  <a:pt x="1520" y="26"/>
                  <a:pt x="1546" y="62"/>
                  <a:pt x="1582" y="99"/>
                </a:cubicBezTo>
                <a:cubicBezTo>
                  <a:pt x="1618" y="136"/>
                  <a:pt x="1677" y="193"/>
                  <a:pt x="1711" y="236"/>
                </a:cubicBezTo>
                <a:cubicBezTo>
                  <a:pt x="1745" y="279"/>
                  <a:pt x="1761" y="328"/>
                  <a:pt x="1788" y="357"/>
                </a:cubicBezTo>
                <a:cubicBezTo>
                  <a:pt x="1815" y="386"/>
                  <a:pt x="1831" y="392"/>
                  <a:pt x="1874" y="408"/>
                </a:cubicBezTo>
                <a:cubicBezTo>
                  <a:pt x="1917" y="424"/>
                  <a:pt x="1993" y="431"/>
                  <a:pt x="2046" y="451"/>
                </a:cubicBezTo>
                <a:cubicBezTo>
                  <a:pt x="2099" y="471"/>
                  <a:pt x="2153" y="504"/>
                  <a:pt x="2192" y="528"/>
                </a:cubicBezTo>
                <a:cubicBezTo>
                  <a:pt x="2231" y="552"/>
                  <a:pt x="2238" y="580"/>
                  <a:pt x="2278" y="597"/>
                </a:cubicBezTo>
                <a:cubicBezTo>
                  <a:pt x="2318" y="614"/>
                  <a:pt x="2373" y="621"/>
                  <a:pt x="2433" y="632"/>
                </a:cubicBezTo>
                <a:cubicBezTo>
                  <a:pt x="2493" y="643"/>
                  <a:pt x="2585" y="660"/>
                  <a:pt x="2639" y="666"/>
                </a:cubicBezTo>
                <a:cubicBezTo>
                  <a:pt x="2693" y="672"/>
                  <a:pt x="2726" y="669"/>
                  <a:pt x="2759" y="666"/>
                </a:cubicBezTo>
              </a:path>
            </a:pathLst>
          </a:custGeom>
          <a:noFill/>
          <a:ln w="28575">
            <a:solidFill>
              <a:schemeClr val="tx1"/>
            </a:solidFill>
            <a:round/>
            <a:headEnd/>
            <a:tailEnd type="none" w="lg" len="lg"/>
          </a:ln>
        </p:spPr>
        <p:txBody>
          <a:bodyPr>
            <a:prstTxWarp prst="textNoShape">
              <a:avLst/>
            </a:prstTxWarp>
          </a:bodyPr>
          <a:lstStyle/>
          <a:p>
            <a:endParaRPr lang="en-US"/>
          </a:p>
        </p:txBody>
      </p:sp>
      <p:sp>
        <p:nvSpPr>
          <p:cNvPr id="30738" name="Line 29"/>
          <p:cNvSpPr>
            <a:spLocks noChangeShapeType="1"/>
          </p:cNvSpPr>
          <p:nvPr/>
        </p:nvSpPr>
        <p:spPr bwMode="auto">
          <a:xfrm>
            <a:off x="1273175" y="6148388"/>
            <a:ext cx="231775" cy="0"/>
          </a:xfrm>
          <a:prstGeom prst="line">
            <a:avLst/>
          </a:prstGeom>
          <a:noFill/>
          <a:ln w="9525">
            <a:solidFill>
              <a:schemeClr val="tx1"/>
            </a:solidFill>
            <a:round/>
            <a:headEnd/>
            <a:tailEnd type="none" w="lg" len="lg"/>
          </a:ln>
        </p:spPr>
        <p:txBody>
          <a:bodyPr>
            <a:prstTxWarp prst="textNoShape">
              <a:avLst/>
            </a:prstTxWarp>
          </a:bodyPr>
          <a:lstStyle/>
          <a:p>
            <a:endParaRPr lang="en-US"/>
          </a:p>
        </p:txBody>
      </p:sp>
      <p:sp>
        <p:nvSpPr>
          <p:cNvPr id="30739" name="Text Box 30"/>
          <p:cNvSpPr txBox="1">
            <a:spLocks noChangeArrowheads="1"/>
          </p:cNvSpPr>
          <p:nvPr/>
        </p:nvSpPr>
        <p:spPr bwMode="auto">
          <a:xfrm>
            <a:off x="215900" y="5232400"/>
            <a:ext cx="1065213"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60 mGal</a:t>
            </a:r>
          </a:p>
        </p:txBody>
      </p:sp>
      <p:sp>
        <p:nvSpPr>
          <p:cNvPr id="30740" name="Text Box 31"/>
          <p:cNvSpPr txBox="1">
            <a:spLocks noChangeArrowheads="1"/>
          </p:cNvSpPr>
          <p:nvPr/>
        </p:nvSpPr>
        <p:spPr bwMode="auto">
          <a:xfrm>
            <a:off x="258763" y="5916613"/>
            <a:ext cx="938212"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0 mGal</a:t>
            </a:r>
          </a:p>
        </p:txBody>
      </p:sp>
      <p:sp>
        <p:nvSpPr>
          <p:cNvPr id="30741" name="Text Box 32"/>
          <p:cNvSpPr txBox="1">
            <a:spLocks noChangeArrowheads="1"/>
          </p:cNvSpPr>
          <p:nvPr/>
        </p:nvSpPr>
        <p:spPr bwMode="auto">
          <a:xfrm>
            <a:off x="4562475" y="3694113"/>
            <a:ext cx="784225" cy="396875"/>
          </a:xfrm>
          <a:prstGeom prst="rect">
            <a:avLst/>
          </a:prstGeom>
          <a:noFill/>
          <a:ln w="9525">
            <a:noFill/>
            <a:miter lim="800000"/>
            <a:headEnd/>
            <a:tailEnd type="none" w="lg" len="lg"/>
          </a:ln>
        </p:spPr>
        <p:txBody>
          <a:bodyPr wrap="none">
            <a:prstTxWarp prst="textNoShape">
              <a:avLst/>
            </a:prstTxWarp>
            <a:spAutoFit/>
          </a:bodyPr>
          <a:lstStyle/>
          <a:p>
            <a:r>
              <a:rPr lang="en-US"/>
              <a:t>Topo.</a:t>
            </a:r>
          </a:p>
        </p:txBody>
      </p:sp>
      <p:sp>
        <p:nvSpPr>
          <p:cNvPr id="30742" name="Text Box 33"/>
          <p:cNvSpPr txBox="1">
            <a:spLocks noChangeArrowheads="1"/>
          </p:cNvSpPr>
          <p:nvPr/>
        </p:nvSpPr>
        <p:spPr bwMode="auto">
          <a:xfrm>
            <a:off x="4187247" y="5336989"/>
            <a:ext cx="1599191" cy="646331"/>
          </a:xfrm>
          <a:prstGeom prst="rect">
            <a:avLst/>
          </a:prstGeom>
          <a:noFill/>
          <a:ln w="9525">
            <a:noFill/>
            <a:miter lim="800000"/>
            <a:headEnd/>
            <a:tailEnd type="none" w="lg" len="lg"/>
          </a:ln>
        </p:spPr>
        <p:txBody>
          <a:bodyPr wrap="none">
            <a:prstTxWarp prst="textNoShape">
              <a:avLst/>
            </a:prstTxWarp>
            <a:spAutoFit/>
          </a:bodyPr>
          <a:lstStyle/>
          <a:p>
            <a:pPr algn="r"/>
            <a:r>
              <a:rPr lang="en-US" dirty="0" smtClean="0">
                <a:solidFill>
                  <a:srgbClr val="0000FF"/>
                </a:solidFill>
              </a:rPr>
              <a:t>Observed </a:t>
            </a:r>
            <a:r>
              <a:rPr lang="en-US" dirty="0" err="1">
                <a:solidFill>
                  <a:srgbClr val="0000FF"/>
                </a:solidFill>
              </a:rPr>
              <a:t>g</a:t>
            </a:r>
            <a:r>
              <a:rPr lang="en-US" dirty="0" err="1" smtClean="0">
                <a:solidFill>
                  <a:srgbClr val="0000FF"/>
                </a:solidFill>
              </a:rPr>
              <a:t>rav</a:t>
            </a:r>
            <a:r>
              <a:rPr lang="en-US" dirty="0" smtClean="0">
                <a:solidFill>
                  <a:srgbClr val="0000FF"/>
                </a:solidFill>
              </a:rPr>
              <a:t>.</a:t>
            </a:r>
          </a:p>
          <a:p>
            <a:pPr algn="r"/>
            <a:r>
              <a:rPr lang="en-US" dirty="0" smtClean="0">
                <a:solidFill>
                  <a:srgbClr val="0000FF"/>
                </a:solidFill>
              </a:rPr>
              <a:t>anomalies</a:t>
            </a:r>
            <a:endParaRPr lang="en-US" dirty="0">
              <a:solidFill>
                <a:srgbClr val="0000FF"/>
              </a:solidFill>
            </a:endParaRPr>
          </a:p>
        </p:txBody>
      </p:sp>
      <p:sp>
        <p:nvSpPr>
          <p:cNvPr id="30743" name="Text Box 34"/>
          <p:cNvSpPr txBox="1">
            <a:spLocks noChangeArrowheads="1"/>
          </p:cNvSpPr>
          <p:nvPr/>
        </p:nvSpPr>
        <p:spPr bwMode="auto">
          <a:xfrm>
            <a:off x="563563" y="6421438"/>
            <a:ext cx="3276600" cy="366712"/>
          </a:xfrm>
          <a:prstGeom prst="rect">
            <a:avLst/>
          </a:prstGeom>
          <a:noFill/>
          <a:ln w="9525">
            <a:noFill/>
            <a:miter lim="800000"/>
            <a:headEnd/>
            <a:tailEnd type="none" w="lg" len="lg"/>
          </a:ln>
        </p:spPr>
        <p:txBody>
          <a:bodyPr wrap="none">
            <a:prstTxWarp prst="textNoShape">
              <a:avLst/>
            </a:prstTxWarp>
            <a:spAutoFit/>
          </a:bodyPr>
          <a:lstStyle/>
          <a:p>
            <a:r>
              <a:rPr lang="en-US" sz="1800"/>
              <a:t>Nimmo &amp; McKenzie,</a:t>
            </a:r>
            <a:r>
              <a:rPr lang="en-US" sz="1800" i="1"/>
              <a:t> EPSL</a:t>
            </a:r>
            <a:r>
              <a:rPr lang="en-US" sz="1800"/>
              <a:t> 1996</a:t>
            </a:r>
          </a:p>
        </p:txBody>
      </p:sp>
      <p:sp>
        <p:nvSpPr>
          <p:cNvPr id="30745" name="Text Box 36"/>
          <p:cNvSpPr txBox="1">
            <a:spLocks noChangeArrowheads="1"/>
          </p:cNvSpPr>
          <p:nvPr/>
        </p:nvSpPr>
        <p:spPr bwMode="auto">
          <a:xfrm>
            <a:off x="644525" y="2759075"/>
            <a:ext cx="7019925" cy="457200"/>
          </a:xfrm>
          <a:prstGeom prst="rect">
            <a:avLst/>
          </a:prstGeom>
          <a:noFill/>
          <a:ln w="9525">
            <a:noFill/>
            <a:miter lim="800000"/>
            <a:headEnd/>
            <a:tailEnd type="none" w="lg" len="lg"/>
          </a:ln>
        </p:spPr>
        <p:txBody>
          <a:bodyPr wrap="none">
            <a:prstTxWarp prst="textNoShape">
              <a:avLst/>
            </a:prstTxWarp>
            <a:spAutoFit/>
          </a:bodyPr>
          <a:lstStyle/>
          <a:p>
            <a:r>
              <a:rPr lang="en-US" sz="2400" dirty="0"/>
              <a:t>Spacecraft altitude 200 km, </a:t>
            </a:r>
            <a:r>
              <a:rPr lang="en-US" sz="2400" dirty="0" err="1"/>
              <a:t>topo</a:t>
            </a:r>
            <a:r>
              <a:rPr lang="en-US" sz="2400" dirty="0"/>
              <a:t> wavelength ~2000 km </a:t>
            </a:r>
          </a:p>
        </p:txBody>
      </p:sp>
      <p:sp>
        <p:nvSpPr>
          <p:cNvPr id="33" name="Rectangle 3"/>
          <p:cNvSpPr txBox="1">
            <a:spLocks noChangeArrowheads="1"/>
          </p:cNvSpPr>
          <p:nvPr/>
        </p:nvSpPr>
        <p:spPr>
          <a:xfrm>
            <a:off x="374650" y="931863"/>
            <a:ext cx="8558213" cy="45259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smtClean="0">
                <a:solidFill>
                  <a:srgbClr val="FF0000"/>
                </a:solidFill>
              </a:rPr>
              <a:t>What acceleration would we expect at the surface?</a:t>
            </a:r>
          </a:p>
          <a:p>
            <a:r>
              <a:rPr lang="en-US" sz="2800" smtClean="0">
                <a:solidFill>
                  <a:srgbClr val="FF0000"/>
                </a:solidFill>
              </a:rPr>
              <a:t>What might we expect at satellite altitude?</a:t>
            </a:r>
          </a:p>
          <a:p>
            <a:r>
              <a:rPr lang="en-US" sz="2800" smtClean="0">
                <a:solidFill>
                  <a:srgbClr val="FF0000"/>
                </a:solidFill>
              </a:rPr>
              <a:t>How does this compare with what we actually see?</a:t>
            </a:r>
            <a:endParaRPr lang="en-US" sz="2800" dirty="0" smtClean="0">
              <a:solidFill>
                <a:srgbClr val="FF0000"/>
              </a:solidFill>
            </a:endParaRPr>
          </a:p>
        </p:txBody>
      </p:sp>
      <p:pic>
        <p:nvPicPr>
          <p:cNvPr id="34" name="Picture 33" descr="atte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733" y="3632200"/>
            <a:ext cx="3071721" cy="2658893"/>
          </a:xfrm>
          <a:prstGeom prst="rect">
            <a:avLst/>
          </a:prstGeom>
        </p:spPr>
      </p:pic>
      <p:sp>
        <p:nvSpPr>
          <p:cNvPr id="35" name="TextBox 34"/>
          <p:cNvSpPr txBox="1"/>
          <p:nvPr/>
        </p:nvSpPr>
        <p:spPr>
          <a:xfrm>
            <a:off x="6439515" y="3766387"/>
            <a:ext cx="2417604" cy="584776"/>
          </a:xfrm>
          <a:prstGeom prst="rect">
            <a:avLst/>
          </a:prstGeom>
          <a:noFill/>
        </p:spPr>
        <p:txBody>
          <a:bodyPr wrap="square" rtlCol="0">
            <a:spAutoFit/>
          </a:bodyPr>
          <a:lstStyle/>
          <a:p>
            <a:r>
              <a:rPr lang="en-US" sz="1600" dirty="0" smtClean="0">
                <a:solidFill>
                  <a:srgbClr val="0000FF"/>
                </a:solidFill>
              </a:rPr>
              <a:t>Attenuation factor </a:t>
            </a:r>
            <a:r>
              <a:rPr lang="en-US" sz="1600" dirty="0" err="1" smtClean="0">
                <a:solidFill>
                  <a:srgbClr val="0000FF"/>
                </a:solidFill>
              </a:rPr>
              <a:t>vs</a:t>
            </a:r>
            <a:r>
              <a:rPr lang="en-US" sz="1600" dirty="0" smtClean="0">
                <a:solidFill>
                  <a:srgbClr val="0000FF"/>
                </a:solidFill>
              </a:rPr>
              <a:t> wavelength at z = 200 km</a:t>
            </a:r>
            <a:endParaRPr lang="en-US" sz="1600" dirty="0">
              <a:solidFill>
                <a:srgbClr val="0000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0503" y="298178"/>
            <a:ext cx="8291513" cy="1143000"/>
          </a:xfrm>
        </p:spPr>
        <p:txBody>
          <a:bodyPr>
            <a:normAutofit fontScale="90000"/>
          </a:bodyPr>
          <a:lstStyle/>
          <a:p>
            <a:pPr eaLnBrk="1" hangingPunct="1"/>
            <a:r>
              <a:rPr lang="en-US" sz="3600" dirty="0" smtClean="0"/>
              <a:t>Gravity due to a Thin Plate:  Uncompensated Topography</a:t>
            </a:r>
            <a:endParaRPr lang="en-US" sz="3600" dirty="0"/>
          </a:p>
        </p:txBody>
      </p:sp>
      <p:sp>
        <p:nvSpPr>
          <p:cNvPr id="29699" name="Rectangle 3"/>
          <p:cNvSpPr>
            <a:spLocks noGrp="1" noChangeArrowheads="1"/>
          </p:cNvSpPr>
          <p:nvPr>
            <p:ph type="body" idx="1"/>
          </p:nvPr>
        </p:nvSpPr>
        <p:spPr>
          <a:xfrm>
            <a:off x="112485" y="4320335"/>
            <a:ext cx="8942387" cy="2225748"/>
          </a:xfrm>
        </p:spPr>
        <p:txBody>
          <a:bodyPr>
            <a:normAutofit/>
          </a:bodyPr>
          <a:lstStyle/>
          <a:p>
            <a:pPr eaLnBrk="1" hangingPunct="1"/>
            <a:r>
              <a:rPr lang="en-US" sz="2400" dirty="0" smtClean="0"/>
              <a:t>We’ve shown how to calculate the gravitational effect of the mass excess (or deficit) associated with surface topography</a:t>
            </a:r>
          </a:p>
          <a:p>
            <a:pPr lvl="1"/>
            <a:r>
              <a:rPr lang="en-US" sz="2000" dirty="0" smtClean="0"/>
              <a:t>Calculate the predicted gravity anomaly at the surface </a:t>
            </a:r>
            <a:r>
              <a:rPr lang="en-US" sz="2000" i="1" dirty="0" err="1">
                <a:latin typeface="Symbol" pitchFamily="-105" charset="2"/>
              </a:rPr>
              <a:t>Δ</a:t>
            </a:r>
            <a:r>
              <a:rPr lang="en-US" sz="2000" i="1" dirty="0" err="1"/>
              <a:t>g</a:t>
            </a:r>
            <a:r>
              <a:rPr lang="en-US" sz="2000" i="1" dirty="0"/>
              <a:t>=2</a:t>
            </a:r>
            <a:r>
              <a:rPr lang="en-US" sz="2000" i="1" dirty="0">
                <a:latin typeface="Symbol" pitchFamily="-105" charset="2"/>
              </a:rPr>
              <a:t>π </a:t>
            </a:r>
            <a:r>
              <a:rPr lang="en-US" sz="2000" i="1" dirty="0" err="1">
                <a:latin typeface="Symbol" pitchFamily="-105" charset="2"/>
              </a:rPr>
              <a:t>r</a:t>
            </a:r>
            <a:r>
              <a:rPr lang="en-US" sz="2000" i="1" baseline="-25000" dirty="0" err="1"/>
              <a:t>t</a:t>
            </a:r>
            <a:r>
              <a:rPr lang="en-US" sz="2000" i="1" dirty="0">
                <a:latin typeface="Symbol" pitchFamily="-105" charset="2"/>
              </a:rPr>
              <a:t> </a:t>
            </a:r>
            <a:r>
              <a:rPr lang="en-US" sz="2000" i="1" dirty="0"/>
              <a:t>G </a:t>
            </a:r>
            <a:r>
              <a:rPr lang="en-US" sz="2000" i="1" dirty="0" smtClean="0"/>
              <a:t>h </a:t>
            </a:r>
            <a:r>
              <a:rPr lang="en-US" sz="2000" dirty="0" smtClean="0"/>
              <a:t>and compare it with the observed free air anomaly, OR</a:t>
            </a:r>
          </a:p>
          <a:p>
            <a:pPr lvl="1"/>
            <a:r>
              <a:rPr lang="en-US" sz="2000" dirty="0" smtClean="0"/>
              <a:t>If the measurement (or model) is at altitude we have to attenuate the signal.  The attenuation factor depends on wavelength</a:t>
            </a:r>
            <a:endParaRPr lang="en-US" sz="2000" dirty="0" smtClean="0">
              <a:solidFill>
                <a:schemeClr val="accent6">
                  <a:lumMod val="50000"/>
                </a:schemeClr>
              </a:solidFill>
            </a:endParaRPr>
          </a:p>
        </p:txBody>
      </p:sp>
      <p:sp>
        <p:nvSpPr>
          <p:cNvPr id="5" name="Freeform 16"/>
          <p:cNvSpPr>
            <a:spLocks/>
          </p:cNvSpPr>
          <p:nvPr/>
        </p:nvSpPr>
        <p:spPr bwMode="auto">
          <a:xfrm>
            <a:off x="3046072" y="1815439"/>
            <a:ext cx="2624137" cy="366713"/>
          </a:xfrm>
          <a:custGeom>
            <a:avLst/>
            <a:gdLst>
              <a:gd name="T0" fmla="*/ 0 w 1653"/>
              <a:gd name="T1" fmla="*/ 231 h 231"/>
              <a:gd name="T2" fmla="*/ 561 w 1653"/>
              <a:gd name="T3" fmla="*/ 231 h 231"/>
              <a:gd name="T4" fmla="*/ 838 w 1653"/>
              <a:gd name="T5" fmla="*/ 0 h 231"/>
              <a:gd name="T6" fmla="*/ 1137 w 1653"/>
              <a:gd name="T7" fmla="*/ 231 h 231"/>
              <a:gd name="T8" fmla="*/ 1653 w 1653"/>
              <a:gd name="T9" fmla="*/ 231 h 231"/>
              <a:gd name="T10" fmla="*/ 0 60000 65536"/>
              <a:gd name="T11" fmla="*/ 0 60000 65536"/>
              <a:gd name="T12" fmla="*/ 0 60000 65536"/>
              <a:gd name="T13" fmla="*/ 0 60000 65536"/>
              <a:gd name="T14" fmla="*/ 0 60000 65536"/>
              <a:gd name="T15" fmla="*/ 0 w 1653"/>
              <a:gd name="T16" fmla="*/ 0 h 231"/>
              <a:gd name="T17" fmla="*/ 1653 w 1653"/>
              <a:gd name="T18" fmla="*/ 231 h 231"/>
            </a:gdLst>
            <a:ahLst/>
            <a:cxnLst>
              <a:cxn ang="T10">
                <a:pos x="T0" y="T1"/>
              </a:cxn>
              <a:cxn ang="T11">
                <a:pos x="T2" y="T3"/>
              </a:cxn>
              <a:cxn ang="T12">
                <a:pos x="T4" y="T5"/>
              </a:cxn>
              <a:cxn ang="T13">
                <a:pos x="T6" y="T7"/>
              </a:cxn>
              <a:cxn ang="T14">
                <a:pos x="T8" y="T9"/>
              </a:cxn>
            </a:cxnLst>
            <a:rect l="T15" t="T16" r="T17" b="T18"/>
            <a:pathLst>
              <a:path w="1653" h="231">
                <a:moveTo>
                  <a:pt x="0" y="231"/>
                </a:moveTo>
                <a:lnTo>
                  <a:pt x="561" y="231"/>
                </a:lnTo>
                <a:lnTo>
                  <a:pt x="838" y="0"/>
                </a:lnTo>
                <a:lnTo>
                  <a:pt x="1137" y="231"/>
                </a:lnTo>
                <a:lnTo>
                  <a:pt x="1653" y="231"/>
                </a:lnTo>
              </a:path>
            </a:pathLst>
          </a:custGeom>
          <a:noFill/>
          <a:ln w="28575">
            <a:solidFill>
              <a:schemeClr val="tx1"/>
            </a:solidFill>
            <a:round/>
            <a:headEnd type="none" w="lg" len="lg"/>
            <a:tailEnd type="none" w="lg" len="lg"/>
          </a:ln>
        </p:spPr>
        <p:txBody>
          <a:bodyPr>
            <a:prstTxWarp prst="textNoShape">
              <a:avLst/>
            </a:prstTxWarp>
          </a:bodyPr>
          <a:lstStyle/>
          <a:p>
            <a:endParaRPr lang="en-US"/>
          </a:p>
        </p:txBody>
      </p:sp>
      <p:grpSp>
        <p:nvGrpSpPr>
          <p:cNvPr id="6" name="Group 24"/>
          <p:cNvGrpSpPr>
            <a:grpSpLocks/>
          </p:cNvGrpSpPr>
          <p:nvPr/>
        </p:nvGrpSpPr>
        <p:grpSpPr bwMode="auto">
          <a:xfrm>
            <a:off x="3019084" y="2275815"/>
            <a:ext cx="2698750" cy="1493838"/>
            <a:chOff x="814" y="2416"/>
            <a:chExt cx="1700" cy="941"/>
          </a:xfrm>
        </p:grpSpPr>
        <p:sp>
          <p:nvSpPr>
            <p:cNvPr id="7" name="Rectangle 5"/>
            <p:cNvSpPr>
              <a:spLocks noChangeArrowheads="1"/>
            </p:cNvSpPr>
            <p:nvPr/>
          </p:nvSpPr>
          <p:spPr bwMode="auto">
            <a:xfrm>
              <a:off x="816" y="2685"/>
              <a:ext cx="1698" cy="352"/>
            </a:xfrm>
            <a:prstGeom prst="rect">
              <a:avLst/>
            </a:prstGeom>
            <a:solidFill>
              <a:srgbClr val="CC9900"/>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8" name="Rectangle 6"/>
            <p:cNvSpPr>
              <a:spLocks noChangeArrowheads="1"/>
            </p:cNvSpPr>
            <p:nvPr/>
          </p:nvSpPr>
          <p:spPr bwMode="auto">
            <a:xfrm>
              <a:off x="814" y="3005"/>
              <a:ext cx="1698" cy="352"/>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9" name="Freeform 7"/>
            <p:cNvSpPr>
              <a:spLocks/>
            </p:cNvSpPr>
            <p:nvPr/>
          </p:nvSpPr>
          <p:spPr bwMode="auto">
            <a:xfrm>
              <a:off x="1362" y="2416"/>
              <a:ext cx="621" cy="269"/>
            </a:xfrm>
            <a:custGeom>
              <a:avLst/>
              <a:gdLst>
                <a:gd name="T0" fmla="*/ 0 w 621"/>
                <a:gd name="T1" fmla="*/ 269 h 269"/>
                <a:gd name="T2" fmla="*/ 321 w 621"/>
                <a:gd name="T3" fmla="*/ 0 h 269"/>
                <a:gd name="T4" fmla="*/ 621 w 621"/>
                <a:gd name="T5" fmla="*/ 269 h 269"/>
                <a:gd name="T6" fmla="*/ 0 w 621"/>
                <a:gd name="T7" fmla="*/ 269 h 269"/>
                <a:gd name="T8" fmla="*/ 0 60000 65536"/>
                <a:gd name="T9" fmla="*/ 0 60000 65536"/>
                <a:gd name="T10" fmla="*/ 0 60000 65536"/>
                <a:gd name="T11" fmla="*/ 0 60000 65536"/>
                <a:gd name="T12" fmla="*/ 0 w 621"/>
                <a:gd name="T13" fmla="*/ 0 h 269"/>
                <a:gd name="T14" fmla="*/ 621 w 621"/>
                <a:gd name="T15" fmla="*/ 269 h 269"/>
              </a:gdLst>
              <a:ahLst/>
              <a:cxnLst>
                <a:cxn ang="T8">
                  <a:pos x="T0" y="T1"/>
                </a:cxn>
                <a:cxn ang="T9">
                  <a:pos x="T2" y="T3"/>
                </a:cxn>
                <a:cxn ang="T10">
                  <a:pos x="T4" y="T5"/>
                </a:cxn>
                <a:cxn ang="T11">
                  <a:pos x="T6" y="T7"/>
                </a:cxn>
              </a:cxnLst>
              <a:rect l="T12" t="T13" r="T14" b="T15"/>
              <a:pathLst>
                <a:path w="621" h="269">
                  <a:moveTo>
                    <a:pt x="0" y="269"/>
                  </a:moveTo>
                  <a:lnTo>
                    <a:pt x="321" y="0"/>
                  </a:lnTo>
                  <a:lnTo>
                    <a:pt x="621" y="269"/>
                  </a:lnTo>
                  <a:lnTo>
                    <a:pt x="0" y="269"/>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0" name="Text Box 19"/>
            <p:cNvSpPr txBox="1">
              <a:spLocks noChangeArrowheads="1"/>
            </p:cNvSpPr>
            <p:nvPr/>
          </p:nvSpPr>
          <p:spPr bwMode="auto">
            <a:xfrm>
              <a:off x="1317" y="2712"/>
              <a:ext cx="676" cy="250"/>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Crust  </a:t>
              </a:r>
              <a:r>
                <a:rPr lang="en-US" i="1" dirty="0" err="1">
                  <a:latin typeface="Symbol" pitchFamily="-105" charset="2"/>
                </a:rPr>
                <a:t>r</a:t>
              </a:r>
              <a:r>
                <a:rPr lang="en-US" i="1" baseline="-25000" dirty="0" err="1"/>
                <a:t>c</a:t>
              </a:r>
              <a:endParaRPr lang="en-US" i="1" baseline="-25000" dirty="0"/>
            </a:p>
          </p:txBody>
        </p:sp>
      </p:grpSp>
      <p:sp>
        <p:nvSpPr>
          <p:cNvPr id="11" name="Text Box 20"/>
          <p:cNvSpPr txBox="1">
            <a:spLocks noChangeArrowheads="1"/>
          </p:cNvSpPr>
          <p:nvPr/>
        </p:nvSpPr>
        <p:spPr bwMode="auto">
          <a:xfrm>
            <a:off x="2776197" y="1796389"/>
            <a:ext cx="9017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gravity</a:t>
            </a:r>
          </a:p>
        </p:txBody>
      </p:sp>
      <p:sp>
        <p:nvSpPr>
          <p:cNvPr id="12" name="Text Box 14"/>
          <p:cNvSpPr txBox="1">
            <a:spLocks noChangeArrowheads="1"/>
          </p:cNvSpPr>
          <p:nvPr/>
        </p:nvSpPr>
        <p:spPr bwMode="auto">
          <a:xfrm>
            <a:off x="2311059" y="3783940"/>
            <a:ext cx="3878548"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Uncompensated </a:t>
            </a:r>
            <a:r>
              <a:rPr lang="en-US" dirty="0" smtClean="0"/>
              <a:t>load </a:t>
            </a:r>
            <a:r>
              <a:rPr lang="en-US" dirty="0" smtClean="0">
                <a:sym typeface="Wingdings"/>
              </a:rPr>
              <a:t></a:t>
            </a:r>
            <a:r>
              <a:rPr lang="en-US" dirty="0" smtClean="0"/>
              <a:t>  </a:t>
            </a:r>
            <a:r>
              <a:rPr lang="en-US" i="1" dirty="0" err="1" smtClean="0">
                <a:latin typeface="Symbol" pitchFamily="-105" charset="2"/>
              </a:rPr>
              <a:t>Δ</a:t>
            </a:r>
            <a:r>
              <a:rPr lang="en-US" i="1" dirty="0" err="1" smtClean="0"/>
              <a:t>g</a:t>
            </a:r>
            <a:r>
              <a:rPr lang="en-US" i="1" dirty="0"/>
              <a:t>=</a:t>
            </a:r>
            <a:r>
              <a:rPr lang="en-US" i="1" dirty="0" smtClean="0"/>
              <a:t>2</a:t>
            </a:r>
            <a:r>
              <a:rPr lang="en-US" i="1" dirty="0">
                <a:latin typeface="Symbol" pitchFamily="-105" charset="2"/>
              </a:rPr>
              <a:t>π </a:t>
            </a:r>
            <a:r>
              <a:rPr lang="en-US" i="1" dirty="0" err="1" smtClean="0">
                <a:latin typeface="Symbol" pitchFamily="-105" charset="2"/>
              </a:rPr>
              <a:t>r</a:t>
            </a:r>
            <a:r>
              <a:rPr lang="en-US" i="1" baseline="-25000" dirty="0" err="1"/>
              <a:t>t</a:t>
            </a:r>
            <a:r>
              <a:rPr lang="en-US" i="1" dirty="0" smtClean="0">
                <a:latin typeface="Symbol" pitchFamily="-105" charset="2"/>
              </a:rPr>
              <a:t> </a:t>
            </a:r>
            <a:r>
              <a:rPr lang="en-US" i="1" dirty="0" smtClean="0"/>
              <a:t>G h</a:t>
            </a:r>
            <a:endParaRPr lang="en-US" i="1" dirty="0"/>
          </a:p>
        </p:txBody>
      </p:sp>
      <p:sp>
        <p:nvSpPr>
          <p:cNvPr id="2" name="Rectangle 1"/>
          <p:cNvSpPr/>
          <p:nvPr/>
        </p:nvSpPr>
        <p:spPr>
          <a:xfrm>
            <a:off x="4219662" y="2325004"/>
            <a:ext cx="483125" cy="369332"/>
          </a:xfrm>
          <a:prstGeom prst="rect">
            <a:avLst/>
          </a:prstGeom>
        </p:spPr>
        <p:txBody>
          <a:bodyPr wrap="none">
            <a:spAutoFit/>
          </a:bodyPr>
          <a:lstStyle/>
          <a:p>
            <a:r>
              <a:rPr lang="en-US" i="1" dirty="0">
                <a:latin typeface="Symbol" pitchFamily="-105" charset="2"/>
              </a:rPr>
              <a:t> </a:t>
            </a:r>
            <a:r>
              <a:rPr lang="en-US" i="1" dirty="0" err="1">
                <a:latin typeface="Symbol" pitchFamily="-105" charset="2"/>
              </a:rPr>
              <a:t>r</a:t>
            </a:r>
            <a:r>
              <a:rPr lang="en-US" i="1" baseline="-25000" dirty="0" err="1"/>
              <a:t>t</a:t>
            </a:r>
            <a:r>
              <a:rPr lang="en-US" i="1" dirty="0">
                <a:latin typeface="Symbol" pitchFamily="-105" charset="2"/>
              </a:rPr>
              <a:t> </a:t>
            </a:r>
            <a:endParaRPr lang="en-US" dirty="0"/>
          </a:p>
        </p:txBody>
      </p:sp>
      <p:sp>
        <p:nvSpPr>
          <p:cNvPr id="3" name="Rectangle 2"/>
          <p:cNvSpPr/>
          <p:nvPr/>
        </p:nvSpPr>
        <p:spPr>
          <a:xfrm>
            <a:off x="6189607" y="1616846"/>
            <a:ext cx="2656847" cy="1785104"/>
          </a:xfrm>
          <a:prstGeom prst="rect">
            <a:avLst/>
          </a:prstGeom>
        </p:spPr>
        <p:txBody>
          <a:bodyPr wrap="square">
            <a:spAutoFit/>
          </a:bodyPr>
          <a:lstStyle/>
          <a:p>
            <a:r>
              <a:rPr lang="en-CA" sz="2200" dirty="0" smtClean="0"/>
              <a:t>We have effectively assumed that</a:t>
            </a:r>
            <a:r>
              <a:rPr lang="en-US" sz="2200" dirty="0" smtClean="0"/>
              <a:t> the lithosphere beneath the load has infinite strength </a:t>
            </a:r>
            <a:endParaRPr lang="en-CA" sz="2200" dirty="0" smtClean="0"/>
          </a:p>
        </p:txBody>
      </p:sp>
    </p:spTree>
    <p:extLst>
      <p:ext uri="{BB962C8B-B14F-4D97-AF65-F5344CB8AC3E}">
        <p14:creationId xmlns:p14="http://schemas.microsoft.com/office/powerpoint/2010/main" val="31264368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84138"/>
            <a:ext cx="8229600" cy="1143000"/>
          </a:xfrm>
        </p:spPr>
        <p:txBody>
          <a:bodyPr>
            <a:normAutofit/>
          </a:bodyPr>
          <a:lstStyle/>
          <a:p>
            <a:pPr eaLnBrk="1" hangingPunct="1"/>
            <a:r>
              <a:rPr lang="en-US" sz="3600" dirty="0" smtClean="0"/>
              <a:t>Local Gravity: Summary &amp; Segue</a:t>
            </a:r>
            <a:endParaRPr lang="en-US" sz="3600" dirty="0"/>
          </a:p>
        </p:txBody>
      </p:sp>
      <p:sp>
        <p:nvSpPr>
          <p:cNvPr id="31747" name="Rectangle 3"/>
          <p:cNvSpPr>
            <a:spLocks noGrp="1" noChangeArrowheads="1"/>
          </p:cNvSpPr>
          <p:nvPr>
            <p:ph type="body" idx="1"/>
          </p:nvPr>
        </p:nvSpPr>
        <p:spPr>
          <a:xfrm>
            <a:off x="88900" y="1227138"/>
            <a:ext cx="8912225" cy="4525963"/>
          </a:xfrm>
        </p:spPr>
        <p:txBody>
          <a:bodyPr>
            <a:normAutofit/>
          </a:bodyPr>
          <a:lstStyle/>
          <a:p>
            <a:pPr eaLnBrk="1" hangingPunct="1"/>
            <a:r>
              <a:rPr lang="en-US" sz="2800" i="1" dirty="0" smtClean="0"/>
              <a:t>Local</a:t>
            </a:r>
            <a:r>
              <a:rPr lang="en-US" sz="2800" dirty="0" smtClean="0"/>
              <a:t> </a:t>
            </a:r>
            <a:r>
              <a:rPr lang="en-US" sz="2800" dirty="0"/>
              <a:t>gravity variations arise because of lateral differences in density structure</a:t>
            </a:r>
          </a:p>
          <a:p>
            <a:pPr eaLnBrk="1" hangingPunct="1"/>
            <a:r>
              <a:rPr lang="en-US" sz="2800" dirty="0"/>
              <a:t>We can measure these variations by careful observation of a spacecraft’s orbit</a:t>
            </a:r>
          </a:p>
          <a:p>
            <a:pPr eaLnBrk="1" hangingPunct="1"/>
            <a:r>
              <a:rPr lang="en-US" sz="2800" dirty="0"/>
              <a:t>The variations are </a:t>
            </a:r>
            <a:r>
              <a:rPr lang="en-US" sz="2800" i="1" dirty="0"/>
              <a:t>attenuated</a:t>
            </a:r>
            <a:r>
              <a:rPr lang="en-US" sz="2800" dirty="0"/>
              <a:t> upwards, depending on the observation altitude and </a:t>
            </a:r>
            <a:r>
              <a:rPr lang="en-US" sz="2800" dirty="0" smtClean="0"/>
              <a:t>wavelength</a:t>
            </a:r>
          </a:p>
          <a:p>
            <a:pPr eaLnBrk="1" hangingPunct="1">
              <a:buNone/>
            </a:pPr>
            <a:endParaRPr lang="en-US" sz="2800" dirty="0" smtClean="0"/>
          </a:p>
          <a:p>
            <a:r>
              <a:rPr lang="en-US" sz="2800" dirty="0" smtClean="0">
                <a:solidFill>
                  <a:srgbClr val="FF0000"/>
                </a:solidFill>
              </a:rPr>
              <a:t>We will now use gravity observations to see how we can investigate how topography on planets is supported. </a:t>
            </a:r>
          </a:p>
          <a:p>
            <a:pPr eaLnBrk="1" hangingPunct="1">
              <a:buNone/>
            </a:pPr>
            <a:endParaRPr lang="en-US" sz="2800" dirty="0" smtClean="0">
              <a:solidFill>
                <a:srgbClr val="FF0000"/>
              </a:solidFill>
            </a:endParaRPr>
          </a:p>
          <a:p>
            <a:pPr eaLnBrk="1" hangingPunct="1">
              <a:buNone/>
            </a:pPr>
            <a:endParaRPr lang="en-US" sz="2800" dirty="0" smtClean="0">
              <a:solidFill>
                <a:srgbClr val="FF0000"/>
              </a:solidFill>
            </a:endParaRPr>
          </a:p>
          <a:p>
            <a:pPr eaLnBrk="1" hangingPunct="1"/>
            <a:endParaRPr lang="en-US" sz="2800" dirty="0"/>
          </a:p>
          <a:p>
            <a:pPr eaLnBrk="1" hangingPunct="1"/>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3"/>
          <p:cNvSpPr>
            <a:spLocks/>
          </p:cNvSpPr>
          <p:nvPr/>
        </p:nvSpPr>
        <p:spPr bwMode="auto">
          <a:xfrm>
            <a:off x="1899469" y="4846602"/>
            <a:ext cx="1128713" cy="522287"/>
          </a:xfrm>
          <a:custGeom>
            <a:avLst/>
            <a:gdLst>
              <a:gd name="T0" fmla="*/ 15 w 711"/>
              <a:gd name="T1" fmla="*/ 105 h 329"/>
              <a:gd name="T2" fmla="*/ 396 w 711"/>
              <a:gd name="T3" fmla="*/ 0 h 329"/>
              <a:gd name="T4" fmla="*/ 703 w 711"/>
              <a:gd name="T5" fmla="*/ 97 h 329"/>
              <a:gd name="T6" fmla="*/ 711 w 711"/>
              <a:gd name="T7" fmla="*/ 329 h 329"/>
              <a:gd name="T8" fmla="*/ 0 w 711"/>
              <a:gd name="T9" fmla="*/ 299 h 329"/>
              <a:gd name="T10" fmla="*/ 15 w 711"/>
              <a:gd name="T11" fmla="*/ 105 h 329"/>
              <a:gd name="T12" fmla="*/ 0 60000 65536"/>
              <a:gd name="T13" fmla="*/ 0 60000 65536"/>
              <a:gd name="T14" fmla="*/ 0 60000 65536"/>
              <a:gd name="T15" fmla="*/ 0 60000 65536"/>
              <a:gd name="T16" fmla="*/ 0 60000 65536"/>
              <a:gd name="T17" fmla="*/ 0 60000 65536"/>
              <a:gd name="T18" fmla="*/ 0 w 711"/>
              <a:gd name="T19" fmla="*/ 0 h 329"/>
              <a:gd name="T20" fmla="*/ 711 w 711"/>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711" h="329">
                <a:moveTo>
                  <a:pt x="15" y="105"/>
                </a:moveTo>
                <a:lnTo>
                  <a:pt x="396" y="0"/>
                </a:lnTo>
                <a:lnTo>
                  <a:pt x="703" y="97"/>
                </a:lnTo>
                <a:lnTo>
                  <a:pt x="711" y="329"/>
                </a:lnTo>
                <a:lnTo>
                  <a:pt x="0" y="299"/>
                </a:lnTo>
                <a:lnTo>
                  <a:pt x="15" y="105"/>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8435" name="Rectangle 2"/>
          <p:cNvSpPr>
            <a:spLocks noGrp="1" noChangeArrowheads="1"/>
          </p:cNvSpPr>
          <p:nvPr>
            <p:ph type="title"/>
          </p:nvPr>
        </p:nvSpPr>
        <p:spPr>
          <a:xfrm>
            <a:off x="433388" y="0"/>
            <a:ext cx="8229600" cy="1143000"/>
          </a:xfrm>
        </p:spPr>
        <p:txBody>
          <a:bodyPr>
            <a:normAutofit/>
          </a:bodyPr>
          <a:lstStyle/>
          <a:p>
            <a:pPr eaLnBrk="1" hangingPunct="1"/>
            <a:r>
              <a:rPr lang="en-US" sz="3200" dirty="0" err="1" smtClean="0"/>
              <a:t>Isostatic</a:t>
            </a:r>
            <a:r>
              <a:rPr lang="en-US" sz="3200" dirty="0" smtClean="0"/>
              <a:t> Compensation of Topography</a:t>
            </a:r>
            <a:endParaRPr lang="en-US" sz="3200" dirty="0"/>
          </a:p>
        </p:txBody>
      </p:sp>
      <p:sp>
        <p:nvSpPr>
          <p:cNvPr id="18436" name="Rectangle 3"/>
          <p:cNvSpPr>
            <a:spLocks noGrp="1" noChangeArrowheads="1"/>
          </p:cNvSpPr>
          <p:nvPr>
            <p:ph type="body" idx="1"/>
          </p:nvPr>
        </p:nvSpPr>
        <p:spPr>
          <a:xfrm>
            <a:off x="433388" y="987699"/>
            <a:ext cx="8541442" cy="3379141"/>
          </a:xfrm>
        </p:spPr>
        <p:txBody>
          <a:bodyPr>
            <a:noAutofit/>
          </a:bodyPr>
          <a:lstStyle/>
          <a:p>
            <a:pPr eaLnBrk="1" hangingPunct="1"/>
            <a:r>
              <a:rPr lang="en-US" sz="2400" dirty="0" smtClean="0"/>
              <a:t>We’ll now assume that the lithosphere beneath the load has essentially zero strength.</a:t>
            </a:r>
            <a:endParaRPr lang="en-US" sz="2400" dirty="0" smtClean="0">
              <a:solidFill>
                <a:schemeClr val="accent6">
                  <a:lumMod val="50000"/>
                </a:schemeClr>
              </a:solidFill>
            </a:endParaRPr>
          </a:p>
          <a:p>
            <a:r>
              <a:rPr lang="en-CA" sz="2400" dirty="0" smtClean="0"/>
              <a:t>In this case, then if </a:t>
            </a:r>
            <a:r>
              <a:rPr lang="en-CA" sz="2400" dirty="0"/>
              <a:t>the material </a:t>
            </a:r>
            <a:r>
              <a:rPr lang="en-CA" sz="2400" dirty="0" smtClean="0"/>
              <a:t>at some depth beneath the load this </a:t>
            </a:r>
            <a:r>
              <a:rPr lang="en-CA" sz="2400" dirty="0"/>
              <a:t>not moving, then there must be zero net force </a:t>
            </a:r>
            <a:r>
              <a:rPr lang="en-CA" sz="2400" dirty="0" smtClean="0">
                <a:sym typeface="Wingdings"/>
              </a:rPr>
              <a:t> </a:t>
            </a:r>
            <a:r>
              <a:rPr lang="en-CA" sz="2400" dirty="0"/>
              <a:t>weight of material above any point must be balanced by an equal upward pressure. This is </a:t>
            </a:r>
            <a:r>
              <a:rPr lang="en-CA" sz="2400" i="1" dirty="0" err="1" smtClean="0"/>
              <a:t>isostacy</a:t>
            </a:r>
            <a:r>
              <a:rPr lang="en-CA" sz="2400" i="1" dirty="0" smtClean="0"/>
              <a:t> </a:t>
            </a:r>
            <a:r>
              <a:rPr lang="en-CA" sz="2400" dirty="0" smtClean="0"/>
              <a:t>or hydrostatic equilibrium</a:t>
            </a:r>
          </a:p>
          <a:p>
            <a:r>
              <a:rPr lang="en-CA" sz="2400" dirty="0" smtClean="0"/>
              <a:t>Any column of material above some level of compensation must have the same weight</a:t>
            </a:r>
            <a:endParaRPr lang="en-US" sz="2400" dirty="0" smtClean="0"/>
          </a:p>
          <a:p>
            <a:pPr eaLnBrk="1" hangingPunct="1"/>
            <a:endParaRPr lang="en-US" sz="2400" dirty="0">
              <a:solidFill>
                <a:schemeClr val="accent6">
                  <a:lumMod val="50000"/>
                </a:schemeClr>
              </a:solidFill>
            </a:endParaRPr>
          </a:p>
        </p:txBody>
      </p:sp>
      <p:sp>
        <p:nvSpPr>
          <p:cNvPr id="18444" name="Rectangle 15"/>
          <p:cNvSpPr>
            <a:spLocks noChangeArrowheads="1"/>
          </p:cNvSpPr>
          <p:nvPr/>
        </p:nvSpPr>
        <p:spPr bwMode="auto">
          <a:xfrm>
            <a:off x="1145407" y="5494302"/>
            <a:ext cx="2695575" cy="558800"/>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8446" name="Freeform 22"/>
          <p:cNvSpPr>
            <a:spLocks/>
          </p:cNvSpPr>
          <p:nvPr/>
        </p:nvSpPr>
        <p:spPr bwMode="auto">
          <a:xfrm>
            <a:off x="1137469" y="4965637"/>
            <a:ext cx="2708275" cy="796925"/>
          </a:xfrm>
          <a:custGeom>
            <a:avLst/>
            <a:gdLst>
              <a:gd name="T0" fmla="*/ 0 w 1706"/>
              <a:gd name="T1" fmla="*/ 0 h 539"/>
              <a:gd name="T2" fmla="*/ 569 w 1706"/>
              <a:gd name="T3" fmla="*/ 0 h 539"/>
              <a:gd name="T4" fmla="*/ 883 w 1706"/>
              <a:gd name="T5" fmla="*/ 187 h 539"/>
              <a:gd name="T6" fmla="*/ 1160 w 1706"/>
              <a:gd name="T7" fmla="*/ 0 h 539"/>
              <a:gd name="T8" fmla="*/ 1706 w 1706"/>
              <a:gd name="T9" fmla="*/ 0 h 539"/>
              <a:gd name="T10" fmla="*/ 1706 w 1706"/>
              <a:gd name="T11" fmla="*/ 359 h 539"/>
              <a:gd name="T12" fmla="*/ 1197 w 1706"/>
              <a:gd name="T13" fmla="*/ 359 h 539"/>
              <a:gd name="T14" fmla="*/ 898 w 1706"/>
              <a:gd name="T15" fmla="*/ 539 h 539"/>
              <a:gd name="T16" fmla="*/ 576 w 1706"/>
              <a:gd name="T17" fmla="*/ 367 h 539"/>
              <a:gd name="T18" fmla="*/ 0 w 1706"/>
              <a:gd name="T19" fmla="*/ 367 h 539"/>
              <a:gd name="T20" fmla="*/ 0 w 1706"/>
              <a:gd name="T21" fmla="*/ 0 h 5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6"/>
              <a:gd name="T34" fmla="*/ 0 h 539"/>
              <a:gd name="T35" fmla="*/ 1706 w 1706"/>
              <a:gd name="T36" fmla="*/ 539 h 5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6" h="539">
                <a:moveTo>
                  <a:pt x="0" y="0"/>
                </a:moveTo>
                <a:lnTo>
                  <a:pt x="569" y="0"/>
                </a:lnTo>
                <a:lnTo>
                  <a:pt x="883" y="187"/>
                </a:lnTo>
                <a:lnTo>
                  <a:pt x="1160" y="0"/>
                </a:lnTo>
                <a:lnTo>
                  <a:pt x="1706" y="0"/>
                </a:lnTo>
                <a:lnTo>
                  <a:pt x="1706" y="359"/>
                </a:lnTo>
                <a:lnTo>
                  <a:pt x="1197" y="359"/>
                </a:lnTo>
                <a:lnTo>
                  <a:pt x="898" y="539"/>
                </a:lnTo>
                <a:lnTo>
                  <a:pt x="576" y="367"/>
                </a:lnTo>
                <a:lnTo>
                  <a:pt x="0" y="367"/>
                </a:lnTo>
                <a:lnTo>
                  <a:pt x="0" y="0"/>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8447" name="Rectangle 24"/>
          <p:cNvSpPr>
            <a:spLocks noChangeArrowheads="1"/>
          </p:cNvSpPr>
          <p:nvPr/>
        </p:nvSpPr>
        <p:spPr bwMode="auto">
          <a:xfrm>
            <a:off x="370414" y="2179250"/>
            <a:ext cx="8688124" cy="1942512"/>
          </a:xfrm>
          <a:prstGeom prst="rect">
            <a:avLst/>
          </a:prstGeom>
          <a:noFill/>
          <a:ln w="9525">
            <a:noFill/>
            <a:miter lim="800000"/>
            <a:headEnd/>
            <a:tailEnd/>
          </a:ln>
        </p:spPr>
        <p:txBody>
          <a:bodyPr>
            <a:prstTxWarp prst="textNoShape">
              <a:avLst/>
            </a:prstTxWarp>
          </a:bodyPr>
          <a:lstStyle/>
          <a:p>
            <a:pPr marL="342900" indent="-342900">
              <a:lnSpc>
                <a:spcPct val="80000"/>
              </a:lnSpc>
              <a:buFont typeface="Arial"/>
              <a:buChar char="•"/>
            </a:pPr>
            <a:endParaRPr lang="en-CA" sz="2400" i="1" u="sng" dirty="0"/>
          </a:p>
        </p:txBody>
      </p:sp>
      <p:sp>
        <p:nvSpPr>
          <p:cNvPr id="17" name="Rectangle 6"/>
          <p:cNvSpPr>
            <a:spLocks noChangeArrowheads="1"/>
          </p:cNvSpPr>
          <p:nvPr/>
        </p:nvSpPr>
        <p:spPr bwMode="auto">
          <a:xfrm>
            <a:off x="4982637" y="5350222"/>
            <a:ext cx="2954337" cy="730250"/>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8" name="Rectangle 4"/>
          <p:cNvSpPr>
            <a:spLocks noChangeArrowheads="1"/>
          </p:cNvSpPr>
          <p:nvPr/>
        </p:nvSpPr>
        <p:spPr bwMode="auto">
          <a:xfrm>
            <a:off x="4984224" y="4840827"/>
            <a:ext cx="1497013" cy="558800"/>
          </a:xfrm>
          <a:prstGeom prst="rect">
            <a:avLst/>
          </a:prstGeom>
          <a:solidFill>
            <a:srgbClr val="CC9900"/>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9" name="Rectangle 5"/>
          <p:cNvSpPr>
            <a:spLocks noChangeArrowheads="1"/>
          </p:cNvSpPr>
          <p:nvPr/>
        </p:nvSpPr>
        <p:spPr bwMode="auto">
          <a:xfrm>
            <a:off x="6489174" y="5051965"/>
            <a:ext cx="1450975" cy="357187"/>
          </a:xfrm>
          <a:prstGeom prst="rect">
            <a:avLst/>
          </a:prstGeom>
          <a:solidFill>
            <a:srgbClr val="996633"/>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0" name="Text Box 7"/>
          <p:cNvSpPr txBox="1">
            <a:spLocks noChangeArrowheads="1"/>
          </p:cNvSpPr>
          <p:nvPr/>
        </p:nvSpPr>
        <p:spPr bwMode="auto">
          <a:xfrm>
            <a:off x="5646212" y="4894802"/>
            <a:ext cx="516826"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  </a:t>
            </a:r>
            <a:r>
              <a:rPr lang="en-US" i="1" dirty="0">
                <a:latin typeface="Symbol" pitchFamily="-105" charset="2"/>
              </a:rPr>
              <a:t>ρ</a:t>
            </a:r>
            <a:r>
              <a:rPr lang="en-US" i="1" baseline="-25000" dirty="0" smtClean="0"/>
              <a:t>1</a:t>
            </a:r>
            <a:endParaRPr lang="en-US" i="1" baseline="-25000" dirty="0"/>
          </a:p>
        </p:txBody>
      </p:sp>
      <p:sp>
        <p:nvSpPr>
          <p:cNvPr id="21" name="Text Box 8"/>
          <p:cNvSpPr txBox="1">
            <a:spLocks noChangeArrowheads="1"/>
          </p:cNvSpPr>
          <p:nvPr/>
        </p:nvSpPr>
        <p:spPr bwMode="auto">
          <a:xfrm>
            <a:off x="5088999" y="5490115"/>
            <a:ext cx="1182723"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Mantle </a:t>
            </a:r>
            <a:r>
              <a:rPr lang="en-US" i="1" dirty="0" err="1">
                <a:latin typeface="Symbol" pitchFamily="-105" charset="2"/>
              </a:rPr>
              <a:t>ρ</a:t>
            </a:r>
            <a:r>
              <a:rPr lang="en-US" i="1" baseline="-25000" dirty="0" err="1" smtClean="0"/>
              <a:t>m</a:t>
            </a:r>
            <a:endParaRPr lang="en-US" i="1" baseline="-25000" dirty="0"/>
          </a:p>
        </p:txBody>
      </p:sp>
      <p:sp>
        <p:nvSpPr>
          <p:cNvPr id="22" name="Text Box 9"/>
          <p:cNvSpPr txBox="1">
            <a:spLocks noChangeArrowheads="1"/>
          </p:cNvSpPr>
          <p:nvPr/>
        </p:nvSpPr>
        <p:spPr bwMode="auto">
          <a:xfrm>
            <a:off x="6928912" y="4999577"/>
            <a:ext cx="516826"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  </a:t>
            </a:r>
            <a:r>
              <a:rPr lang="en-US" i="1" dirty="0">
                <a:latin typeface="Symbol" pitchFamily="-105" charset="2"/>
              </a:rPr>
              <a:t>ρ</a:t>
            </a:r>
            <a:r>
              <a:rPr lang="en-US" i="1" baseline="-25000" dirty="0" smtClean="0"/>
              <a:t>2</a:t>
            </a:r>
            <a:endParaRPr lang="en-US" i="1" baseline="-25000" dirty="0"/>
          </a:p>
        </p:txBody>
      </p:sp>
      <p:sp>
        <p:nvSpPr>
          <p:cNvPr id="23" name="Text Box 10"/>
          <p:cNvSpPr txBox="1">
            <a:spLocks noChangeArrowheads="1"/>
          </p:cNvSpPr>
          <p:nvPr/>
        </p:nvSpPr>
        <p:spPr bwMode="auto">
          <a:xfrm>
            <a:off x="6617412" y="4620789"/>
            <a:ext cx="923450"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  </a:t>
            </a:r>
            <a:r>
              <a:rPr lang="en-US" i="1" dirty="0">
                <a:latin typeface="Symbol" pitchFamily="-105" charset="2"/>
              </a:rPr>
              <a:t>ρ</a:t>
            </a:r>
            <a:r>
              <a:rPr lang="en-US" i="1" baseline="-25000" dirty="0" smtClean="0"/>
              <a:t>2 </a:t>
            </a:r>
            <a:r>
              <a:rPr lang="en-US" i="1" dirty="0"/>
              <a:t>&gt; </a:t>
            </a:r>
            <a:r>
              <a:rPr lang="en-US" i="1" dirty="0">
                <a:latin typeface="Symbol" pitchFamily="-105" charset="2"/>
              </a:rPr>
              <a:t>ρ</a:t>
            </a:r>
            <a:r>
              <a:rPr lang="en-US" i="1" baseline="-25000" dirty="0" smtClean="0"/>
              <a:t>1</a:t>
            </a:r>
            <a:endParaRPr lang="en-US" i="1" baseline="-25000" dirty="0"/>
          </a:p>
        </p:txBody>
      </p:sp>
      <p:sp>
        <p:nvSpPr>
          <p:cNvPr id="18440" name="Text Box 9"/>
          <p:cNvSpPr txBox="1">
            <a:spLocks noChangeArrowheads="1"/>
          </p:cNvSpPr>
          <p:nvPr/>
        </p:nvSpPr>
        <p:spPr bwMode="auto">
          <a:xfrm>
            <a:off x="1234690" y="5066053"/>
            <a:ext cx="107315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Crust  </a:t>
            </a:r>
            <a:r>
              <a:rPr lang="en-US" i="1" dirty="0" err="1">
                <a:latin typeface="Symbol" pitchFamily="-105" charset="2"/>
              </a:rPr>
              <a:t>r</a:t>
            </a:r>
            <a:r>
              <a:rPr lang="en-US" i="1" baseline="-25000" dirty="0" err="1"/>
              <a:t>c</a:t>
            </a:r>
            <a:endParaRPr lang="en-US" i="1" baseline="-25000" dirty="0"/>
          </a:p>
        </p:txBody>
      </p:sp>
      <p:sp>
        <p:nvSpPr>
          <p:cNvPr id="18441" name="Text Box 10"/>
          <p:cNvSpPr txBox="1">
            <a:spLocks noChangeArrowheads="1"/>
          </p:cNvSpPr>
          <p:nvPr/>
        </p:nvSpPr>
        <p:spPr bwMode="auto">
          <a:xfrm>
            <a:off x="1234690" y="5564124"/>
            <a:ext cx="1223962"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Mantle </a:t>
            </a:r>
            <a:r>
              <a:rPr lang="en-US" i="1" dirty="0" err="1">
                <a:latin typeface="Symbol" pitchFamily="-105" charset="2"/>
              </a:rPr>
              <a:t>r</a:t>
            </a:r>
            <a:r>
              <a:rPr lang="en-US" i="1" baseline="-25000" dirty="0" err="1"/>
              <a:t>m</a:t>
            </a:r>
            <a:endParaRPr lang="en-US" i="1" baseline="-25000" dirty="0"/>
          </a:p>
        </p:txBody>
      </p:sp>
      <p:sp>
        <p:nvSpPr>
          <p:cNvPr id="2" name="Rectangle 1"/>
          <p:cNvSpPr/>
          <p:nvPr/>
        </p:nvSpPr>
        <p:spPr>
          <a:xfrm>
            <a:off x="1779263" y="6218686"/>
            <a:ext cx="1358778" cy="369332"/>
          </a:xfrm>
          <a:prstGeom prst="rect">
            <a:avLst/>
          </a:prstGeom>
        </p:spPr>
        <p:txBody>
          <a:bodyPr wrap="none">
            <a:spAutoFit/>
          </a:bodyPr>
          <a:lstStyle/>
          <a:p>
            <a:r>
              <a:rPr lang="en-CA" dirty="0" smtClean="0"/>
              <a:t>Airy </a:t>
            </a:r>
            <a:r>
              <a:rPr lang="en-CA" dirty="0" err="1" smtClean="0"/>
              <a:t>Isostacy</a:t>
            </a:r>
            <a:endParaRPr lang="en-US" dirty="0"/>
          </a:p>
        </p:txBody>
      </p:sp>
      <p:sp>
        <p:nvSpPr>
          <p:cNvPr id="31" name="Rectangle 30"/>
          <p:cNvSpPr/>
          <p:nvPr/>
        </p:nvSpPr>
        <p:spPr>
          <a:xfrm>
            <a:off x="5664765" y="6218686"/>
            <a:ext cx="1443988" cy="369332"/>
          </a:xfrm>
          <a:prstGeom prst="rect">
            <a:avLst/>
          </a:prstGeom>
        </p:spPr>
        <p:txBody>
          <a:bodyPr wrap="none">
            <a:spAutoFit/>
          </a:bodyPr>
          <a:lstStyle/>
          <a:p>
            <a:r>
              <a:rPr lang="en-CA" dirty="0" smtClean="0"/>
              <a:t>Pratt </a:t>
            </a:r>
            <a:r>
              <a:rPr lang="en-CA" dirty="0" err="1" smtClean="0"/>
              <a:t>Isostacy</a:t>
            </a:r>
            <a:endParaRPr lang="en-US" dirty="0"/>
          </a:p>
        </p:txBody>
      </p:sp>
      <p:sp>
        <p:nvSpPr>
          <p:cNvPr id="3" name="TextBox 2"/>
          <p:cNvSpPr txBox="1"/>
          <p:nvPr/>
        </p:nvSpPr>
        <p:spPr>
          <a:xfrm>
            <a:off x="9646040" y="315764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79837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p:txBody>
          <a:bodyPr/>
          <a:lstStyle/>
          <a:p>
            <a:pPr eaLnBrk="1" hangingPunct="1"/>
            <a:endParaRPr lang="en-US"/>
          </a:p>
        </p:txBody>
      </p:sp>
      <p:pic>
        <p:nvPicPr>
          <p:cNvPr id="14340" name="Picture 5"/>
          <p:cNvPicPr>
            <a:picLocks noChangeArrowheads="1"/>
          </p:cNvPicPr>
          <p:nvPr/>
        </p:nvPicPr>
        <p:blipFill>
          <a:blip r:embed="rId3"/>
          <a:srcRect/>
          <a:stretch>
            <a:fillRect/>
          </a:stretch>
        </p:blipFill>
        <p:spPr bwMode="auto">
          <a:xfrm>
            <a:off x="0" y="815047"/>
            <a:ext cx="9144000" cy="6042954"/>
          </a:xfrm>
          <a:prstGeom prst="rect">
            <a:avLst/>
          </a:prstGeom>
          <a:noFill/>
          <a:ln w="9525">
            <a:noFill/>
            <a:miter lim="800000"/>
            <a:headEnd/>
            <a:tailEnd/>
          </a:ln>
        </p:spPr>
      </p:pic>
      <p:sp>
        <p:nvSpPr>
          <p:cNvPr id="14341" name="Line 6"/>
          <p:cNvSpPr>
            <a:spLocks noChangeShapeType="1"/>
          </p:cNvSpPr>
          <p:nvPr/>
        </p:nvSpPr>
        <p:spPr bwMode="auto">
          <a:xfrm flipH="1" flipV="1">
            <a:off x="4267200" y="3810000"/>
            <a:ext cx="2608289" cy="1671375"/>
          </a:xfrm>
          <a:prstGeom prst="line">
            <a:avLst/>
          </a:prstGeom>
          <a:noFill/>
          <a:ln w="12700">
            <a:solidFill>
              <a:schemeClr val="bg1"/>
            </a:solidFill>
            <a:round/>
            <a:headEnd type="none" w="sm" len="sm"/>
            <a:tailEnd type="stealth" w="med" len="lg"/>
          </a:ln>
        </p:spPr>
        <p:txBody>
          <a:bodyPr>
            <a:prstTxWarp prst="textNoShape">
              <a:avLst/>
            </a:prstTxWarp>
          </a:bodyPr>
          <a:lstStyle/>
          <a:p>
            <a:endParaRPr lang="en-US"/>
          </a:p>
        </p:txBody>
      </p:sp>
      <p:sp>
        <p:nvSpPr>
          <p:cNvPr id="14342" name="Rectangle 7"/>
          <p:cNvSpPr>
            <a:spLocks noChangeArrowheads="1"/>
          </p:cNvSpPr>
          <p:nvPr/>
        </p:nvSpPr>
        <p:spPr bwMode="auto">
          <a:xfrm>
            <a:off x="6243637" y="5546725"/>
            <a:ext cx="2143125" cy="461963"/>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400" dirty="0">
                <a:solidFill>
                  <a:schemeClr val="bg1"/>
                </a:solidFill>
                <a:latin typeface="Times New Roman" pitchFamily="-109" charset="0"/>
              </a:rPr>
              <a:t>The young Sun </a:t>
            </a:r>
          </a:p>
        </p:txBody>
      </p:sp>
      <p:sp>
        <p:nvSpPr>
          <p:cNvPr id="14343" name="Line 8"/>
          <p:cNvSpPr>
            <a:spLocks noChangeShapeType="1"/>
          </p:cNvSpPr>
          <p:nvPr/>
        </p:nvSpPr>
        <p:spPr bwMode="auto">
          <a:xfrm flipV="1">
            <a:off x="6324600" y="1981200"/>
            <a:ext cx="990600" cy="1828800"/>
          </a:xfrm>
          <a:prstGeom prst="line">
            <a:avLst/>
          </a:prstGeom>
          <a:noFill/>
          <a:ln w="12700">
            <a:solidFill>
              <a:schemeClr val="bg1"/>
            </a:solidFill>
            <a:round/>
            <a:headEnd type="stealth" w="med" len="lg"/>
            <a:tailEnd type="none" w="sm" len="sm"/>
          </a:ln>
        </p:spPr>
        <p:txBody>
          <a:bodyPr>
            <a:prstTxWarp prst="textNoShape">
              <a:avLst/>
            </a:prstTxWarp>
          </a:bodyPr>
          <a:lstStyle/>
          <a:p>
            <a:endParaRPr lang="en-US"/>
          </a:p>
        </p:txBody>
      </p:sp>
      <p:sp>
        <p:nvSpPr>
          <p:cNvPr id="14344" name="Rectangle 9"/>
          <p:cNvSpPr>
            <a:spLocks noChangeArrowheads="1"/>
          </p:cNvSpPr>
          <p:nvPr/>
        </p:nvSpPr>
        <p:spPr bwMode="auto">
          <a:xfrm>
            <a:off x="6842125" y="1279525"/>
            <a:ext cx="1193800" cy="8318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400">
                <a:latin typeface="Times New Roman" pitchFamily="-109" charset="0"/>
              </a:rPr>
              <a:t>gas/dust</a:t>
            </a:r>
          </a:p>
          <a:p>
            <a:pPr eaLnBrk="0" hangingPunct="0"/>
            <a:r>
              <a:rPr lang="en-US" sz="2400">
                <a:solidFill>
                  <a:schemeClr val="bg1"/>
                </a:solidFill>
                <a:latin typeface="Times New Roman" pitchFamily="-109" charset="0"/>
              </a:rPr>
              <a:t>nebula</a:t>
            </a:r>
          </a:p>
        </p:txBody>
      </p:sp>
      <p:sp>
        <p:nvSpPr>
          <p:cNvPr id="14345" name="Line 10"/>
          <p:cNvSpPr>
            <a:spLocks noChangeShapeType="1"/>
          </p:cNvSpPr>
          <p:nvPr/>
        </p:nvSpPr>
        <p:spPr bwMode="auto">
          <a:xfrm flipH="1">
            <a:off x="2549688" y="4483400"/>
            <a:ext cx="1717512" cy="1063325"/>
          </a:xfrm>
          <a:prstGeom prst="line">
            <a:avLst/>
          </a:prstGeom>
          <a:noFill/>
          <a:ln w="12700">
            <a:solidFill>
              <a:schemeClr val="bg1"/>
            </a:solidFill>
            <a:round/>
            <a:headEnd type="stealth" w="med" len="lg"/>
            <a:tailEnd type="none" w="sm" len="sm"/>
          </a:ln>
        </p:spPr>
        <p:txBody>
          <a:bodyPr>
            <a:prstTxWarp prst="textNoShape">
              <a:avLst/>
            </a:prstTxWarp>
          </a:bodyPr>
          <a:lstStyle/>
          <a:p>
            <a:endParaRPr lang="en-US"/>
          </a:p>
        </p:txBody>
      </p:sp>
      <p:sp>
        <p:nvSpPr>
          <p:cNvPr id="14346" name="Rectangle 11"/>
          <p:cNvSpPr>
            <a:spLocks noChangeArrowheads="1"/>
          </p:cNvSpPr>
          <p:nvPr/>
        </p:nvSpPr>
        <p:spPr bwMode="auto">
          <a:xfrm>
            <a:off x="1127125" y="5546725"/>
            <a:ext cx="2532063" cy="461963"/>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400" dirty="0">
                <a:latin typeface="Times New Roman" pitchFamily="-109" charset="0"/>
              </a:rPr>
              <a:t>solid </a:t>
            </a:r>
            <a:r>
              <a:rPr lang="en-US" sz="2400" dirty="0">
                <a:solidFill>
                  <a:schemeClr val="bg1"/>
                </a:solidFill>
                <a:latin typeface="Times New Roman" pitchFamily="-109" charset="0"/>
              </a:rPr>
              <a:t>planetesimals</a:t>
            </a:r>
          </a:p>
        </p:txBody>
      </p:sp>
      <p:sp>
        <p:nvSpPr>
          <p:cNvPr id="11" name="Rectangle 10"/>
          <p:cNvSpPr/>
          <p:nvPr/>
        </p:nvSpPr>
        <p:spPr>
          <a:xfrm>
            <a:off x="161127" y="928782"/>
            <a:ext cx="6331373" cy="1938992"/>
          </a:xfrm>
          <a:prstGeom prst="rect">
            <a:avLst/>
          </a:prstGeom>
        </p:spPr>
        <p:txBody>
          <a:bodyPr wrap="square">
            <a:spAutoFit/>
          </a:bodyPr>
          <a:lstStyle/>
          <a:p>
            <a:r>
              <a:rPr lang="en-US" sz="2400" dirty="0" smtClean="0">
                <a:solidFill>
                  <a:schemeClr val="bg1"/>
                </a:solidFill>
              </a:rPr>
              <a:t>Overview</a:t>
            </a:r>
          </a:p>
          <a:p>
            <a:pPr marL="914400" lvl="1" indent="-457200">
              <a:buFontTx/>
              <a:buChar char="-"/>
            </a:pPr>
            <a:r>
              <a:rPr lang="en-US" sz="2400" dirty="0" smtClean="0">
                <a:solidFill>
                  <a:schemeClr val="bg1"/>
                </a:solidFill>
              </a:rPr>
              <a:t>bulk composition (</a:t>
            </a:r>
            <a:r>
              <a:rPr lang="en-US" sz="2400" i="1" dirty="0" smtClean="0">
                <a:solidFill>
                  <a:schemeClr val="bg1"/>
                </a:solidFill>
              </a:rPr>
              <a:t>constraints</a:t>
            </a:r>
            <a:r>
              <a:rPr lang="en-US" sz="2400" dirty="0" smtClean="0">
                <a:solidFill>
                  <a:schemeClr val="bg1"/>
                </a:solidFill>
              </a:rPr>
              <a:t>, unknowns)</a:t>
            </a:r>
          </a:p>
          <a:p>
            <a:pPr marL="914400" lvl="1" indent="-457200">
              <a:buFontTx/>
              <a:buChar char="-"/>
            </a:pPr>
            <a:r>
              <a:rPr lang="en-US" sz="2400" dirty="0" smtClean="0">
                <a:solidFill>
                  <a:schemeClr val="bg1"/>
                </a:solidFill>
              </a:rPr>
              <a:t>initial temperature</a:t>
            </a:r>
          </a:p>
          <a:p>
            <a:pPr marL="914400" lvl="1" indent="-457200">
              <a:buFontTx/>
              <a:buChar char="-"/>
            </a:pPr>
            <a:r>
              <a:rPr lang="en-US" sz="2400" dirty="0" smtClean="0">
                <a:solidFill>
                  <a:schemeClr val="bg1"/>
                </a:solidFill>
              </a:rPr>
              <a:t>shape (hydrostatic)</a:t>
            </a:r>
          </a:p>
          <a:p>
            <a:pPr marL="914400" lvl="1" indent="-457200">
              <a:buFontTx/>
              <a:buChar char="-"/>
            </a:pPr>
            <a:r>
              <a:rPr lang="en-US" sz="2400" dirty="0" smtClean="0">
                <a:solidFill>
                  <a:schemeClr val="bg1"/>
                </a:solidFill>
              </a:rPr>
              <a:t>early differentiation</a:t>
            </a:r>
          </a:p>
        </p:txBody>
      </p:sp>
      <p:sp>
        <p:nvSpPr>
          <p:cNvPr id="14" name="Rectangle 13"/>
          <p:cNvSpPr/>
          <p:nvPr/>
        </p:nvSpPr>
        <p:spPr>
          <a:xfrm>
            <a:off x="1871744" y="28431"/>
            <a:ext cx="4970381" cy="646331"/>
          </a:xfrm>
          <a:prstGeom prst="rect">
            <a:avLst/>
          </a:prstGeom>
        </p:spPr>
        <p:txBody>
          <a:bodyPr wrap="none">
            <a:spAutoFit/>
          </a:bodyPr>
          <a:lstStyle/>
          <a:p>
            <a:pPr algn="ctr">
              <a:spcBef>
                <a:spcPct val="50000"/>
              </a:spcBef>
            </a:pPr>
            <a:r>
              <a:rPr lang="en-US" sz="3600" dirty="0" smtClean="0"/>
              <a:t>Part 1:  Our Starting Point</a:t>
            </a:r>
            <a:endParaRPr lang="en-US" sz="3600" dirty="0"/>
          </a:p>
        </p:txBody>
      </p:sp>
    </p:spTree>
    <p:extLst>
      <p:ext uri="{BB962C8B-B14F-4D97-AF65-F5344CB8AC3E}">
        <p14:creationId xmlns:p14="http://schemas.microsoft.com/office/powerpoint/2010/main" val="1416194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3"/>
          <p:cNvSpPr>
            <a:spLocks/>
          </p:cNvSpPr>
          <p:nvPr/>
        </p:nvSpPr>
        <p:spPr bwMode="auto">
          <a:xfrm>
            <a:off x="5524500" y="2255838"/>
            <a:ext cx="1128713" cy="522287"/>
          </a:xfrm>
          <a:custGeom>
            <a:avLst/>
            <a:gdLst>
              <a:gd name="T0" fmla="*/ 15 w 711"/>
              <a:gd name="T1" fmla="*/ 105 h 329"/>
              <a:gd name="T2" fmla="*/ 396 w 711"/>
              <a:gd name="T3" fmla="*/ 0 h 329"/>
              <a:gd name="T4" fmla="*/ 703 w 711"/>
              <a:gd name="T5" fmla="*/ 97 h 329"/>
              <a:gd name="T6" fmla="*/ 711 w 711"/>
              <a:gd name="T7" fmla="*/ 329 h 329"/>
              <a:gd name="T8" fmla="*/ 0 w 711"/>
              <a:gd name="T9" fmla="*/ 299 h 329"/>
              <a:gd name="T10" fmla="*/ 15 w 711"/>
              <a:gd name="T11" fmla="*/ 105 h 329"/>
              <a:gd name="T12" fmla="*/ 0 60000 65536"/>
              <a:gd name="T13" fmla="*/ 0 60000 65536"/>
              <a:gd name="T14" fmla="*/ 0 60000 65536"/>
              <a:gd name="T15" fmla="*/ 0 60000 65536"/>
              <a:gd name="T16" fmla="*/ 0 60000 65536"/>
              <a:gd name="T17" fmla="*/ 0 60000 65536"/>
              <a:gd name="T18" fmla="*/ 0 w 711"/>
              <a:gd name="T19" fmla="*/ 0 h 329"/>
              <a:gd name="T20" fmla="*/ 711 w 711"/>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711" h="329">
                <a:moveTo>
                  <a:pt x="15" y="105"/>
                </a:moveTo>
                <a:lnTo>
                  <a:pt x="396" y="0"/>
                </a:lnTo>
                <a:lnTo>
                  <a:pt x="703" y="97"/>
                </a:lnTo>
                <a:lnTo>
                  <a:pt x="711" y="329"/>
                </a:lnTo>
                <a:lnTo>
                  <a:pt x="0" y="299"/>
                </a:lnTo>
                <a:lnTo>
                  <a:pt x="15" y="105"/>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8437" name="Rectangle 4"/>
          <p:cNvSpPr>
            <a:spLocks noChangeArrowheads="1"/>
          </p:cNvSpPr>
          <p:nvPr/>
        </p:nvSpPr>
        <p:spPr bwMode="auto">
          <a:xfrm>
            <a:off x="1271588" y="2386013"/>
            <a:ext cx="2695575" cy="558800"/>
          </a:xfrm>
          <a:prstGeom prst="rect">
            <a:avLst/>
          </a:prstGeom>
          <a:solidFill>
            <a:srgbClr val="CC9900"/>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8438" name="Rectangle 5"/>
          <p:cNvSpPr>
            <a:spLocks noChangeArrowheads="1"/>
          </p:cNvSpPr>
          <p:nvPr/>
        </p:nvSpPr>
        <p:spPr bwMode="auto">
          <a:xfrm>
            <a:off x="1268413" y="2894013"/>
            <a:ext cx="2695575" cy="558800"/>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8439" name="Freeform 7"/>
          <p:cNvSpPr>
            <a:spLocks/>
          </p:cNvSpPr>
          <p:nvPr/>
        </p:nvSpPr>
        <p:spPr bwMode="auto">
          <a:xfrm>
            <a:off x="2138363" y="1876425"/>
            <a:ext cx="985837" cy="427038"/>
          </a:xfrm>
          <a:custGeom>
            <a:avLst/>
            <a:gdLst>
              <a:gd name="T0" fmla="*/ 0 w 621"/>
              <a:gd name="T1" fmla="*/ 269 h 269"/>
              <a:gd name="T2" fmla="*/ 321 w 621"/>
              <a:gd name="T3" fmla="*/ 0 h 269"/>
              <a:gd name="T4" fmla="*/ 621 w 621"/>
              <a:gd name="T5" fmla="*/ 269 h 269"/>
              <a:gd name="T6" fmla="*/ 0 w 621"/>
              <a:gd name="T7" fmla="*/ 269 h 269"/>
              <a:gd name="T8" fmla="*/ 0 60000 65536"/>
              <a:gd name="T9" fmla="*/ 0 60000 65536"/>
              <a:gd name="T10" fmla="*/ 0 60000 65536"/>
              <a:gd name="T11" fmla="*/ 0 60000 65536"/>
              <a:gd name="T12" fmla="*/ 0 w 621"/>
              <a:gd name="T13" fmla="*/ 0 h 269"/>
              <a:gd name="T14" fmla="*/ 621 w 621"/>
              <a:gd name="T15" fmla="*/ 269 h 269"/>
            </a:gdLst>
            <a:ahLst/>
            <a:cxnLst>
              <a:cxn ang="T8">
                <a:pos x="T0" y="T1"/>
              </a:cxn>
              <a:cxn ang="T9">
                <a:pos x="T2" y="T3"/>
              </a:cxn>
              <a:cxn ang="T10">
                <a:pos x="T4" y="T5"/>
              </a:cxn>
              <a:cxn ang="T11">
                <a:pos x="T6" y="T7"/>
              </a:cxn>
            </a:cxnLst>
            <a:rect l="T12" t="T13" r="T14" b="T15"/>
            <a:pathLst>
              <a:path w="621" h="269">
                <a:moveTo>
                  <a:pt x="0" y="269"/>
                </a:moveTo>
                <a:lnTo>
                  <a:pt x="321" y="0"/>
                </a:lnTo>
                <a:lnTo>
                  <a:pt x="621" y="269"/>
                </a:lnTo>
                <a:lnTo>
                  <a:pt x="0" y="269"/>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8440" name="Text Box 9"/>
          <p:cNvSpPr txBox="1">
            <a:spLocks noChangeArrowheads="1"/>
          </p:cNvSpPr>
          <p:nvPr/>
        </p:nvSpPr>
        <p:spPr bwMode="auto">
          <a:xfrm>
            <a:off x="1404938" y="2457450"/>
            <a:ext cx="107315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Crust  </a:t>
            </a:r>
            <a:r>
              <a:rPr lang="en-US" i="1">
                <a:latin typeface="Symbol" pitchFamily="-105" charset="2"/>
              </a:rPr>
              <a:t>r</a:t>
            </a:r>
            <a:r>
              <a:rPr lang="en-US" i="1" baseline="-25000"/>
              <a:t>c</a:t>
            </a:r>
          </a:p>
        </p:txBody>
      </p:sp>
      <p:sp>
        <p:nvSpPr>
          <p:cNvPr id="18441" name="Text Box 10"/>
          <p:cNvSpPr txBox="1">
            <a:spLocks noChangeArrowheads="1"/>
          </p:cNvSpPr>
          <p:nvPr/>
        </p:nvSpPr>
        <p:spPr bwMode="auto">
          <a:xfrm>
            <a:off x="1427163" y="2930525"/>
            <a:ext cx="1223962"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Mantle </a:t>
            </a:r>
            <a:r>
              <a:rPr lang="en-US" i="1">
                <a:latin typeface="Symbol" pitchFamily="-105" charset="2"/>
              </a:rPr>
              <a:t>r</a:t>
            </a:r>
            <a:r>
              <a:rPr lang="en-US" i="1" baseline="-25000"/>
              <a:t>m</a:t>
            </a:r>
          </a:p>
        </p:txBody>
      </p:sp>
      <p:sp>
        <p:nvSpPr>
          <p:cNvPr id="18442" name="Text Box 11"/>
          <p:cNvSpPr txBox="1">
            <a:spLocks noChangeArrowheads="1"/>
          </p:cNvSpPr>
          <p:nvPr/>
        </p:nvSpPr>
        <p:spPr bwMode="auto">
          <a:xfrm>
            <a:off x="2308225" y="3022600"/>
            <a:ext cx="184150" cy="396875"/>
          </a:xfrm>
          <a:prstGeom prst="rect">
            <a:avLst/>
          </a:prstGeom>
          <a:noFill/>
          <a:ln w="9525">
            <a:noFill/>
            <a:miter lim="800000"/>
            <a:headEnd type="none" w="lg" len="lg"/>
            <a:tailEnd type="none" w="lg" len="lg"/>
          </a:ln>
        </p:spPr>
        <p:txBody>
          <a:bodyPr wrap="none">
            <a:prstTxWarp prst="textNoShape">
              <a:avLst/>
            </a:prstTxWarp>
            <a:spAutoFit/>
          </a:bodyPr>
          <a:lstStyle/>
          <a:p>
            <a:endParaRPr lang="en-US"/>
          </a:p>
        </p:txBody>
      </p:sp>
      <p:sp>
        <p:nvSpPr>
          <p:cNvPr id="18443" name="Text Box 13"/>
          <p:cNvSpPr txBox="1">
            <a:spLocks noChangeArrowheads="1"/>
          </p:cNvSpPr>
          <p:nvPr/>
        </p:nvSpPr>
        <p:spPr bwMode="auto">
          <a:xfrm>
            <a:off x="2933700" y="1793875"/>
            <a:ext cx="706438"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Load</a:t>
            </a:r>
          </a:p>
        </p:txBody>
      </p:sp>
      <p:sp>
        <p:nvSpPr>
          <p:cNvPr id="18444" name="Rectangle 15"/>
          <p:cNvSpPr>
            <a:spLocks noChangeArrowheads="1"/>
          </p:cNvSpPr>
          <p:nvPr/>
        </p:nvSpPr>
        <p:spPr bwMode="auto">
          <a:xfrm>
            <a:off x="4770438" y="2903538"/>
            <a:ext cx="2695575" cy="558800"/>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8445" name="Text Box 20"/>
          <p:cNvSpPr txBox="1">
            <a:spLocks noChangeArrowheads="1"/>
          </p:cNvSpPr>
          <p:nvPr/>
        </p:nvSpPr>
        <p:spPr bwMode="auto">
          <a:xfrm>
            <a:off x="6257925" y="1887538"/>
            <a:ext cx="706438"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Load</a:t>
            </a:r>
          </a:p>
        </p:txBody>
      </p:sp>
      <p:sp>
        <p:nvSpPr>
          <p:cNvPr id="18446" name="Freeform 22"/>
          <p:cNvSpPr>
            <a:spLocks/>
          </p:cNvSpPr>
          <p:nvPr/>
        </p:nvSpPr>
        <p:spPr bwMode="auto">
          <a:xfrm>
            <a:off x="4762500" y="2386013"/>
            <a:ext cx="2708275" cy="796925"/>
          </a:xfrm>
          <a:custGeom>
            <a:avLst/>
            <a:gdLst>
              <a:gd name="T0" fmla="*/ 0 w 1706"/>
              <a:gd name="T1" fmla="*/ 0 h 539"/>
              <a:gd name="T2" fmla="*/ 569 w 1706"/>
              <a:gd name="T3" fmla="*/ 0 h 539"/>
              <a:gd name="T4" fmla="*/ 883 w 1706"/>
              <a:gd name="T5" fmla="*/ 187 h 539"/>
              <a:gd name="T6" fmla="*/ 1160 w 1706"/>
              <a:gd name="T7" fmla="*/ 0 h 539"/>
              <a:gd name="T8" fmla="*/ 1706 w 1706"/>
              <a:gd name="T9" fmla="*/ 0 h 539"/>
              <a:gd name="T10" fmla="*/ 1706 w 1706"/>
              <a:gd name="T11" fmla="*/ 359 h 539"/>
              <a:gd name="T12" fmla="*/ 1197 w 1706"/>
              <a:gd name="T13" fmla="*/ 359 h 539"/>
              <a:gd name="T14" fmla="*/ 898 w 1706"/>
              <a:gd name="T15" fmla="*/ 539 h 539"/>
              <a:gd name="T16" fmla="*/ 576 w 1706"/>
              <a:gd name="T17" fmla="*/ 367 h 539"/>
              <a:gd name="T18" fmla="*/ 0 w 1706"/>
              <a:gd name="T19" fmla="*/ 367 h 539"/>
              <a:gd name="T20" fmla="*/ 0 w 1706"/>
              <a:gd name="T21" fmla="*/ 0 h 5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6"/>
              <a:gd name="T34" fmla="*/ 0 h 539"/>
              <a:gd name="T35" fmla="*/ 1706 w 1706"/>
              <a:gd name="T36" fmla="*/ 539 h 5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6" h="539">
                <a:moveTo>
                  <a:pt x="0" y="0"/>
                </a:moveTo>
                <a:lnTo>
                  <a:pt x="569" y="0"/>
                </a:lnTo>
                <a:lnTo>
                  <a:pt x="883" y="187"/>
                </a:lnTo>
                <a:lnTo>
                  <a:pt x="1160" y="0"/>
                </a:lnTo>
                <a:lnTo>
                  <a:pt x="1706" y="0"/>
                </a:lnTo>
                <a:lnTo>
                  <a:pt x="1706" y="359"/>
                </a:lnTo>
                <a:lnTo>
                  <a:pt x="1197" y="359"/>
                </a:lnTo>
                <a:lnTo>
                  <a:pt x="898" y="539"/>
                </a:lnTo>
                <a:lnTo>
                  <a:pt x="576" y="367"/>
                </a:lnTo>
                <a:lnTo>
                  <a:pt x="0" y="367"/>
                </a:lnTo>
                <a:lnTo>
                  <a:pt x="0" y="0"/>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8447" name="Rectangle 24"/>
          <p:cNvSpPr>
            <a:spLocks noChangeArrowheads="1"/>
          </p:cNvSpPr>
          <p:nvPr/>
        </p:nvSpPr>
        <p:spPr bwMode="auto">
          <a:xfrm>
            <a:off x="288925" y="3627438"/>
            <a:ext cx="8688124" cy="1141412"/>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800" dirty="0"/>
              <a:t>The crust will deflect downwards until the surface load (mass excess) is balanced by a subsurface “root” (mass deficit – dense mantle replaced by light crust)</a:t>
            </a:r>
          </a:p>
          <a:p>
            <a:pPr marL="342900" indent="-342900">
              <a:spcBef>
                <a:spcPct val="20000"/>
              </a:spcBef>
              <a:buFontTx/>
              <a:buChar char="•"/>
            </a:pPr>
            <a:r>
              <a:rPr lang="en-US" sz="2800" dirty="0"/>
              <a:t>90% of an iceberg is beneath the surface of the ocean for exactly the same reason</a:t>
            </a:r>
          </a:p>
          <a:p>
            <a:pPr marL="342900" indent="-342900">
              <a:spcBef>
                <a:spcPct val="20000"/>
              </a:spcBef>
              <a:buFontTx/>
              <a:buChar char="•"/>
            </a:pPr>
            <a:r>
              <a:rPr lang="en-US" sz="2800" dirty="0"/>
              <a:t>This</a:t>
            </a:r>
            <a:r>
              <a:rPr lang="en-US" sz="2800" dirty="0" smtClean="0"/>
              <a:t> is </a:t>
            </a:r>
            <a:r>
              <a:rPr lang="en-US" sz="2800" dirty="0"/>
              <a:t>called (</a:t>
            </a:r>
            <a:r>
              <a:rPr lang="en-US" sz="2800" dirty="0">
                <a:solidFill>
                  <a:srgbClr val="FF0000"/>
                </a:solidFill>
              </a:rPr>
              <a:t>Airy</a:t>
            </a:r>
            <a:r>
              <a:rPr lang="en-US" sz="2800" dirty="0"/>
              <a:t>) </a:t>
            </a:r>
            <a:r>
              <a:rPr lang="en-US" sz="2800" dirty="0" err="1" smtClean="0"/>
              <a:t>isostasy</a:t>
            </a:r>
            <a:r>
              <a:rPr lang="en-US" sz="2800" dirty="0" smtClean="0"/>
              <a:t> (hydrostatic equilibrium)</a:t>
            </a:r>
            <a:endParaRPr lang="en-US" sz="2800" dirty="0"/>
          </a:p>
        </p:txBody>
      </p:sp>
      <p:sp>
        <p:nvSpPr>
          <p:cNvPr id="17" name="Rectangle 2"/>
          <p:cNvSpPr>
            <a:spLocks noGrp="1" noChangeArrowheads="1"/>
          </p:cNvSpPr>
          <p:nvPr>
            <p:ph type="title"/>
          </p:nvPr>
        </p:nvSpPr>
        <p:spPr>
          <a:xfrm>
            <a:off x="433388" y="286262"/>
            <a:ext cx="8229600" cy="1143000"/>
          </a:xfrm>
        </p:spPr>
        <p:txBody>
          <a:bodyPr>
            <a:normAutofit fontScale="90000"/>
          </a:bodyPr>
          <a:lstStyle/>
          <a:p>
            <a:pPr eaLnBrk="1" hangingPunct="1"/>
            <a:r>
              <a:rPr lang="en-US" sz="3600" dirty="0"/>
              <a:t>Airy </a:t>
            </a:r>
            <a:r>
              <a:rPr lang="en-US" sz="3600" dirty="0" err="1" smtClean="0"/>
              <a:t>Isostasy</a:t>
            </a:r>
            <a:r>
              <a:rPr lang="en-US" sz="3600" dirty="0" smtClean="0"/>
              <a:t>:  Support of Topography by Crustal Thickness Variations</a:t>
            </a:r>
            <a:endParaRPr lang="en-US" sz="3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a:xfrm>
            <a:off x="3706813" y="1543600"/>
            <a:ext cx="5235575" cy="1430338"/>
          </a:xfrm>
        </p:spPr>
        <p:txBody>
          <a:bodyPr>
            <a:normAutofit/>
          </a:bodyPr>
          <a:lstStyle/>
          <a:p>
            <a:r>
              <a:rPr lang="en-US" sz="2400" dirty="0" smtClean="0"/>
              <a:t>The excess mass associated with topography is </a:t>
            </a:r>
            <a:r>
              <a:rPr lang="en-US" sz="2400" dirty="0"/>
              <a:t>balanced by the mantle root:  </a:t>
            </a:r>
            <a:r>
              <a:rPr lang="en-US" sz="2800" i="1" dirty="0" err="1" smtClean="0">
                <a:solidFill>
                  <a:srgbClr val="0000FF"/>
                </a:solidFill>
              </a:rPr>
              <a:t>h</a:t>
            </a:r>
            <a:r>
              <a:rPr lang="en-US" sz="2800" i="1" dirty="0" err="1" smtClean="0">
                <a:solidFill>
                  <a:srgbClr val="0000FF"/>
                </a:solidFill>
                <a:latin typeface="Symbol" pitchFamily="-105" charset="2"/>
              </a:rPr>
              <a:t>ρ</a:t>
            </a:r>
            <a:r>
              <a:rPr lang="en-US" sz="2800" i="1" baseline="-25000" dirty="0" err="1" smtClean="0">
                <a:solidFill>
                  <a:srgbClr val="0000FF"/>
                </a:solidFill>
              </a:rPr>
              <a:t>c</a:t>
            </a:r>
            <a:r>
              <a:rPr lang="en-US" sz="2800" i="1" dirty="0">
                <a:solidFill>
                  <a:srgbClr val="0000FF"/>
                </a:solidFill>
              </a:rPr>
              <a:t>=r</a:t>
            </a:r>
            <a:r>
              <a:rPr lang="en-US" sz="2800" i="1" dirty="0" smtClean="0">
                <a:solidFill>
                  <a:srgbClr val="0000FF"/>
                </a:solidFill>
              </a:rPr>
              <a:t>(</a:t>
            </a:r>
            <a:r>
              <a:rPr lang="en-US" sz="2800" i="1" dirty="0" err="1">
                <a:solidFill>
                  <a:srgbClr val="0000FF"/>
                </a:solidFill>
                <a:latin typeface="Symbol" pitchFamily="-105" charset="2"/>
              </a:rPr>
              <a:t>ρ</a:t>
            </a:r>
            <a:r>
              <a:rPr lang="en-US" sz="2800" i="1" baseline="-25000" dirty="0" err="1" smtClean="0">
                <a:solidFill>
                  <a:srgbClr val="0000FF"/>
                </a:solidFill>
              </a:rPr>
              <a:t>m</a:t>
            </a:r>
            <a:r>
              <a:rPr lang="en-US" sz="2800" i="1" dirty="0" err="1" smtClean="0">
                <a:solidFill>
                  <a:srgbClr val="0000FF"/>
                </a:solidFill>
              </a:rPr>
              <a:t>-</a:t>
            </a:r>
            <a:r>
              <a:rPr lang="en-US" sz="2800" i="1" dirty="0" err="1">
                <a:solidFill>
                  <a:srgbClr val="0000FF"/>
                </a:solidFill>
                <a:latin typeface="Symbol" pitchFamily="-105" charset="2"/>
              </a:rPr>
              <a:t>ρ</a:t>
            </a:r>
            <a:r>
              <a:rPr lang="en-US" sz="2800" i="1" baseline="-25000" dirty="0" err="1" smtClean="0">
                <a:solidFill>
                  <a:srgbClr val="0000FF"/>
                </a:solidFill>
              </a:rPr>
              <a:t>c</a:t>
            </a:r>
            <a:r>
              <a:rPr lang="en-US" sz="2800" i="1" dirty="0" smtClean="0">
                <a:solidFill>
                  <a:srgbClr val="0000FF"/>
                </a:solidFill>
              </a:rPr>
              <a:t>)</a:t>
            </a:r>
            <a:r>
              <a:rPr lang="en-US" sz="2800" dirty="0" smtClean="0">
                <a:solidFill>
                  <a:srgbClr val="0000FF"/>
                </a:solidFill>
              </a:rPr>
              <a:t> </a:t>
            </a:r>
          </a:p>
        </p:txBody>
      </p:sp>
      <p:sp>
        <p:nvSpPr>
          <p:cNvPr id="1029" name="Freeform 4"/>
          <p:cNvSpPr>
            <a:spLocks/>
          </p:cNvSpPr>
          <p:nvPr/>
        </p:nvSpPr>
        <p:spPr bwMode="auto">
          <a:xfrm>
            <a:off x="1246188" y="2031568"/>
            <a:ext cx="1350962" cy="682625"/>
          </a:xfrm>
          <a:custGeom>
            <a:avLst/>
            <a:gdLst>
              <a:gd name="T0" fmla="*/ 15 w 711"/>
              <a:gd name="T1" fmla="*/ 105 h 329"/>
              <a:gd name="T2" fmla="*/ 396 w 711"/>
              <a:gd name="T3" fmla="*/ 0 h 329"/>
              <a:gd name="T4" fmla="*/ 703 w 711"/>
              <a:gd name="T5" fmla="*/ 97 h 329"/>
              <a:gd name="T6" fmla="*/ 711 w 711"/>
              <a:gd name="T7" fmla="*/ 329 h 329"/>
              <a:gd name="T8" fmla="*/ 0 w 711"/>
              <a:gd name="T9" fmla="*/ 299 h 329"/>
              <a:gd name="T10" fmla="*/ 15 w 711"/>
              <a:gd name="T11" fmla="*/ 105 h 329"/>
              <a:gd name="T12" fmla="*/ 0 60000 65536"/>
              <a:gd name="T13" fmla="*/ 0 60000 65536"/>
              <a:gd name="T14" fmla="*/ 0 60000 65536"/>
              <a:gd name="T15" fmla="*/ 0 60000 65536"/>
              <a:gd name="T16" fmla="*/ 0 60000 65536"/>
              <a:gd name="T17" fmla="*/ 0 60000 65536"/>
              <a:gd name="T18" fmla="*/ 0 w 711"/>
              <a:gd name="T19" fmla="*/ 0 h 329"/>
              <a:gd name="T20" fmla="*/ 711 w 711"/>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711" h="329">
                <a:moveTo>
                  <a:pt x="15" y="105"/>
                </a:moveTo>
                <a:lnTo>
                  <a:pt x="396" y="0"/>
                </a:lnTo>
                <a:lnTo>
                  <a:pt x="703" y="97"/>
                </a:lnTo>
                <a:lnTo>
                  <a:pt x="711" y="329"/>
                </a:lnTo>
                <a:lnTo>
                  <a:pt x="0" y="299"/>
                </a:lnTo>
                <a:lnTo>
                  <a:pt x="15" y="105"/>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030" name="Rectangle 7"/>
          <p:cNvSpPr>
            <a:spLocks noChangeArrowheads="1"/>
          </p:cNvSpPr>
          <p:nvPr/>
        </p:nvSpPr>
        <p:spPr bwMode="auto">
          <a:xfrm>
            <a:off x="342900" y="2879293"/>
            <a:ext cx="3227388" cy="730250"/>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031" name="Freeform 8"/>
          <p:cNvSpPr>
            <a:spLocks/>
          </p:cNvSpPr>
          <p:nvPr/>
        </p:nvSpPr>
        <p:spPr bwMode="auto">
          <a:xfrm>
            <a:off x="333375" y="2201430"/>
            <a:ext cx="3243263" cy="1042988"/>
          </a:xfrm>
          <a:custGeom>
            <a:avLst/>
            <a:gdLst>
              <a:gd name="T0" fmla="*/ 0 w 1706"/>
              <a:gd name="T1" fmla="*/ 0 h 539"/>
              <a:gd name="T2" fmla="*/ 569 w 1706"/>
              <a:gd name="T3" fmla="*/ 0 h 539"/>
              <a:gd name="T4" fmla="*/ 883 w 1706"/>
              <a:gd name="T5" fmla="*/ 187 h 539"/>
              <a:gd name="T6" fmla="*/ 1160 w 1706"/>
              <a:gd name="T7" fmla="*/ 0 h 539"/>
              <a:gd name="T8" fmla="*/ 1706 w 1706"/>
              <a:gd name="T9" fmla="*/ 0 h 539"/>
              <a:gd name="T10" fmla="*/ 1706 w 1706"/>
              <a:gd name="T11" fmla="*/ 359 h 539"/>
              <a:gd name="T12" fmla="*/ 1197 w 1706"/>
              <a:gd name="T13" fmla="*/ 359 h 539"/>
              <a:gd name="T14" fmla="*/ 898 w 1706"/>
              <a:gd name="T15" fmla="*/ 539 h 539"/>
              <a:gd name="T16" fmla="*/ 576 w 1706"/>
              <a:gd name="T17" fmla="*/ 367 h 539"/>
              <a:gd name="T18" fmla="*/ 0 w 1706"/>
              <a:gd name="T19" fmla="*/ 367 h 539"/>
              <a:gd name="T20" fmla="*/ 0 w 1706"/>
              <a:gd name="T21" fmla="*/ 0 h 5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6"/>
              <a:gd name="T34" fmla="*/ 0 h 539"/>
              <a:gd name="T35" fmla="*/ 1706 w 1706"/>
              <a:gd name="T36" fmla="*/ 539 h 5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6" h="539">
                <a:moveTo>
                  <a:pt x="0" y="0"/>
                </a:moveTo>
                <a:lnTo>
                  <a:pt x="569" y="0"/>
                </a:lnTo>
                <a:lnTo>
                  <a:pt x="883" y="187"/>
                </a:lnTo>
                <a:lnTo>
                  <a:pt x="1160" y="0"/>
                </a:lnTo>
                <a:lnTo>
                  <a:pt x="1706" y="0"/>
                </a:lnTo>
                <a:lnTo>
                  <a:pt x="1706" y="359"/>
                </a:lnTo>
                <a:lnTo>
                  <a:pt x="1197" y="359"/>
                </a:lnTo>
                <a:lnTo>
                  <a:pt x="898" y="539"/>
                </a:lnTo>
                <a:lnTo>
                  <a:pt x="576" y="367"/>
                </a:lnTo>
                <a:lnTo>
                  <a:pt x="0" y="367"/>
                </a:lnTo>
                <a:lnTo>
                  <a:pt x="0" y="0"/>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032" name="Text Box 5"/>
          <p:cNvSpPr txBox="1">
            <a:spLocks noChangeArrowheads="1"/>
          </p:cNvSpPr>
          <p:nvPr/>
        </p:nvSpPr>
        <p:spPr bwMode="auto">
          <a:xfrm>
            <a:off x="450850" y="2337955"/>
            <a:ext cx="995284"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Crust  </a:t>
            </a:r>
            <a:r>
              <a:rPr lang="en-US" i="1" dirty="0" err="1" smtClean="0">
                <a:latin typeface="Symbol" pitchFamily="-105" charset="2"/>
              </a:rPr>
              <a:t>ρ</a:t>
            </a:r>
            <a:r>
              <a:rPr lang="en-US" i="1" baseline="-25000" dirty="0" err="1" smtClean="0"/>
              <a:t>c</a:t>
            </a:r>
            <a:endParaRPr lang="en-US" i="1" baseline="-25000" dirty="0"/>
          </a:p>
        </p:txBody>
      </p:sp>
      <p:sp>
        <p:nvSpPr>
          <p:cNvPr id="1033" name="Text Box 6"/>
          <p:cNvSpPr txBox="1">
            <a:spLocks noChangeArrowheads="1"/>
          </p:cNvSpPr>
          <p:nvPr/>
        </p:nvSpPr>
        <p:spPr bwMode="auto">
          <a:xfrm>
            <a:off x="2336800" y="3219018"/>
            <a:ext cx="1182723"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Mantle </a:t>
            </a:r>
            <a:r>
              <a:rPr lang="en-US" i="1" dirty="0" err="1">
                <a:latin typeface="Symbol" pitchFamily="-105" charset="2"/>
              </a:rPr>
              <a:t>ρ</a:t>
            </a:r>
            <a:r>
              <a:rPr lang="en-US" i="1" baseline="-25000" dirty="0" err="1" smtClean="0"/>
              <a:t>m</a:t>
            </a:r>
            <a:endParaRPr lang="en-US" i="1" baseline="-25000" dirty="0"/>
          </a:p>
        </p:txBody>
      </p:sp>
      <p:sp>
        <p:nvSpPr>
          <p:cNvPr id="1034" name="Line 10"/>
          <p:cNvSpPr>
            <a:spLocks noChangeShapeType="1"/>
          </p:cNvSpPr>
          <p:nvPr/>
        </p:nvSpPr>
        <p:spPr bwMode="auto">
          <a:xfrm flipV="1">
            <a:off x="2009775" y="1999818"/>
            <a:ext cx="866775"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1035" name="Line 12"/>
          <p:cNvSpPr>
            <a:spLocks noChangeShapeType="1"/>
          </p:cNvSpPr>
          <p:nvPr/>
        </p:nvSpPr>
        <p:spPr bwMode="auto">
          <a:xfrm>
            <a:off x="2732088" y="1798205"/>
            <a:ext cx="0" cy="190500"/>
          </a:xfrm>
          <a:prstGeom prst="line">
            <a:avLst/>
          </a:prstGeom>
          <a:noFill/>
          <a:ln w="9525">
            <a:solidFill>
              <a:schemeClr val="tx1"/>
            </a:solidFill>
            <a:round/>
            <a:headEnd type="none" w="lg" len="lg"/>
            <a:tailEnd type="triangle" w="lg" len="lg"/>
          </a:ln>
        </p:spPr>
        <p:txBody>
          <a:bodyPr>
            <a:prstTxWarp prst="textNoShape">
              <a:avLst/>
            </a:prstTxWarp>
          </a:bodyPr>
          <a:lstStyle/>
          <a:p>
            <a:endParaRPr lang="en-US"/>
          </a:p>
        </p:txBody>
      </p:sp>
      <p:sp>
        <p:nvSpPr>
          <p:cNvPr id="1036" name="Line 13"/>
          <p:cNvSpPr>
            <a:spLocks noChangeShapeType="1"/>
          </p:cNvSpPr>
          <p:nvPr/>
        </p:nvSpPr>
        <p:spPr bwMode="auto">
          <a:xfrm flipV="1">
            <a:off x="2741613" y="2201430"/>
            <a:ext cx="0" cy="190500"/>
          </a:xfrm>
          <a:prstGeom prst="line">
            <a:avLst/>
          </a:prstGeom>
          <a:noFill/>
          <a:ln w="9525">
            <a:solidFill>
              <a:schemeClr val="tx1"/>
            </a:solidFill>
            <a:round/>
            <a:headEnd type="none" w="lg" len="lg"/>
            <a:tailEnd type="triangle" w="lg" len="lg"/>
          </a:ln>
        </p:spPr>
        <p:txBody>
          <a:bodyPr>
            <a:prstTxWarp prst="textNoShape">
              <a:avLst/>
            </a:prstTxWarp>
          </a:bodyPr>
          <a:lstStyle/>
          <a:p>
            <a:endParaRPr lang="en-US"/>
          </a:p>
        </p:txBody>
      </p:sp>
      <p:sp>
        <p:nvSpPr>
          <p:cNvPr id="1037" name="Text Box 14"/>
          <p:cNvSpPr txBox="1">
            <a:spLocks noChangeArrowheads="1"/>
          </p:cNvSpPr>
          <p:nvPr/>
        </p:nvSpPr>
        <p:spPr bwMode="auto">
          <a:xfrm>
            <a:off x="2709863" y="1875993"/>
            <a:ext cx="31115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i="1"/>
              <a:t>h</a:t>
            </a:r>
          </a:p>
        </p:txBody>
      </p:sp>
      <p:sp>
        <p:nvSpPr>
          <p:cNvPr id="1038" name="Line 15"/>
          <p:cNvSpPr>
            <a:spLocks noChangeShapeType="1"/>
          </p:cNvSpPr>
          <p:nvPr/>
        </p:nvSpPr>
        <p:spPr bwMode="auto">
          <a:xfrm flipV="1">
            <a:off x="2079625" y="3257118"/>
            <a:ext cx="866775"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1039" name="Line 16"/>
          <p:cNvSpPr>
            <a:spLocks noChangeShapeType="1"/>
          </p:cNvSpPr>
          <p:nvPr/>
        </p:nvSpPr>
        <p:spPr bwMode="auto">
          <a:xfrm>
            <a:off x="2708275" y="2877705"/>
            <a:ext cx="0" cy="368300"/>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1040" name="Text Box 17"/>
          <p:cNvSpPr txBox="1">
            <a:spLocks noChangeArrowheads="1"/>
          </p:cNvSpPr>
          <p:nvPr/>
        </p:nvSpPr>
        <p:spPr bwMode="auto">
          <a:xfrm>
            <a:off x="2767013" y="2895168"/>
            <a:ext cx="311150" cy="396875"/>
          </a:xfrm>
          <a:prstGeom prst="rect">
            <a:avLst/>
          </a:prstGeom>
          <a:noFill/>
          <a:ln w="9525">
            <a:noFill/>
            <a:miter lim="800000"/>
            <a:headEnd type="none" w="lg" len="lg"/>
            <a:tailEnd type="none" w="lg" len="lg"/>
          </a:ln>
        </p:spPr>
        <p:txBody>
          <a:bodyPr>
            <a:prstTxWarp prst="textNoShape">
              <a:avLst/>
            </a:prstTxWarp>
            <a:spAutoFit/>
          </a:bodyPr>
          <a:lstStyle/>
          <a:p>
            <a:r>
              <a:rPr lang="en-US" i="1"/>
              <a:t>r</a:t>
            </a:r>
          </a:p>
        </p:txBody>
      </p:sp>
      <p:sp>
        <p:nvSpPr>
          <p:cNvPr id="1041" name="Rectangle 18"/>
          <p:cNvSpPr>
            <a:spLocks noChangeArrowheads="1"/>
          </p:cNvSpPr>
          <p:nvPr/>
        </p:nvSpPr>
        <p:spPr bwMode="auto">
          <a:xfrm>
            <a:off x="3706813" y="2928961"/>
            <a:ext cx="5059362" cy="1484313"/>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This </a:t>
            </a:r>
            <a:r>
              <a:rPr lang="en-US" sz="2400" dirty="0" smtClean="0"/>
              <a:t>means </a:t>
            </a:r>
            <a:r>
              <a:rPr lang="en-US" sz="2400" dirty="0"/>
              <a:t>that there are no lateral variations in pressure beneath the crustal root</a:t>
            </a:r>
          </a:p>
        </p:txBody>
      </p:sp>
      <p:sp>
        <p:nvSpPr>
          <p:cNvPr id="1042" name="Line 19"/>
          <p:cNvSpPr>
            <a:spLocks noChangeShapeType="1"/>
          </p:cNvSpPr>
          <p:nvPr/>
        </p:nvSpPr>
        <p:spPr bwMode="auto">
          <a:xfrm flipH="1" flipV="1">
            <a:off x="379413" y="3257118"/>
            <a:ext cx="1603375" cy="1587"/>
          </a:xfrm>
          <a:prstGeom prst="line">
            <a:avLst/>
          </a:prstGeom>
          <a:noFill/>
          <a:ln w="9525">
            <a:solidFill>
              <a:schemeClr val="tx1"/>
            </a:solidFill>
            <a:prstDash val="dash"/>
            <a:round/>
            <a:headEnd type="none" w="lg" len="lg"/>
            <a:tailEnd type="none" w="lg" len="lg"/>
          </a:ln>
        </p:spPr>
        <p:txBody>
          <a:bodyPr>
            <a:prstTxWarp prst="textNoShape">
              <a:avLst/>
            </a:prstTxWarp>
          </a:bodyPr>
          <a:lstStyle/>
          <a:p>
            <a:endParaRPr lang="en-US"/>
          </a:p>
        </p:txBody>
      </p:sp>
      <p:sp>
        <p:nvSpPr>
          <p:cNvPr id="1043" name="Text Box 20"/>
          <p:cNvSpPr txBox="1">
            <a:spLocks noChangeArrowheads="1"/>
          </p:cNvSpPr>
          <p:nvPr/>
        </p:nvSpPr>
        <p:spPr bwMode="auto">
          <a:xfrm>
            <a:off x="358775" y="2872943"/>
            <a:ext cx="1085850" cy="701675"/>
          </a:xfrm>
          <a:prstGeom prst="rect">
            <a:avLst/>
          </a:prstGeom>
          <a:noFill/>
          <a:ln w="9525">
            <a:noFill/>
            <a:miter lim="800000"/>
            <a:headEnd type="none" w="lg" len="lg"/>
            <a:tailEnd type="none" w="lg" len="lg"/>
          </a:ln>
        </p:spPr>
        <p:txBody>
          <a:bodyPr wrap="none">
            <a:prstTxWarp prst="textNoShape">
              <a:avLst/>
            </a:prstTxWarp>
            <a:spAutoFit/>
          </a:bodyPr>
          <a:lstStyle/>
          <a:p>
            <a:r>
              <a:rPr lang="en-US"/>
              <a:t>Constant</a:t>
            </a:r>
          </a:p>
          <a:p>
            <a:r>
              <a:rPr lang="en-US"/>
              <a:t>pressure</a:t>
            </a:r>
          </a:p>
        </p:txBody>
      </p:sp>
      <p:sp>
        <p:nvSpPr>
          <p:cNvPr id="1044" name="Line 21"/>
          <p:cNvSpPr>
            <a:spLocks noChangeShapeType="1"/>
          </p:cNvSpPr>
          <p:nvPr/>
        </p:nvSpPr>
        <p:spPr bwMode="auto">
          <a:xfrm flipH="1">
            <a:off x="2006600" y="2223655"/>
            <a:ext cx="0" cy="366713"/>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1045" name="Line 22"/>
          <p:cNvSpPr>
            <a:spLocks noChangeShapeType="1"/>
          </p:cNvSpPr>
          <p:nvPr/>
        </p:nvSpPr>
        <p:spPr bwMode="auto">
          <a:xfrm flipV="1">
            <a:off x="1449388" y="2212543"/>
            <a:ext cx="723900"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1046" name="Text Box 23"/>
          <p:cNvSpPr txBox="1">
            <a:spLocks noChangeArrowheads="1"/>
          </p:cNvSpPr>
          <p:nvPr/>
        </p:nvSpPr>
        <p:spPr bwMode="auto">
          <a:xfrm>
            <a:off x="1993900" y="2145868"/>
            <a:ext cx="311150" cy="396875"/>
          </a:xfrm>
          <a:prstGeom prst="rect">
            <a:avLst/>
          </a:prstGeom>
          <a:noFill/>
          <a:ln w="9525">
            <a:noFill/>
            <a:miter lim="800000"/>
            <a:headEnd type="none" w="lg" len="lg"/>
            <a:tailEnd type="none" w="lg" len="lg"/>
          </a:ln>
        </p:spPr>
        <p:txBody>
          <a:bodyPr>
            <a:prstTxWarp prst="textNoShape">
              <a:avLst/>
            </a:prstTxWarp>
            <a:spAutoFit/>
          </a:bodyPr>
          <a:lstStyle/>
          <a:p>
            <a:r>
              <a:rPr lang="en-US" i="1"/>
              <a:t>r</a:t>
            </a:r>
          </a:p>
        </p:txBody>
      </p:sp>
      <p:sp>
        <p:nvSpPr>
          <p:cNvPr id="1047" name="Rectangle 24"/>
          <p:cNvSpPr>
            <a:spLocks noChangeArrowheads="1"/>
          </p:cNvSpPr>
          <p:nvPr/>
        </p:nvSpPr>
        <p:spPr bwMode="auto">
          <a:xfrm>
            <a:off x="225425" y="4182025"/>
            <a:ext cx="8510588" cy="1488487"/>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800" dirty="0" smtClean="0">
                <a:solidFill>
                  <a:srgbClr val="0000FF"/>
                </a:solidFill>
              </a:rPr>
              <a:t>Application:  we can use </a:t>
            </a:r>
            <a:r>
              <a:rPr lang="en-US" sz="2800" i="1" dirty="0" smtClean="0">
                <a:solidFill>
                  <a:srgbClr val="0000FF"/>
                </a:solidFill>
              </a:rPr>
              <a:t>h</a:t>
            </a:r>
            <a:r>
              <a:rPr lang="en-US" sz="2800" dirty="0" smtClean="0">
                <a:solidFill>
                  <a:srgbClr val="0000FF"/>
                </a:solidFill>
              </a:rPr>
              <a:t> to calculate the thickness of the crustal root, </a:t>
            </a:r>
            <a:r>
              <a:rPr lang="en-US" sz="2800" i="1" dirty="0" smtClean="0">
                <a:solidFill>
                  <a:srgbClr val="0000FF"/>
                </a:solidFill>
              </a:rPr>
              <a:t>r</a:t>
            </a:r>
            <a:r>
              <a:rPr lang="en-US" sz="2800" dirty="0" smtClean="0">
                <a:solidFill>
                  <a:srgbClr val="0000FF"/>
                </a:solidFill>
              </a:rPr>
              <a:t>, and the lateral variation in crustal </a:t>
            </a:r>
            <a:r>
              <a:rPr lang="en-US" sz="2800" dirty="0">
                <a:solidFill>
                  <a:srgbClr val="0000FF"/>
                </a:solidFill>
              </a:rPr>
              <a:t>thickness </a:t>
            </a:r>
            <a:r>
              <a:rPr lang="en-US" sz="2800" dirty="0" smtClean="0">
                <a:solidFill>
                  <a:srgbClr val="0000FF"/>
                </a:solidFill>
              </a:rPr>
              <a:t>(</a:t>
            </a:r>
            <a:r>
              <a:rPr lang="en-US" sz="2800" i="1" dirty="0" err="1" smtClean="0">
                <a:solidFill>
                  <a:srgbClr val="0000FF"/>
                </a:solidFill>
                <a:latin typeface="Symbol" pitchFamily="-105" charset="2"/>
              </a:rPr>
              <a:t>Δ</a:t>
            </a:r>
            <a:r>
              <a:rPr lang="en-US" sz="2800" i="1" dirty="0" err="1" smtClean="0">
                <a:solidFill>
                  <a:srgbClr val="0000FF"/>
                </a:solidFill>
              </a:rPr>
              <a:t>t</a:t>
            </a:r>
            <a:r>
              <a:rPr lang="en-US" sz="2800" i="1" baseline="-25000" dirty="0" err="1" smtClean="0">
                <a:solidFill>
                  <a:srgbClr val="0000FF"/>
                </a:solidFill>
              </a:rPr>
              <a:t>c</a:t>
            </a:r>
            <a:r>
              <a:rPr lang="en-US" sz="2800" i="1" dirty="0">
                <a:solidFill>
                  <a:srgbClr val="0000FF"/>
                </a:solidFill>
              </a:rPr>
              <a:t>=</a:t>
            </a:r>
            <a:r>
              <a:rPr lang="en-US" sz="2800" i="1" dirty="0" err="1">
                <a:solidFill>
                  <a:srgbClr val="0000FF"/>
                </a:solidFill>
              </a:rPr>
              <a:t>h+r</a:t>
            </a:r>
            <a:r>
              <a:rPr lang="en-US" sz="2800" dirty="0" smtClean="0">
                <a:solidFill>
                  <a:srgbClr val="0000FF"/>
                </a:solidFill>
              </a:rPr>
              <a:t>)</a:t>
            </a:r>
            <a:r>
              <a:rPr lang="en-US" sz="2800" dirty="0">
                <a:solidFill>
                  <a:srgbClr val="0000FF"/>
                </a:solidFill>
              </a:rPr>
              <a:t>. Typically </a:t>
            </a:r>
            <a:r>
              <a:rPr lang="en-US" sz="2800" i="1" dirty="0">
                <a:solidFill>
                  <a:srgbClr val="0000FF"/>
                </a:solidFill>
              </a:rPr>
              <a:t>r </a:t>
            </a:r>
            <a:r>
              <a:rPr lang="en-US" sz="2800" dirty="0">
                <a:solidFill>
                  <a:srgbClr val="0000FF"/>
                </a:solidFill>
              </a:rPr>
              <a:t>~5-10 </a:t>
            </a:r>
            <a:r>
              <a:rPr lang="en-US" sz="2800" i="1" dirty="0">
                <a:solidFill>
                  <a:srgbClr val="0000FF"/>
                </a:solidFill>
              </a:rPr>
              <a:t>h</a:t>
            </a:r>
          </a:p>
          <a:p>
            <a:pPr marL="342900" indent="-342900">
              <a:spcBef>
                <a:spcPct val="20000"/>
              </a:spcBef>
              <a:buFontTx/>
              <a:buChar char="•"/>
            </a:pPr>
            <a:endParaRPr lang="en-US" sz="2800" dirty="0">
              <a:solidFill>
                <a:srgbClr val="0000FF"/>
              </a:solidFill>
            </a:endParaRPr>
          </a:p>
        </p:txBody>
      </p:sp>
      <p:sp>
        <p:nvSpPr>
          <p:cNvPr id="1048" name="Rectangle 26"/>
          <p:cNvSpPr>
            <a:spLocks noChangeArrowheads="1"/>
          </p:cNvSpPr>
          <p:nvPr/>
        </p:nvSpPr>
        <p:spPr bwMode="auto">
          <a:xfrm>
            <a:off x="284163" y="5670512"/>
            <a:ext cx="8510587" cy="1128713"/>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Note that the </a:t>
            </a:r>
            <a:r>
              <a:rPr lang="en-US" sz="2400" dirty="0" smtClean="0"/>
              <a:t>relationship between elevation and crustal root thickness is </a:t>
            </a:r>
            <a:r>
              <a:rPr lang="en-US" sz="2400" i="1" dirty="0"/>
              <a:t>independent</a:t>
            </a:r>
            <a:r>
              <a:rPr lang="en-US" sz="2400" dirty="0"/>
              <a:t> of the background crustal thickness </a:t>
            </a:r>
            <a:r>
              <a:rPr lang="en-US" sz="2400" i="1" dirty="0" err="1"/>
              <a:t>t</a:t>
            </a:r>
            <a:r>
              <a:rPr lang="en-US" sz="2400" i="1" baseline="-25000" dirty="0" err="1"/>
              <a:t>c</a:t>
            </a:r>
            <a:endParaRPr lang="en-US" sz="2400" i="1" baseline="-25000" dirty="0"/>
          </a:p>
        </p:txBody>
      </p:sp>
      <p:sp>
        <p:nvSpPr>
          <p:cNvPr id="1049" name="Line 27"/>
          <p:cNvSpPr>
            <a:spLocks noChangeShapeType="1"/>
          </p:cNvSpPr>
          <p:nvPr/>
        </p:nvSpPr>
        <p:spPr bwMode="auto">
          <a:xfrm>
            <a:off x="3170238" y="2222068"/>
            <a:ext cx="0" cy="688975"/>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1050" name="Rectangle 28"/>
          <p:cNvSpPr>
            <a:spLocks noChangeArrowheads="1"/>
          </p:cNvSpPr>
          <p:nvPr/>
        </p:nvSpPr>
        <p:spPr bwMode="auto">
          <a:xfrm>
            <a:off x="3143250" y="2390343"/>
            <a:ext cx="327025"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i="1"/>
              <a:t>t</a:t>
            </a:r>
            <a:r>
              <a:rPr lang="en-US" i="1" baseline="-25000"/>
              <a:t>c</a:t>
            </a:r>
          </a:p>
        </p:txBody>
      </p:sp>
      <p:sp>
        <p:nvSpPr>
          <p:cNvPr id="29" name="Rectangle 2"/>
          <p:cNvSpPr>
            <a:spLocks noGrp="1" noChangeArrowheads="1"/>
          </p:cNvSpPr>
          <p:nvPr>
            <p:ph type="title"/>
          </p:nvPr>
        </p:nvSpPr>
        <p:spPr>
          <a:xfrm>
            <a:off x="433388" y="286262"/>
            <a:ext cx="8229600" cy="1143000"/>
          </a:xfrm>
        </p:spPr>
        <p:txBody>
          <a:bodyPr>
            <a:normAutofit fontScale="90000"/>
          </a:bodyPr>
          <a:lstStyle/>
          <a:p>
            <a:pPr eaLnBrk="1" hangingPunct="1"/>
            <a:r>
              <a:rPr lang="en-US" sz="3600" dirty="0"/>
              <a:t>Airy </a:t>
            </a:r>
            <a:r>
              <a:rPr lang="en-US" sz="3600" dirty="0" err="1" smtClean="0"/>
              <a:t>Isostasy</a:t>
            </a:r>
            <a:r>
              <a:rPr lang="en-US" sz="3600" dirty="0" smtClean="0"/>
              <a:t>:  Support of Topography by Crustal Thickness Variations</a:t>
            </a:r>
            <a:endParaRPr lang="en-US" sz="3600" dirty="0"/>
          </a:p>
        </p:txBody>
      </p:sp>
    </p:spTree>
    <p:extLst>
      <p:ext uri="{BB962C8B-B14F-4D97-AF65-F5344CB8AC3E}">
        <p14:creationId xmlns:p14="http://schemas.microsoft.com/office/powerpoint/2010/main" val="1710932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1655088" y="3760598"/>
            <a:ext cx="2954337" cy="730250"/>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052" name="Rectangle 2"/>
          <p:cNvSpPr>
            <a:spLocks noGrp="1" noChangeArrowheads="1"/>
          </p:cNvSpPr>
          <p:nvPr>
            <p:ph type="title"/>
          </p:nvPr>
        </p:nvSpPr>
        <p:spPr>
          <a:xfrm>
            <a:off x="457200" y="330822"/>
            <a:ext cx="8229600" cy="1143000"/>
          </a:xfrm>
        </p:spPr>
        <p:txBody>
          <a:bodyPr>
            <a:noAutofit/>
          </a:bodyPr>
          <a:lstStyle/>
          <a:p>
            <a:pPr eaLnBrk="1" hangingPunct="1"/>
            <a:r>
              <a:rPr lang="en-US" sz="3600" dirty="0"/>
              <a:t>Pratt </a:t>
            </a:r>
            <a:r>
              <a:rPr lang="en-US" sz="3600" dirty="0" err="1" smtClean="0"/>
              <a:t>Isostasy</a:t>
            </a:r>
            <a:r>
              <a:rPr lang="en-US" sz="3600" dirty="0" smtClean="0"/>
              <a:t>:  Support of Topography by lateral variations in crustal density</a:t>
            </a:r>
            <a:endParaRPr lang="en-US" sz="3600" dirty="0"/>
          </a:p>
        </p:txBody>
      </p:sp>
      <p:sp>
        <p:nvSpPr>
          <p:cNvPr id="2053" name="Rectangle 3"/>
          <p:cNvSpPr>
            <a:spLocks noGrp="1" noChangeArrowheads="1"/>
          </p:cNvSpPr>
          <p:nvPr>
            <p:ph type="body" idx="1"/>
          </p:nvPr>
        </p:nvSpPr>
        <p:spPr>
          <a:xfrm>
            <a:off x="429339" y="1719803"/>
            <a:ext cx="8229600" cy="1711286"/>
          </a:xfrm>
        </p:spPr>
        <p:txBody>
          <a:bodyPr>
            <a:normAutofit/>
          </a:bodyPr>
          <a:lstStyle/>
          <a:p>
            <a:pPr eaLnBrk="1" hangingPunct="1"/>
            <a:r>
              <a:rPr lang="en-US" sz="2400" dirty="0" smtClean="0"/>
              <a:t>Same principle </a:t>
            </a:r>
            <a:r>
              <a:rPr lang="en-US" sz="2400" dirty="0"/>
              <a:t>– pressures </a:t>
            </a:r>
            <a:r>
              <a:rPr lang="en-US" sz="2400" dirty="0" smtClean="0"/>
              <a:t>below some </a:t>
            </a:r>
            <a:r>
              <a:rPr lang="en-US" sz="2400" dirty="0"/>
              <a:t>depth do not vary </a:t>
            </a:r>
            <a:r>
              <a:rPr lang="en-US" sz="2400" dirty="0" smtClean="0"/>
              <a:t>laterally.  Achieved here via variations </a:t>
            </a:r>
            <a:r>
              <a:rPr lang="en-US" sz="2400" dirty="0"/>
              <a:t>in </a:t>
            </a:r>
            <a:r>
              <a:rPr lang="en-US" sz="2400" dirty="0" smtClean="0"/>
              <a:t>crustal density</a:t>
            </a:r>
            <a:r>
              <a:rPr lang="en-US" sz="2400" dirty="0"/>
              <a:t>, rather than crustal </a:t>
            </a:r>
            <a:r>
              <a:rPr lang="en-US" sz="2400" dirty="0" smtClean="0"/>
              <a:t>thickness. </a:t>
            </a:r>
            <a:endParaRPr lang="en-US" sz="2400" dirty="0"/>
          </a:p>
        </p:txBody>
      </p:sp>
      <p:sp>
        <p:nvSpPr>
          <p:cNvPr id="2054" name="Rectangle 4"/>
          <p:cNvSpPr>
            <a:spLocks noChangeArrowheads="1"/>
          </p:cNvSpPr>
          <p:nvPr/>
        </p:nvSpPr>
        <p:spPr bwMode="auto">
          <a:xfrm>
            <a:off x="1656675" y="3368485"/>
            <a:ext cx="1497013" cy="558800"/>
          </a:xfrm>
          <a:prstGeom prst="rect">
            <a:avLst/>
          </a:prstGeom>
          <a:solidFill>
            <a:srgbClr val="CC9900"/>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055" name="Rectangle 5"/>
          <p:cNvSpPr>
            <a:spLocks noChangeArrowheads="1"/>
          </p:cNvSpPr>
          <p:nvPr/>
        </p:nvSpPr>
        <p:spPr bwMode="auto">
          <a:xfrm>
            <a:off x="3161625" y="3579623"/>
            <a:ext cx="1450975" cy="357187"/>
          </a:xfrm>
          <a:prstGeom prst="rect">
            <a:avLst/>
          </a:prstGeom>
          <a:solidFill>
            <a:srgbClr val="996633"/>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056" name="Text Box 7"/>
          <p:cNvSpPr txBox="1">
            <a:spLocks noChangeArrowheads="1"/>
          </p:cNvSpPr>
          <p:nvPr/>
        </p:nvSpPr>
        <p:spPr bwMode="auto">
          <a:xfrm>
            <a:off x="2318663" y="3422460"/>
            <a:ext cx="516826"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  </a:t>
            </a:r>
            <a:r>
              <a:rPr lang="en-US" i="1" dirty="0">
                <a:latin typeface="Symbol" pitchFamily="-105" charset="2"/>
              </a:rPr>
              <a:t>ρ</a:t>
            </a:r>
            <a:r>
              <a:rPr lang="en-US" i="1" baseline="-25000" dirty="0" smtClean="0"/>
              <a:t>1</a:t>
            </a:r>
            <a:endParaRPr lang="en-US" i="1" baseline="-25000" dirty="0"/>
          </a:p>
        </p:txBody>
      </p:sp>
      <p:sp>
        <p:nvSpPr>
          <p:cNvPr id="2057" name="Text Box 8"/>
          <p:cNvSpPr txBox="1">
            <a:spLocks noChangeArrowheads="1"/>
          </p:cNvSpPr>
          <p:nvPr/>
        </p:nvSpPr>
        <p:spPr bwMode="auto">
          <a:xfrm>
            <a:off x="1761450" y="4017773"/>
            <a:ext cx="1182723"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Mantle </a:t>
            </a:r>
            <a:r>
              <a:rPr lang="en-US" i="1" dirty="0" err="1">
                <a:latin typeface="Symbol" pitchFamily="-105" charset="2"/>
              </a:rPr>
              <a:t>ρ</a:t>
            </a:r>
            <a:r>
              <a:rPr lang="en-US" i="1" baseline="-25000" dirty="0" err="1" smtClean="0"/>
              <a:t>m</a:t>
            </a:r>
            <a:endParaRPr lang="en-US" i="1" baseline="-25000" dirty="0"/>
          </a:p>
        </p:txBody>
      </p:sp>
      <p:sp>
        <p:nvSpPr>
          <p:cNvPr id="2058" name="Text Box 9"/>
          <p:cNvSpPr txBox="1">
            <a:spLocks noChangeArrowheads="1"/>
          </p:cNvSpPr>
          <p:nvPr/>
        </p:nvSpPr>
        <p:spPr bwMode="auto">
          <a:xfrm>
            <a:off x="3601363" y="3527235"/>
            <a:ext cx="516826"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  </a:t>
            </a:r>
            <a:r>
              <a:rPr lang="en-US" i="1" dirty="0">
                <a:latin typeface="Symbol" pitchFamily="-105" charset="2"/>
              </a:rPr>
              <a:t>ρ</a:t>
            </a:r>
            <a:r>
              <a:rPr lang="en-US" i="1" baseline="-25000" dirty="0" smtClean="0"/>
              <a:t>2</a:t>
            </a:r>
            <a:endParaRPr lang="en-US" i="1" baseline="-25000" dirty="0"/>
          </a:p>
        </p:txBody>
      </p:sp>
      <p:sp>
        <p:nvSpPr>
          <p:cNvPr id="2059" name="Text Box 10"/>
          <p:cNvSpPr txBox="1">
            <a:spLocks noChangeArrowheads="1"/>
          </p:cNvSpPr>
          <p:nvPr/>
        </p:nvSpPr>
        <p:spPr bwMode="auto">
          <a:xfrm>
            <a:off x="3647400" y="2895410"/>
            <a:ext cx="923450"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  </a:t>
            </a:r>
            <a:r>
              <a:rPr lang="en-US" i="1" dirty="0">
                <a:latin typeface="Symbol" pitchFamily="-105" charset="2"/>
              </a:rPr>
              <a:t>ρ</a:t>
            </a:r>
            <a:r>
              <a:rPr lang="en-US" i="1" baseline="-25000" dirty="0" smtClean="0"/>
              <a:t>2 </a:t>
            </a:r>
            <a:r>
              <a:rPr lang="en-US" i="1" dirty="0"/>
              <a:t>&gt; </a:t>
            </a:r>
            <a:r>
              <a:rPr lang="en-US" i="1" dirty="0">
                <a:latin typeface="Symbol" pitchFamily="-105" charset="2"/>
              </a:rPr>
              <a:t>ρ</a:t>
            </a:r>
            <a:r>
              <a:rPr lang="en-US" i="1" baseline="-25000" dirty="0" smtClean="0"/>
              <a:t>1</a:t>
            </a:r>
            <a:endParaRPr lang="en-US" i="1" baseline="-25000" dirty="0"/>
          </a:p>
        </p:txBody>
      </p:sp>
      <p:sp>
        <p:nvSpPr>
          <p:cNvPr id="2060" name="Line 11"/>
          <p:cNvSpPr>
            <a:spLocks noChangeShapeType="1"/>
          </p:cNvSpPr>
          <p:nvPr/>
        </p:nvSpPr>
        <p:spPr bwMode="auto">
          <a:xfrm>
            <a:off x="3309263" y="3168460"/>
            <a:ext cx="0" cy="190500"/>
          </a:xfrm>
          <a:prstGeom prst="line">
            <a:avLst/>
          </a:prstGeom>
          <a:noFill/>
          <a:ln w="9525">
            <a:solidFill>
              <a:schemeClr val="tx1"/>
            </a:solidFill>
            <a:round/>
            <a:headEnd type="none" w="lg" len="lg"/>
            <a:tailEnd type="triangle" w="lg" len="lg"/>
          </a:ln>
        </p:spPr>
        <p:txBody>
          <a:bodyPr>
            <a:prstTxWarp prst="textNoShape">
              <a:avLst/>
            </a:prstTxWarp>
          </a:bodyPr>
          <a:lstStyle/>
          <a:p>
            <a:endParaRPr lang="en-US"/>
          </a:p>
        </p:txBody>
      </p:sp>
      <p:sp>
        <p:nvSpPr>
          <p:cNvPr id="2061" name="Line 12"/>
          <p:cNvSpPr>
            <a:spLocks noChangeShapeType="1"/>
          </p:cNvSpPr>
          <p:nvPr/>
        </p:nvSpPr>
        <p:spPr bwMode="auto">
          <a:xfrm flipV="1">
            <a:off x="3318788" y="3571685"/>
            <a:ext cx="0" cy="190500"/>
          </a:xfrm>
          <a:prstGeom prst="line">
            <a:avLst/>
          </a:prstGeom>
          <a:noFill/>
          <a:ln w="9525">
            <a:solidFill>
              <a:schemeClr val="tx1"/>
            </a:solidFill>
            <a:round/>
            <a:headEnd type="none" w="lg" len="lg"/>
            <a:tailEnd type="triangle" w="lg" len="lg"/>
          </a:ln>
        </p:spPr>
        <p:txBody>
          <a:bodyPr>
            <a:prstTxWarp prst="textNoShape">
              <a:avLst/>
            </a:prstTxWarp>
          </a:bodyPr>
          <a:lstStyle/>
          <a:p>
            <a:endParaRPr lang="en-US"/>
          </a:p>
        </p:txBody>
      </p:sp>
      <p:sp>
        <p:nvSpPr>
          <p:cNvPr id="2062" name="Text Box 13"/>
          <p:cNvSpPr txBox="1">
            <a:spLocks noChangeArrowheads="1"/>
          </p:cNvSpPr>
          <p:nvPr/>
        </p:nvSpPr>
        <p:spPr bwMode="auto">
          <a:xfrm>
            <a:off x="3287038" y="3246248"/>
            <a:ext cx="31115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i="1"/>
              <a:t>h</a:t>
            </a:r>
          </a:p>
        </p:txBody>
      </p:sp>
      <p:sp>
        <p:nvSpPr>
          <p:cNvPr id="2063" name="Line 14"/>
          <p:cNvSpPr>
            <a:spLocks noChangeShapeType="1"/>
          </p:cNvSpPr>
          <p:nvPr/>
        </p:nvSpPr>
        <p:spPr bwMode="auto">
          <a:xfrm>
            <a:off x="3021925" y="3357373"/>
            <a:ext cx="511175" cy="0"/>
          </a:xfrm>
          <a:prstGeom prst="line">
            <a:avLst/>
          </a:prstGeom>
          <a:noFill/>
          <a:ln w="9525">
            <a:solidFill>
              <a:schemeClr val="tx1"/>
            </a:solidFill>
            <a:round/>
            <a:headEnd type="none" w="lg" len="lg"/>
            <a:tailEnd type="none" w="lg" len="lg"/>
          </a:ln>
        </p:spPr>
        <p:txBody>
          <a:bodyPr>
            <a:prstTxWarp prst="textNoShape">
              <a:avLst/>
            </a:prstTxWarp>
          </a:bodyPr>
          <a:lstStyle/>
          <a:p>
            <a:endParaRPr lang="en-US"/>
          </a:p>
        </p:txBody>
      </p:sp>
      <p:sp>
        <p:nvSpPr>
          <p:cNvPr id="2064" name="Line 15"/>
          <p:cNvSpPr>
            <a:spLocks noChangeShapeType="1"/>
          </p:cNvSpPr>
          <p:nvPr/>
        </p:nvSpPr>
        <p:spPr bwMode="auto">
          <a:xfrm>
            <a:off x="1821775" y="3376423"/>
            <a:ext cx="0" cy="582612"/>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2065" name="Rectangle 16"/>
          <p:cNvSpPr>
            <a:spLocks noChangeArrowheads="1"/>
          </p:cNvSpPr>
          <p:nvPr/>
        </p:nvSpPr>
        <p:spPr bwMode="auto">
          <a:xfrm>
            <a:off x="1794788" y="3438335"/>
            <a:ext cx="327025"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i="1"/>
              <a:t>t</a:t>
            </a:r>
            <a:r>
              <a:rPr lang="en-US" i="1" baseline="-25000"/>
              <a:t>c</a:t>
            </a:r>
          </a:p>
        </p:txBody>
      </p:sp>
      <p:graphicFrame>
        <p:nvGraphicFramePr>
          <p:cNvPr id="2050" name="Object 17"/>
          <p:cNvGraphicFramePr>
            <a:graphicFrameLocks noChangeAspect="1"/>
          </p:cNvGraphicFramePr>
          <p:nvPr>
            <p:extLst>
              <p:ext uri="{D42A27DB-BD31-4B8C-83A1-F6EECF244321}">
                <p14:modId xmlns:p14="http://schemas.microsoft.com/office/powerpoint/2010/main" val="3575199572"/>
              </p:ext>
            </p:extLst>
          </p:nvPr>
        </p:nvGraphicFramePr>
        <p:xfrm>
          <a:off x="5015825" y="3233548"/>
          <a:ext cx="2392363" cy="1084262"/>
        </p:xfrm>
        <a:graphic>
          <a:graphicData uri="http://schemas.openxmlformats.org/presentationml/2006/ole">
            <mc:AlternateContent xmlns:mc="http://schemas.openxmlformats.org/markup-compatibility/2006">
              <mc:Choice xmlns:v="urn:schemas-microsoft-com:vml" Requires="v">
                <p:oleObj spid="_x0000_s634929" name="Equation" r:id="rId4" imgW="952200" imgH="431640" progId="Equation.3">
                  <p:embed/>
                </p:oleObj>
              </mc:Choice>
              <mc:Fallback>
                <p:oleObj name="Equation" r:id="rId4" imgW="9522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5825" y="3233548"/>
                        <a:ext cx="2392363" cy="10842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255005" y="4803812"/>
            <a:ext cx="8701144" cy="1938992"/>
          </a:xfrm>
          <a:prstGeom prst="rect">
            <a:avLst/>
          </a:prstGeom>
        </p:spPr>
        <p:txBody>
          <a:bodyPr wrap="square">
            <a:spAutoFit/>
          </a:bodyPr>
          <a:lstStyle/>
          <a:p>
            <a:pPr marL="342900" indent="-342900">
              <a:buFont typeface="Arial"/>
              <a:buChar char="•"/>
            </a:pPr>
            <a:r>
              <a:rPr lang="en-US" sz="2400" dirty="0" smtClean="0"/>
              <a:t>Application:  We can use the equation above to solve for </a:t>
            </a:r>
            <a:r>
              <a:rPr lang="en-US" sz="2400" dirty="0" smtClean="0">
                <a:solidFill>
                  <a:srgbClr val="0000FF"/>
                </a:solidFill>
              </a:rPr>
              <a:t>absolute crustal thickness </a:t>
            </a:r>
            <a:r>
              <a:rPr lang="en-US" sz="2400" i="1" dirty="0" smtClean="0"/>
              <a:t>(</a:t>
            </a:r>
            <a:r>
              <a:rPr lang="en-US" sz="2400" i="1" dirty="0" err="1" smtClean="0"/>
              <a:t>t</a:t>
            </a:r>
            <a:r>
              <a:rPr lang="en-US" sz="2400" i="1" baseline="-25000" dirty="0" err="1" smtClean="0"/>
              <a:t>c</a:t>
            </a:r>
            <a:r>
              <a:rPr lang="en-US" sz="2400" i="1" dirty="0" smtClean="0"/>
              <a:t> </a:t>
            </a:r>
            <a:r>
              <a:rPr lang="en-US" sz="2400" dirty="0" smtClean="0"/>
              <a:t>beneath high </a:t>
            </a:r>
            <a:r>
              <a:rPr lang="en-US" sz="2400" dirty="0" err="1" smtClean="0"/>
              <a:t>topo</a:t>
            </a:r>
            <a:r>
              <a:rPr lang="en-US" sz="2400" dirty="0" smtClean="0"/>
              <a:t> and </a:t>
            </a:r>
            <a:r>
              <a:rPr lang="en-US" sz="2400" i="1" dirty="0" err="1" smtClean="0"/>
              <a:t>t</a:t>
            </a:r>
            <a:r>
              <a:rPr lang="en-US" sz="2400" i="1" baseline="-25000" dirty="0" err="1" smtClean="0"/>
              <a:t>c</a:t>
            </a:r>
            <a:r>
              <a:rPr lang="en-US" sz="2400" dirty="0" smtClean="0"/>
              <a:t>-</a:t>
            </a:r>
            <a:r>
              <a:rPr lang="en-US" sz="2400" i="1" dirty="0" smtClean="0"/>
              <a:t>h</a:t>
            </a:r>
            <a:r>
              <a:rPr lang="en-US" sz="2400" dirty="0" smtClean="0"/>
              <a:t> beneath low </a:t>
            </a:r>
            <a:r>
              <a:rPr lang="en-US" sz="2400" dirty="0" err="1" smtClean="0"/>
              <a:t>topo</a:t>
            </a:r>
            <a:r>
              <a:rPr lang="en-US" sz="2400" dirty="0" smtClean="0"/>
              <a:t>)</a:t>
            </a:r>
          </a:p>
          <a:p>
            <a:endParaRPr lang="en-US" sz="2400" dirty="0" smtClean="0"/>
          </a:p>
          <a:p>
            <a:pPr marL="342900" indent="-342900">
              <a:buFont typeface="Arial"/>
              <a:buChar char="•"/>
            </a:pPr>
            <a:r>
              <a:rPr lang="en-US" sz="2400" i="1" dirty="0" smtClean="0"/>
              <a:t>Note the distinction with Airy </a:t>
            </a:r>
            <a:r>
              <a:rPr lang="en-US" sz="2400" i="1" dirty="0" err="1" smtClean="0"/>
              <a:t>isostacy</a:t>
            </a:r>
            <a:r>
              <a:rPr lang="en-US" sz="2400" i="1" dirty="0" smtClean="0"/>
              <a:t> </a:t>
            </a:r>
            <a:r>
              <a:rPr lang="en-US" sz="2400" dirty="0" smtClean="0"/>
              <a:t>which only provides info on lateral variations in crustal thickness</a:t>
            </a:r>
            <a:endParaRPr lang="en-US" sz="2400" dirty="0"/>
          </a:p>
        </p:txBody>
      </p:sp>
    </p:spTree>
    <p:extLst>
      <p:ext uri="{BB962C8B-B14F-4D97-AF65-F5344CB8AC3E}">
        <p14:creationId xmlns:p14="http://schemas.microsoft.com/office/powerpoint/2010/main" val="39082457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5978" y="278045"/>
            <a:ext cx="8229600" cy="1143000"/>
          </a:xfrm>
        </p:spPr>
        <p:txBody>
          <a:bodyPr>
            <a:noAutofit/>
          </a:bodyPr>
          <a:lstStyle/>
          <a:p>
            <a:pPr eaLnBrk="1" hangingPunct="1"/>
            <a:r>
              <a:rPr lang="en-US" sz="3600" dirty="0"/>
              <a:t>Gravity </a:t>
            </a:r>
            <a:r>
              <a:rPr lang="en-US" sz="3600" dirty="0" smtClean="0"/>
              <a:t>Anomalies over </a:t>
            </a:r>
            <a:r>
              <a:rPr lang="en-US" sz="3600" dirty="0" err="1" smtClean="0"/>
              <a:t>Isostatically</a:t>
            </a:r>
            <a:r>
              <a:rPr lang="en-US" sz="3600" dirty="0" smtClean="0"/>
              <a:t> Compensated Topography </a:t>
            </a:r>
            <a:endParaRPr lang="en-US" sz="3600" dirty="0"/>
          </a:p>
        </p:txBody>
      </p:sp>
      <p:sp>
        <p:nvSpPr>
          <p:cNvPr id="19459" name="Rectangle 3"/>
          <p:cNvSpPr>
            <a:spLocks noGrp="1" noChangeArrowheads="1"/>
          </p:cNvSpPr>
          <p:nvPr>
            <p:ph type="body" idx="1"/>
          </p:nvPr>
        </p:nvSpPr>
        <p:spPr>
          <a:xfrm>
            <a:off x="279400" y="1409906"/>
            <a:ext cx="8632825" cy="1968482"/>
          </a:xfrm>
        </p:spPr>
        <p:txBody>
          <a:bodyPr>
            <a:normAutofit lnSpcReduction="10000"/>
          </a:bodyPr>
          <a:lstStyle/>
          <a:p>
            <a:pPr eaLnBrk="1" hangingPunct="1"/>
            <a:r>
              <a:rPr lang="en-US" sz="2400" dirty="0"/>
              <a:t>Because there are no lateral variations in pressure beneath a certain depth, that means that the total mass above this depth</a:t>
            </a:r>
            <a:r>
              <a:rPr lang="en-US" sz="2400" dirty="0" smtClean="0"/>
              <a:t> also does </a:t>
            </a:r>
            <a:r>
              <a:rPr lang="en-US" sz="2400" dirty="0"/>
              <a:t>not vary </a:t>
            </a:r>
            <a:r>
              <a:rPr lang="en-US" sz="2400" dirty="0" smtClean="0"/>
              <a:t>laterally</a:t>
            </a:r>
          </a:p>
          <a:p>
            <a:pPr eaLnBrk="1" hangingPunct="1"/>
            <a:r>
              <a:rPr lang="en-US" sz="2400" dirty="0"/>
              <a:t>So what sort of gravity anomalies should we see?</a:t>
            </a:r>
          </a:p>
          <a:p>
            <a:pPr eaLnBrk="1" hangingPunct="1"/>
            <a:r>
              <a:rPr lang="en-US" sz="2400" dirty="0" smtClean="0"/>
              <a:t>Zero!</a:t>
            </a:r>
            <a:endParaRPr lang="en-US" sz="2400" dirty="0"/>
          </a:p>
        </p:txBody>
      </p:sp>
      <p:sp>
        <p:nvSpPr>
          <p:cNvPr id="19460" name="Freeform 4"/>
          <p:cNvSpPr>
            <a:spLocks/>
          </p:cNvSpPr>
          <p:nvPr/>
        </p:nvSpPr>
        <p:spPr bwMode="auto">
          <a:xfrm>
            <a:off x="5548313" y="4132263"/>
            <a:ext cx="1128712" cy="522287"/>
          </a:xfrm>
          <a:custGeom>
            <a:avLst/>
            <a:gdLst>
              <a:gd name="T0" fmla="*/ 15 w 711"/>
              <a:gd name="T1" fmla="*/ 105 h 329"/>
              <a:gd name="T2" fmla="*/ 396 w 711"/>
              <a:gd name="T3" fmla="*/ 0 h 329"/>
              <a:gd name="T4" fmla="*/ 703 w 711"/>
              <a:gd name="T5" fmla="*/ 97 h 329"/>
              <a:gd name="T6" fmla="*/ 711 w 711"/>
              <a:gd name="T7" fmla="*/ 329 h 329"/>
              <a:gd name="T8" fmla="*/ 0 w 711"/>
              <a:gd name="T9" fmla="*/ 299 h 329"/>
              <a:gd name="T10" fmla="*/ 15 w 711"/>
              <a:gd name="T11" fmla="*/ 105 h 329"/>
              <a:gd name="T12" fmla="*/ 0 60000 65536"/>
              <a:gd name="T13" fmla="*/ 0 60000 65536"/>
              <a:gd name="T14" fmla="*/ 0 60000 65536"/>
              <a:gd name="T15" fmla="*/ 0 60000 65536"/>
              <a:gd name="T16" fmla="*/ 0 60000 65536"/>
              <a:gd name="T17" fmla="*/ 0 60000 65536"/>
              <a:gd name="T18" fmla="*/ 0 w 711"/>
              <a:gd name="T19" fmla="*/ 0 h 329"/>
              <a:gd name="T20" fmla="*/ 711 w 711"/>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711" h="329">
                <a:moveTo>
                  <a:pt x="15" y="105"/>
                </a:moveTo>
                <a:lnTo>
                  <a:pt x="396" y="0"/>
                </a:lnTo>
                <a:lnTo>
                  <a:pt x="703" y="97"/>
                </a:lnTo>
                <a:lnTo>
                  <a:pt x="711" y="329"/>
                </a:lnTo>
                <a:lnTo>
                  <a:pt x="0" y="299"/>
                </a:lnTo>
                <a:lnTo>
                  <a:pt x="15" y="105"/>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9461" name="Rectangle 11"/>
          <p:cNvSpPr>
            <a:spLocks noChangeArrowheads="1"/>
          </p:cNvSpPr>
          <p:nvPr/>
        </p:nvSpPr>
        <p:spPr bwMode="auto">
          <a:xfrm>
            <a:off x="4794250" y="4779963"/>
            <a:ext cx="2695575" cy="558800"/>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9462" name="Freeform 13"/>
          <p:cNvSpPr>
            <a:spLocks/>
          </p:cNvSpPr>
          <p:nvPr/>
        </p:nvSpPr>
        <p:spPr bwMode="auto">
          <a:xfrm>
            <a:off x="4786313" y="4262438"/>
            <a:ext cx="2708275" cy="796925"/>
          </a:xfrm>
          <a:custGeom>
            <a:avLst/>
            <a:gdLst>
              <a:gd name="T0" fmla="*/ 0 w 1706"/>
              <a:gd name="T1" fmla="*/ 0 h 539"/>
              <a:gd name="T2" fmla="*/ 569 w 1706"/>
              <a:gd name="T3" fmla="*/ 0 h 539"/>
              <a:gd name="T4" fmla="*/ 883 w 1706"/>
              <a:gd name="T5" fmla="*/ 187 h 539"/>
              <a:gd name="T6" fmla="*/ 1160 w 1706"/>
              <a:gd name="T7" fmla="*/ 0 h 539"/>
              <a:gd name="T8" fmla="*/ 1706 w 1706"/>
              <a:gd name="T9" fmla="*/ 0 h 539"/>
              <a:gd name="T10" fmla="*/ 1706 w 1706"/>
              <a:gd name="T11" fmla="*/ 359 h 539"/>
              <a:gd name="T12" fmla="*/ 1197 w 1706"/>
              <a:gd name="T13" fmla="*/ 359 h 539"/>
              <a:gd name="T14" fmla="*/ 898 w 1706"/>
              <a:gd name="T15" fmla="*/ 539 h 539"/>
              <a:gd name="T16" fmla="*/ 576 w 1706"/>
              <a:gd name="T17" fmla="*/ 367 h 539"/>
              <a:gd name="T18" fmla="*/ 0 w 1706"/>
              <a:gd name="T19" fmla="*/ 367 h 539"/>
              <a:gd name="T20" fmla="*/ 0 w 1706"/>
              <a:gd name="T21" fmla="*/ 0 h 5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6"/>
              <a:gd name="T34" fmla="*/ 0 h 539"/>
              <a:gd name="T35" fmla="*/ 1706 w 1706"/>
              <a:gd name="T36" fmla="*/ 539 h 5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6" h="539">
                <a:moveTo>
                  <a:pt x="0" y="0"/>
                </a:moveTo>
                <a:lnTo>
                  <a:pt x="569" y="0"/>
                </a:lnTo>
                <a:lnTo>
                  <a:pt x="883" y="187"/>
                </a:lnTo>
                <a:lnTo>
                  <a:pt x="1160" y="0"/>
                </a:lnTo>
                <a:lnTo>
                  <a:pt x="1706" y="0"/>
                </a:lnTo>
                <a:lnTo>
                  <a:pt x="1706" y="359"/>
                </a:lnTo>
                <a:lnTo>
                  <a:pt x="1197" y="359"/>
                </a:lnTo>
                <a:lnTo>
                  <a:pt x="898" y="539"/>
                </a:lnTo>
                <a:lnTo>
                  <a:pt x="576" y="367"/>
                </a:lnTo>
                <a:lnTo>
                  <a:pt x="0" y="367"/>
                </a:lnTo>
                <a:lnTo>
                  <a:pt x="0" y="0"/>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9463" name="Text Box 15"/>
          <p:cNvSpPr txBox="1">
            <a:spLocks noChangeArrowheads="1"/>
          </p:cNvSpPr>
          <p:nvPr/>
        </p:nvSpPr>
        <p:spPr bwMode="auto">
          <a:xfrm>
            <a:off x="4727575" y="5330825"/>
            <a:ext cx="2697110"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Compensated </a:t>
            </a:r>
            <a:r>
              <a:rPr lang="en-US" dirty="0" smtClean="0"/>
              <a:t>load     </a:t>
            </a:r>
            <a:r>
              <a:rPr lang="en-US" i="1" dirty="0" smtClean="0">
                <a:latin typeface="Symbol" pitchFamily="-105" charset="2"/>
              </a:rPr>
              <a:t>Δ</a:t>
            </a:r>
            <a:r>
              <a:rPr lang="en-US" i="1" dirty="0" smtClean="0"/>
              <a:t>g</a:t>
            </a:r>
            <a:r>
              <a:rPr lang="en-US" dirty="0"/>
              <a:t>~0</a:t>
            </a:r>
          </a:p>
        </p:txBody>
      </p:sp>
      <p:sp>
        <p:nvSpPr>
          <p:cNvPr id="19464" name="Freeform 16"/>
          <p:cNvSpPr>
            <a:spLocks/>
          </p:cNvSpPr>
          <p:nvPr/>
        </p:nvSpPr>
        <p:spPr bwMode="auto">
          <a:xfrm>
            <a:off x="1319213" y="3375025"/>
            <a:ext cx="2624137" cy="366713"/>
          </a:xfrm>
          <a:custGeom>
            <a:avLst/>
            <a:gdLst>
              <a:gd name="T0" fmla="*/ 0 w 1653"/>
              <a:gd name="T1" fmla="*/ 231 h 231"/>
              <a:gd name="T2" fmla="*/ 561 w 1653"/>
              <a:gd name="T3" fmla="*/ 231 h 231"/>
              <a:gd name="T4" fmla="*/ 838 w 1653"/>
              <a:gd name="T5" fmla="*/ 0 h 231"/>
              <a:gd name="T6" fmla="*/ 1137 w 1653"/>
              <a:gd name="T7" fmla="*/ 231 h 231"/>
              <a:gd name="T8" fmla="*/ 1653 w 1653"/>
              <a:gd name="T9" fmla="*/ 231 h 231"/>
              <a:gd name="T10" fmla="*/ 0 60000 65536"/>
              <a:gd name="T11" fmla="*/ 0 60000 65536"/>
              <a:gd name="T12" fmla="*/ 0 60000 65536"/>
              <a:gd name="T13" fmla="*/ 0 60000 65536"/>
              <a:gd name="T14" fmla="*/ 0 60000 65536"/>
              <a:gd name="T15" fmla="*/ 0 w 1653"/>
              <a:gd name="T16" fmla="*/ 0 h 231"/>
              <a:gd name="T17" fmla="*/ 1653 w 1653"/>
              <a:gd name="T18" fmla="*/ 231 h 231"/>
            </a:gdLst>
            <a:ahLst/>
            <a:cxnLst>
              <a:cxn ang="T10">
                <a:pos x="T0" y="T1"/>
              </a:cxn>
              <a:cxn ang="T11">
                <a:pos x="T2" y="T3"/>
              </a:cxn>
              <a:cxn ang="T12">
                <a:pos x="T4" y="T5"/>
              </a:cxn>
              <a:cxn ang="T13">
                <a:pos x="T6" y="T7"/>
              </a:cxn>
              <a:cxn ang="T14">
                <a:pos x="T8" y="T9"/>
              </a:cxn>
            </a:cxnLst>
            <a:rect l="T15" t="T16" r="T17" b="T18"/>
            <a:pathLst>
              <a:path w="1653" h="231">
                <a:moveTo>
                  <a:pt x="0" y="231"/>
                </a:moveTo>
                <a:lnTo>
                  <a:pt x="561" y="231"/>
                </a:lnTo>
                <a:lnTo>
                  <a:pt x="838" y="0"/>
                </a:lnTo>
                <a:lnTo>
                  <a:pt x="1137" y="231"/>
                </a:lnTo>
                <a:lnTo>
                  <a:pt x="1653" y="231"/>
                </a:lnTo>
              </a:path>
            </a:pathLst>
          </a:custGeom>
          <a:noFill/>
          <a:ln w="28575">
            <a:solidFill>
              <a:schemeClr val="tx1"/>
            </a:solidFill>
            <a:round/>
            <a:headEnd type="none" w="lg" len="lg"/>
            <a:tailEnd type="none" w="lg" len="lg"/>
          </a:ln>
        </p:spPr>
        <p:txBody>
          <a:bodyPr>
            <a:prstTxWarp prst="textNoShape">
              <a:avLst/>
            </a:prstTxWarp>
          </a:bodyPr>
          <a:lstStyle/>
          <a:p>
            <a:endParaRPr lang="en-US"/>
          </a:p>
        </p:txBody>
      </p:sp>
      <p:sp>
        <p:nvSpPr>
          <p:cNvPr id="19465" name="Line 18"/>
          <p:cNvSpPr>
            <a:spLocks noChangeShapeType="1"/>
          </p:cNvSpPr>
          <p:nvPr/>
        </p:nvSpPr>
        <p:spPr bwMode="auto">
          <a:xfrm>
            <a:off x="4845050" y="3730625"/>
            <a:ext cx="2706688" cy="1588"/>
          </a:xfrm>
          <a:prstGeom prst="line">
            <a:avLst/>
          </a:prstGeom>
          <a:noFill/>
          <a:ln w="28575">
            <a:solidFill>
              <a:schemeClr val="tx1"/>
            </a:solidFill>
            <a:round/>
            <a:headEnd type="none" w="lg" len="lg"/>
            <a:tailEnd type="none" w="lg" len="lg"/>
          </a:ln>
        </p:spPr>
        <p:txBody>
          <a:bodyPr>
            <a:prstTxWarp prst="textNoShape">
              <a:avLst/>
            </a:prstTxWarp>
          </a:bodyPr>
          <a:lstStyle/>
          <a:p>
            <a:endParaRPr lang="en-US"/>
          </a:p>
        </p:txBody>
      </p:sp>
      <p:grpSp>
        <p:nvGrpSpPr>
          <p:cNvPr id="2" name="Group 24"/>
          <p:cNvGrpSpPr>
            <a:grpSpLocks/>
          </p:cNvGrpSpPr>
          <p:nvPr/>
        </p:nvGrpSpPr>
        <p:grpSpPr bwMode="auto">
          <a:xfrm>
            <a:off x="584200" y="3835401"/>
            <a:ext cx="3568701" cy="1878013"/>
            <a:chOff x="368" y="2416"/>
            <a:chExt cx="2248" cy="1183"/>
          </a:xfrm>
        </p:grpSpPr>
        <p:sp>
          <p:nvSpPr>
            <p:cNvPr id="19471" name="Rectangle 5"/>
            <p:cNvSpPr>
              <a:spLocks noChangeArrowheads="1"/>
            </p:cNvSpPr>
            <p:nvPr/>
          </p:nvSpPr>
          <p:spPr bwMode="auto">
            <a:xfrm>
              <a:off x="816" y="2685"/>
              <a:ext cx="1698" cy="352"/>
            </a:xfrm>
            <a:prstGeom prst="rect">
              <a:avLst/>
            </a:prstGeom>
            <a:solidFill>
              <a:srgbClr val="CC9900"/>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9472" name="Rectangle 6"/>
            <p:cNvSpPr>
              <a:spLocks noChangeArrowheads="1"/>
            </p:cNvSpPr>
            <p:nvPr/>
          </p:nvSpPr>
          <p:spPr bwMode="auto">
            <a:xfrm>
              <a:off x="814" y="3005"/>
              <a:ext cx="1698" cy="352"/>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9473" name="Freeform 7"/>
            <p:cNvSpPr>
              <a:spLocks/>
            </p:cNvSpPr>
            <p:nvPr/>
          </p:nvSpPr>
          <p:spPr bwMode="auto">
            <a:xfrm>
              <a:off x="1362" y="2416"/>
              <a:ext cx="621" cy="269"/>
            </a:xfrm>
            <a:custGeom>
              <a:avLst/>
              <a:gdLst>
                <a:gd name="T0" fmla="*/ 0 w 621"/>
                <a:gd name="T1" fmla="*/ 269 h 269"/>
                <a:gd name="T2" fmla="*/ 321 w 621"/>
                <a:gd name="T3" fmla="*/ 0 h 269"/>
                <a:gd name="T4" fmla="*/ 621 w 621"/>
                <a:gd name="T5" fmla="*/ 269 h 269"/>
                <a:gd name="T6" fmla="*/ 0 w 621"/>
                <a:gd name="T7" fmla="*/ 269 h 269"/>
                <a:gd name="T8" fmla="*/ 0 60000 65536"/>
                <a:gd name="T9" fmla="*/ 0 60000 65536"/>
                <a:gd name="T10" fmla="*/ 0 60000 65536"/>
                <a:gd name="T11" fmla="*/ 0 60000 65536"/>
                <a:gd name="T12" fmla="*/ 0 w 621"/>
                <a:gd name="T13" fmla="*/ 0 h 269"/>
                <a:gd name="T14" fmla="*/ 621 w 621"/>
                <a:gd name="T15" fmla="*/ 269 h 269"/>
              </a:gdLst>
              <a:ahLst/>
              <a:cxnLst>
                <a:cxn ang="T8">
                  <a:pos x="T0" y="T1"/>
                </a:cxn>
                <a:cxn ang="T9">
                  <a:pos x="T2" y="T3"/>
                </a:cxn>
                <a:cxn ang="T10">
                  <a:pos x="T4" y="T5"/>
                </a:cxn>
                <a:cxn ang="T11">
                  <a:pos x="T6" y="T7"/>
                </a:cxn>
              </a:cxnLst>
              <a:rect l="T12" t="T13" r="T14" b="T15"/>
              <a:pathLst>
                <a:path w="621" h="269">
                  <a:moveTo>
                    <a:pt x="0" y="269"/>
                  </a:moveTo>
                  <a:lnTo>
                    <a:pt x="321" y="0"/>
                  </a:lnTo>
                  <a:lnTo>
                    <a:pt x="621" y="269"/>
                  </a:lnTo>
                  <a:lnTo>
                    <a:pt x="0" y="269"/>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9474" name="Text Box 14"/>
            <p:cNvSpPr txBox="1">
              <a:spLocks noChangeArrowheads="1"/>
            </p:cNvSpPr>
            <p:nvPr/>
          </p:nvSpPr>
          <p:spPr bwMode="auto">
            <a:xfrm>
              <a:off x="368" y="3366"/>
              <a:ext cx="2248" cy="233"/>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Uncompensated </a:t>
              </a:r>
              <a:r>
                <a:rPr lang="en-US" dirty="0" smtClean="0"/>
                <a:t>load     </a:t>
              </a:r>
              <a:r>
                <a:rPr lang="en-US" i="1" dirty="0" err="1" smtClean="0">
                  <a:latin typeface="Symbol" pitchFamily="-105" charset="2"/>
                </a:rPr>
                <a:t>Δ</a:t>
              </a:r>
              <a:r>
                <a:rPr lang="en-US" i="1" dirty="0" err="1" smtClean="0"/>
                <a:t>g</a:t>
              </a:r>
              <a:r>
                <a:rPr lang="en-US" i="1" dirty="0"/>
                <a:t>=</a:t>
              </a:r>
              <a:r>
                <a:rPr lang="en-US" i="1" dirty="0" smtClean="0"/>
                <a:t>2</a:t>
              </a:r>
              <a:r>
                <a:rPr lang="en-US" i="1" dirty="0" smtClean="0">
                  <a:latin typeface="Symbol" pitchFamily="-105" charset="2"/>
                </a:rPr>
                <a:t>π</a:t>
              </a:r>
              <a:r>
                <a:rPr lang="en-US" i="1" dirty="0" err="1" smtClean="0">
                  <a:latin typeface="Symbol" pitchFamily="-105" charset="2"/>
                </a:rPr>
                <a:t>ρ</a:t>
              </a:r>
              <a:r>
                <a:rPr lang="en-US" i="1" baseline="-25000" dirty="0" err="1" smtClean="0"/>
                <a:t>c</a:t>
              </a:r>
              <a:r>
                <a:rPr lang="en-US" i="1" dirty="0" err="1" smtClean="0"/>
                <a:t>Gh</a:t>
              </a:r>
              <a:endParaRPr lang="en-US" i="1" dirty="0"/>
            </a:p>
          </p:txBody>
        </p:sp>
        <p:sp>
          <p:nvSpPr>
            <p:cNvPr id="19475" name="Text Box 19"/>
            <p:cNvSpPr txBox="1">
              <a:spLocks noChangeArrowheads="1"/>
            </p:cNvSpPr>
            <p:nvPr/>
          </p:nvSpPr>
          <p:spPr bwMode="auto">
            <a:xfrm>
              <a:off x="1317" y="2712"/>
              <a:ext cx="627" cy="233"/>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Crust  </a:t>
              </a:r>
              <a:r>
                <a:rPr lang="en-US" i="1" dirty="0" err="1">
                  <a:latin typeface="Symbol" pitchFamily="-105" charset="2"/>
                </a:rPr>
                <a:t>ρ</a:t>
              </a:r>
              <a:r>
                <a:rPr lang="en-US" i="1" baseline="-25000" dirty="0" err="1" smtClean="0"/>
                <a:t>c</a:t>
              </a:r>
              <a:endParaRPr lang="en-US" i="1" baseline="-25000" dirty="0"/>
            </a:p>
          </p:txBody>
        </p:sp>
      </p:grpSp>
      <p:sp>
        <p:nvSpPr>
          <p:cNvPr id="19467" name="Text Box 20"/>
          <p:cNvSpPr txBox="1">
            <a:spLocks noChangeArrowheads="1"/>
          </p:cNvSpPr>
          <p:nvPr/>
        </p:nvSpPr>
        <p:spPr bwMode="auto">
          <a:xfrm>
            <a:off x="1049338" y="3355975"/>
            <a:ext cx="9017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gravity</a:t>
            </a:r>
          </a:p>
        </p:txBody>
      </p:sp>
      <p:sp>
        <p:nvSpPr>
          <p:cNvPr id="19468" name="Text Box 21"/>
          <p:cNvSpPr txBox="1">
            <a:spLocks noChangeArrowheads="1"/>
          </p:cNvSpPr>
          <p:nvPr/>
        </p:nvSpPr>
        <p:spPr bwMode="auto">
          <a:xfrm>
            <a:off x="4859338" y="3341688"/>
            <a:ext cx="9017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gravity</a:t>
            </a:r>
          </a:p>
        </p:txBody>
      </p:sp>
      <p:sp>
        <p:nvSpPr>
          <p:cNvPr id="19469" name="Rectangle 22"/>
          <p:cNvSpPr>
            <a:spLocks noChangeArrowheads="1"/>
          </p:cNvSpPr>
          <p:nvPr/>
        </p:nvSpPr>
        <p:spPr bwMode="auto">
          <a:xfrm>
            <a:off x="411162" y="5942478"/>
            <a:ext cx="8632825" cy="1223963"/>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So we can use </a:t>
            </a:r>
            <a:r>
              <a:rPr lang="en-US" sz="2400" dirty="0" smtClean="0"/>
              <a:t>gravity </a:t>
            </a:r>
            <a:r>
              <a:rPr lang="en-US" sz="2400" dirty="0"/>
              <a:t>anomalies to tell whether or not surface loads are compensated</a:t>
            </a:r>
          </a:p>
        </p:txBody>
      </p:sp>
      <p:sp>
        <p:nvSpPr>
          <p:cNvPr id="20" name="Rectangle 19"/>
          <p:cNvSpPr/>
          <p:nvPr/>
        </p:nvSpPr>
        <p:spPr>
          <a:xfrm>
            <a:off x="4500778" y="3355975"/>
            <a:ext cx="3644900" cy="2371726"/>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1218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759" y="386522"/>
            <a:ext cx="8229600" cy="1143000"/>
          </a:xfrm>
        </p:spPr>
        <p:txBody>
          <a:bodyPr>
            <a:noAutofit/>
          </a:bodyPr>
          <a:lstStyle/>
          <a:p>
            <a:pPr eaLnBrk="1" hangingPunct="1"/>
            <a:r>
              <a:rPr lang="en-US" sz="3600" dirty="0" smtClean="0"/>
              <a:t>End-members:  Uncompensated and fully compensated topography</a:t>
            </a:r>
            <a:endParaRPr lang="en-US" sz="3600" dirty="0"/>
          </a:p>
        </p:txBody>
      </p:sp>
      <p:sp>
        <p:nvSpPr>
          <p:cNvPr id="19459" name="Rectangle 3"/>
          <p:cNvSpPr>
            <a:spLocks noGrp="1" noChangeArrowheads="1"/>
          </p:cNvSpPr>
          <p:nvPr>
            <p:ph type="body" idx="1"/>
          </p:nvPr>
        </p:nvSpPr>
        <p:spPr>
          <a:xfrm>
            <a:off x="292100" y="1637255"/>
            <a:ext cx="8632825" cy="1456795"/>
          </a:xfrm>
        </p:spPr>
        <p:txBody>
          <a:bodyPr/>
          <a:lstStyle/>
          <a:p>
            <a:r>
              <a:rPr lang="en-US" sz="2800" dirty="0" smtClean="0"/>
              <a:t>2 end-member cases. The (elastic) strength of the </a:t>
            </a:r>
            <a:r>
              <a:rPr lang="en-US" sz="2800" dirty="0" err="1" smtClean="0"/>
              <a:t>crust+mantle</a:t>
            </a:r>
            <a:r>
              <a:rPr lang="en-US" sz="2800" dirty="0" smtClean="0"/>
              <a:t> (lithosphere) underneath load is either</a:t>
            </a:r>
          </a:p>
        </p:txBody>
      </p:sp>
      <p:sp>
        <p:nvSpPr>
          <p:cNvPr id="19460" name="Freeform 4"/>
          <p:cNvSpPr>
            <a:spLocks/>
          </p:cNvSpPr>
          <p:nvPr/>
        </p:nvSpPr>
        <p:spPr bwMode="auto">
          <a:xfrm>
            <a:off x="5548313" y="4132263"/>
            <a:ext cx="1128712" cy="522287"/>
          </a:xfrm>
          <a:custGeom>
            <a:avLst/>
            <a:gdLst>
              <a:gd name="T0" fmla="*/ 15 w 711"/>
              <a:gd name="T1" fmla="*/ 105 h 329"/>
              <a:gd name="T2" fmla="*/ 396 w 711"/>
              <a:gd name="T3" fmla="*/ 0 h 329"/>
              <a:gd name="T4" fmla="*/ 703 w 711"/>
              <a:gd name="T5" fmla="*/ 97 h 329"/>
              <a:gd name="T6" fmla="*/ 711 w 711"/>
              <a:gd name="T7" fmla="*/ 329 h 329"/>
              <a:gd name="T8" fmla="*/ 0 w 711"/>
              <a:gd name="T9" fmla="*/ 299 h 329"/>
              <a:gd name="T10" fmla="*/ 15 w 711"/>
              <a:gd name="T11" fmla="*/ 105 h 329"/>
              <a:gd name="T12" fmla="*/ 0 60000 65536"/>
              <a:gd name="T13" fmla="*/ 0 60000 65536"/>
              <a:gd name="T14" fmla="*/ 0 60000 65536"/>
              <a:gd name="T15" fmla="*/ 0 60000 65536"/>
              <a:gd name="T16" fmla="*/ 0 60000 65536"/>
              <a:gd name="T17" fmla="*/ 0 60000 65536"/>
              <a:gd name="T18" fmla="*/ 0 w 711"/>
              <a:gd name="T19" fmla="*/ 0 h 329"/>
              <a:gd name="T20" fmla="*/ 711 w 711"/>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711" h="329">
                <a:moveTo>
                  <a:pt x="15" y="105"/>
                </a:moveTo>
                <a:lnTo>
                  <a:pt x="396" y="0"/>
                </a:lnTo>
                <a:lnTo>
                  <a:pt x="703" y="97"/>
                </a:lnTo>
                <a:lnTo>
                  <a:pt x="711" y="329"/>
                </a:lnTo>
                <a:lnTo>
                  <a:pt x="0" y="299"/>
                </a:lnTo>
                <a:lnTo>
                  <a:pt x="15" y="105"/>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9461" name="Rectangle 11"/>
          <p:cNvSpPr>
            <a:spLocks noChangeArrowheads="1"/>
          </p:cNvSpPr>
          <p:nvPr/>
        </p:nvSpPr>
        <p:spPr bwMode="auto">
          <a:xfrm>
            <a:off x="4794250" y="4779963"/>
            <a:ext cx="2695575" cy="558800"/>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9462" name="Freeform 13"/>
          <p:cNvSpPr>
            <a:spLocks/>
          </p:cNvSpPr>
          <p:nvPr/>
        </p:nvSpPr>
        <p:spPr bwMode="auto">
          <a:xfrm>
            <a:off x="4786313" y="4262438"/>
            <a:ext cx="2708275" cy="796925"/>
          </a:xfrm>
          <a:custGeom>
            <a:avLst/>
            <a:gdLst>
              <a:gd name="T0" fmla="*/ 0 w 1706"/>
              <a:gd name="T1" fmla="*/ 0 h 539"/>
              <a:gd name="T2" fmla="*/ 569 w 1706"/>
              <a:gd name="T3" fmla="*/ 0 h 539"/>
              <a:gd name="T4" fmla="*/ 883 w 1706"/>
              <a:gd name="T5" fmla="*/ 187 h 539"/>
              <a:gd name="T6" fmla="*/ 1160 w 1706"/>
              <a:gd name="T7" fmla="*/ 0 h 539"/>
              <a:gd name="T8" fmla="*/ 1706 w 1706"/>
              <a:gd name="T9" fmla="*/ 0 h 539"/>
              <a:gd name="T10" fmla="*/ 1706 w 1706"/>
              <a:gd name="T11" fmla="*/ 359 h 539"/>
              <a:gd name="T12" fmla="*/ 1197 w 1706"/>
              <a:gd name="T13" fmla="*/ 359 h 539"/>
              <a:gd name="T14" fmla="*/ 898 w 1706"/>
              <a:gd name="T15" fmla="*/ 539 h 539"/>
              <a:gd name="T16" fmla="*/ 576 w 1706"/>
              <a:gd name="T17" fmla="*/ 367 h 539"/>
              <a:gd name="T18" fmla="*/ 0 w 1706"/>
              <a:gd name="T19" fmla="*/ 367 h 539"/>
              <a:gd name="T20" fmla="*/ 0 w 1706"/>
              <a:gd name="T21" fmla="*/ 0 h 5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6"/>
              <a:gd name="T34" fmla="*/ 0 h 539"/>
              <a:gd name="T35" fmla="*/ 1706 w 1706"/>
              <a:gd name="T36" fmla="*/ 539 h 5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6" h="539">
                <a:moveTo>
                  <a:pt x="0" y="0"/>
                </a:moveTo>
                <a:lnTo>
                  <a:pt x="569" y="0"/>
                </a:lnTo>
                <a:lnTo>
                  <a:pt x="883" y="187"/>
                </a:lnTo>
                <a:lnTo>
                  <a:pt x="1160" y="0"/>
                </a:lnTo>
                <a:lnTo>
                  <a:pt x="1706" y="0"/>
                </a:lnTo>
                <a:lnTo>
                  <a:pt x="1706" y="359"/>
                </a:lnTo>
                <a:lnTo>
                  <a:pt x="1197" y="359"/>
                </a:lnTo>
                <a:lnTo>
                  <a:pt x="898" y="539"/>
                </a:lnTo>
                <a:lnTo>
                  <a:pt x="576" y="367"/>
                </a:lnTo>
                <a:lnTo>
                  <a:pt x="0" y="367"/>
                </a:lnTo>
                <a:lnTo>
                  <a:pt x="0" y="0"/>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9463" name="Text Box 15"/>
          <p:cNvSpPr txBox="1">
            <a:spLocks noChangeArrowheads="1"/>
          </p:cNvSpPr>
          <p:nvPr/>
        </p:nvSpPr>
        <p:spPr bwMode="auto">
          <a:xfrm>
            <a:off x="4727575" y="5330825"/>
            <a:ext cx="2587467" cy="830997"/>
          </a:xfrm>
          <a:prstGeom prst="rect">
            <a:avLst/>
          </a:prstGeom>
          <a:noFill/>
          <a:ln w="9525">
            <a:noFill/>
            <a:miter lim="800000"/>
            <a:headEnd type="none" w="lg" len="lg"/>
            <a:tailEnd type="none" w="lg" len="lg"/>
          </a:ln>
        </p:spPr>
        <p:txBody>
          <a:bodyPr wrap="none">
            <a:prstTxWarp prst="textNoShape">
              <a:avLst/>
            </a:prstTxWarp>
            <a:spAutoFit/>
          </a:bodyPr>
          <a:lstStyle/>
          <a:p>
            <a:pPr algn="ctr"/>
            <a:r>
              <a:rPr lang="en-US" sz="2400" b="1" dirty="0">
                <a:solidFill>
                  <a:srgbClr val="0000FF"/>
                </a:solidFill>
              </a:rPr>
              <a:t>Compensated</a:t>
            </a:r>
            <a:r>
              <a:rPr lang="en-US" sz="2400" dirty="0">
                <a:solidFill>
                  <a:srgbClr val="0000FF"/>
                </a:solidFill>
              </a:rPr>
              <a:t> load     </a:t>
            </a:r>
            <a:endParaRPr lang="en-US" sz="2400" dirty="0" smtClean="0">
              <a:solidFill>
                <a:srgbClr val="0000FF"/>
              </a:solidFill>
            </a:endParaRPr>
          </a:p>
          <a:p>
            <a:pPr algn="ctr"/>
            <a:r>
              <a:rPr lang="en-US" sz="2400" i="1" dirty="0" smtClean="0">
                <a:solidFill>
                  <a:srgbClr val="0000FF"/>
                </a:solidFill>
                <a:latin typeface="Symbol" pitchFamily="-105" charset="2"/>
              </a:rPr>
              <a:t>Δ</a:t>
            </a:r>
            <a:r>
              <a:rPr lang="en-US" sz="2400" i="1" dirty="0" smtClean="0">
                <a:solidFill>
                  <a:srgbClr val="0000FF"/>
                </a:solidFill>
              </a:rPr>
              <a:t>g</a:t>
            </a:r>
            <a:r>
              <a:rPr lang="en-US" sz="2400" dirty="0">
                <a:solidFill>
                  <a:srgbClr val="0000FF"/>
                </a:solidFill>
              </a:rPr>
              <a:t>~0</a:t>
            </a:r>
          </a:p>
        </p:txBody>
      </p:sp>
      <p:sp>
        <p:nvSpPr>
          <p:cNvPr id="19464" name="Freeform 16"/>
          <p:cNvSpPr>
            <a:spLocks/>
          </p:cNvSpPr>
          <p:nvPr/>
        </p:nvSpPr>
        <p:spPr bwMode="auto">
          <a:xfrm>
            <a:off x="1319213" y="3375025"/>
            <a:ext cx="2624137" cy="366713"/>
          </a:xfrm>
          <a:custGeom>
            <a:avLst/>
            <a:gdLst>
              <a:gd name="T0" fmla="*/ 0 w 1653"/>
              <a:gd name="T1" fmla="*/ 231 h 231"/>
              <a:gd name="T2" fmla="*/ 561 w 1653"/>
              <a:gd name="T3" fmla="*/ 231 h 231"/>
              <a:gd name="T4" fmla="*/ 838 w 1653"/>
              <a:gd name="T5" fmla="*/ 0 h 231"/>
              <a:gd name="T6" fmla="*/ 1137 w 1653"/>
              <a:gd name="T7" fmla="*/ 231 h 231"/>
              <a:gd name="T8" fmla="*/ 1653 w 1653"/>
              <a:gd name="T9" fmla="*/ 231 h 231"/>
              <a:gd name="T10" fmla="*/ 0 60000 65536"/>
              <a:gd name="T11" fmla="*/ 0 60000 65536"/>
              <a:gd name="T12" fmla="*/ 0 60000 65536"/>
              <a:gd name="T13" fmla="*/ 0 60000 65536"/>
              <a:gd name="T14" fmla="*/ 0 60000 65536"/>
              <a:gd name="T15" fmla="*/ 0 w 1653"/>
              <a:gd name="T16" fmla="*/ 0 h 231"/>
              <a:gd name="T17" fmla="*/ 1653 w 1653"/>
              <a:gd name="T18" fmla="*/ 231 h 231"/>
            </a:gdLst>
            <a:ahLst/>
            <a:cxnLst>
              <a:cxn ang="T10">
                <a:pos x="T0" y="T1"/>
              </a:cxn>
              <a:cxn ang="T11">
                <a:pos x="T2" y="T3"/>
              </a:cxn>
              <a:cxn ang="T12">
                <a:pos x="T4" y="T5"/>
              </a:cxn>
              <a:cxn ang="T13">
                <a:pos x="T6" y="T7"/>
              </a:cxn>
              <a:cxn ang="T14">
                <a:pos x="T8" y="T9"/>
              </a:cxn>
            </a:cxnLst>
            <a:rect l="T15" t="T16" r="T17" b="T18"/>
            <a:pathLst>
              <a:path w="1653" h="231">
                <a:moveTo>
                  <a:pt x="0" y="231"/>
                </a:moveTo>
                <a:lnTo>
                  <a:pt x="561" y="231"/>
                </a:lnTo>
                <a:lnTo>
                  <a:pt x="838" y="0"/>
                </a:lnTo>
                <a:lnTo>
                  <a:pt x="1137" y="231"/>
                </a:lnTo>
                <a:lnTo>
                  <a:pt x="1653" y="231"/>
                </a:lnTo>
              </a:path>
            </a:pathLst>
          </a:custGeom>
          <a:noFill/>
          <a:ln w="28575">
            <a:solidFill>
              <a:schemeClr val="tx1"/>
            </a:solidFill>
            <a:round/>
            <a:headEnd type="none" w="lg" len="lg"/>
            <a:tailEnd type="none" w="lg" len="lg"/>
          </a:ln>
        </p:spPr>
        <p:txBody>
          <a:bodyPr>
            <a:prstTxWarp prst="textNoShape">
              <a:avLst/>
            </a:prstTxWarp>
          </a:bodyPr>
          <a:lstStyle/>
          <a:p>
            <a:endParaRPr lang="en-US"/>
          </a:p>
        </p:txBody>
      </p:sp>
      <p:sp>
        <p:nvSpPr>
          <p:cNvPr id="19465" name="Line 18"/>
          <p:cNvSpPr>
            <a:spLocks noChangeShapeType="1"/>
          </p:cNvSpPr>
          <p:nvPr/>
        </p:nvSpPr>
        <p:spPr bwMode="auto">
          <a:xfrm>
            <a:off x="4845050" y="3730625"/>
            <a:ext cx="2706688" cy="1588"/>
          </a:xfrm>
          <a:prstGeom prst="line">
            <a:avLst/>
          </a:prstGeom>
          <a:noFill/>
          <a:ln w="28575">
            <a:solidFill>
              <a:schemeClr val="tx1"/>
            </a:solidFill>
            <a:round/>
            <a:headEnd type="none" w="lg" len="lg"/>
            <a:tailEnd type="none" w="lg" len="lg"/>
          </a:ln>
        </p:spPr>
        <p:txBody>
          <a:bodyPr>
            <a:prstTxWarp prst="textNoShape">
              <a:avLst/>
            </a:prstTxWarp>
          </a:bodyPr>
          <a:lstStyle/>
          <a:p>
            <a:endParaRPr lang="en-US"/>
          </a:p>
        </p:txBody>
      </p:sp>
      <p:grpSp>
        <p:nvGrpSpPr>
          <p:cNvPr id="2" name="Group 24"/>
          <p:cNvGrpSpPr>
            <a:grpSpLocks/>
          </p:cNvGrpSpPr>
          <p:nvPr/>
        </p:nvGrpSpPr>
        <p:grpSpPr bwMode="auto">
          <a:xfrm>
            <a:off x="1292225" y="3835401"/>
            <a:ext cx="2698750" cy="1493838"/>
            <a:chOff x="814" y="2416"/>
            <a:chExt cx="1700" cy="941"/>
          </a:xfrm>
        </p:grpSpPr>
        <p:sp>
          <p:nvSpPr>
            <p:cNvPr id="19471" name="Rectangle 5"/>
            <p:cNvSpPr>
              <a:spLocks noChangeArrowheads="1"/>
            </p:cNvSpPr>
            <p:nvPr/>
          </p:nvSpPr>
          <p:spPr bwMode="auto">
            <a:xfrm>
              <a:off x="816" y="2685"/>
              <a:ext cx="1698" cy="352"/>
            </a:xfrm>
            <a:prstGeom prst="rect">
              <a:avLst/>
            </a:prstGeom>
            <a:solidFill>
              <a:srgbClr val="CC9900"/>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9472" name="Rectangle 6"/>
            <p:cNvSpPr>
              <a:spLocks noChangeArrowheads="1"/>
            </p:cNvSpPr>
            <p:nvPr/>
          </p:nvSpPr>
          <p:spPr bwMode="auto">
            <a:xfrm>
              <a:off x="814" y="3005"/>
              <a:ext cx="1698" cy="352"/>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19473" name="Freeform 7"/>
            <p:cNvSpPr>
              <a:spLocks/>
            </p:cNvSpPr>
            <p:nvPr/>
          </p:nvSpPr>
          <p:spPr bwMode="auto">
            <a:xfrm>
              <a:off x="1362" y="2416"/>
              <a:ext cx="621" cy="269"/>
            </a:xfrm>
            <a:custGeom>
              <a:avLst/>
              <a:gdLst>
                <a:gd name="T0" fmla="*/ 0 w 621"/>
                <a:gd name="T1" fmla="*/ 269 h 269"/>
                <a:gd name="T2" fmla="*/ 321 w 621"/>
                <a:gd name="T3" fmla="*/ 0 h 269"/>
                <a:gd name="T4" fmla="*/ 621 w 621"/>
                <a:gd name="T5" fmla="*/ 269 h 269"/>
                <a:gd name="T6" fmla="*/ 0 w 621"/>
                <a:gd name="T7" fmla="*/ 269 h 269"/>
                <a:gd name="T8" fmla="*/ 0 60000 65536"/>
                <a:gd name="T9" fmla="*/ 0 60000 65536"/>
                <a:gd name="T10" fmla="*/ 0 60000 65536"/>
                <a:gd name="T11" fmla="*/ 0 60000 65536"/>
                <a:gd name="T12" fmla="*/ 0 w 621"/>
                <a:gd name="T13" fmla="*/ 0 h 269"/>
                <a:gd name="T14" fmla="*/ 621 w 621"/>
                <a:gd name="T15" fmla="*/ 269 h 269"/>
              </a:gdLst>
              <a:ahLst/>
              <a:cxnLst>
                <a:cxn ang="T8">
                  <a:pos x="T0" y="T1"/>
                </a:cxn>
                <a:cxn ang="T9">
                  <a:pos x="T2" y="T3"/>
                </a:cxn>
                <a:cxn ang="T10">
                  <a:pos x="T4" y="T5"/>
                </a:cxn>
                <a:cxn ang="T11">
                  <a:pos x="T6" y="T7"/>
                </a:cxn>
              </a:cxnLst>
              <a:rect l="T12" t="T13" r="T14" b="T15"/>
              <a:pathLst>
                <a:path w="621" h="269">
                  <a:moveTo>
                    <a:pt x="0" y="269"/>
                  </a:moveTo>
                  <a:lnTo>
                    <a:pt x="321" y="0"/>
                  </a:lnTo>
                  <a:lnTo>
                    <a:pt x="621" y="269"/>
                  </a:lnTo>
                  <a:lnTo>
                    <a:pt x="0" y="269"/>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19475" name="Text Box 19"/>
            <p:cNvSpPr txBox="1">
              <a:spLocks noChangeArrowheads="1"/>
            </p:cNvSpPr>
            <p:nvPr/>
          </p:nvSpPr>
          <p:spPr bwMode="auto">
            <a:xfrm>
              <a:off x="1317" y="2712"/>
              <a:ext cx="676" cy="250"/>
            </a:xfrm>
            <a:prstGeom prst="rect">
              <a:avLst/>
            </a:prstGeom>
            <a:noFill/>
            <a:ln w="9525">
              <a:noFill/>
              <a:miter lim="800000"/>
              <a:headEnd type="none" w="lg" len="lg"/>
              <a:tailEnd type="none" w="lg" len="lg"/>
            </a:ln>
          </p:spPr>
          <p:txBody>
            <a:bodyPr wrap="none">
              <a:prstTxWarp prst="textNoShape">
                <a:avLst/>
              </a:prstTxWarp>
              <a:spAutoFit/>
            </a:bodyPr>
            <a:lstStyle/>
            <a:p>
              <a:r>
                <a:rPr lang="en-US"/>
                <a:t>Crust  </a:t>
              </a:r>
              <a:r>
                <a:rPr lang="en-US" i="1">
                  <a:latin typeface="Symbol" pitchFamily="-105" charset="2"/>
                </a:rPr>
                <a:t>r</a:t>
              </a:r>
              <a:r>
                <a:rPr lang="en-US" i="1" baseline="-25000"/>
                <a:t>c</a:t>
              </a:r>
            </a:p>
          </p:txBody>
        </p:sp>
      </p:grpSp>
      <p:sp>
        <p:nvSpPr>
          <p:cNvPr id="19467" name="Text Box 20"/>
          <p:cNvSpPr txBox="1">
            <a:spLocks noChangeArrowheads="1"/>
          </p:cNvSpPr>
          <p:nvPr/>
        </p:nvSpPr>
        <p:spPr bwMode="auto">
          <a:xfrm>
            <a:off x="1049338" y="3355975"/>
            <a:ext cx="9017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gravity</a:t>
            </a:r>
          </a:p>
        </p:txBody>
      </p:sp>
      <p:sp>
        <p:nvSpPr>
          <p:cNvPr id="19468" name="Text Box 21"/>
          <p:cNvSpPr txBox="1">
            <a:spLocks noChangeArrowheads="1"/>
          </p:cNvSpPr>
          <p:nvPr/>
        </p:nvSpPr>
        <p:spPr bwMode="auto">
          <a:xfrm>
            <a:off x="4859338" y="3341688"/>
            <a:ext cx="9017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gravity</a:t>
            </a:r>
          </a:p>
        </p:txBody>
      </p:sp>
      <p:sp>
        <p:nvSpPr>
          <p:cNvPr id="20" name="Rectangle 22"/>
          <p:cNvSpPr>
            <a:spLocks noChangeArrowheads="1"/>
          </p:cNvSpPr>
          <p:nvPr/>
        </p:nvSpPr>
        <p:spPr bwMode="auto">
          <a:xfrm>
            <a:off x="292100" y="1987813"/>
            <a:ext cx="8632825" cy="1223963"/>
          </a:xfrm>
          <a:prstGeom prst="rect">
            <a:avLst/>
          </a:prstGeom>
          <a:noFill/>
          <a:ln w="9525">
            <a:noFill/>
            <a:miter lim="800000"/>
            <a:headEnd/>
            <a:tailEnd/>
          </a:ln>
        </p:spPr>
        <p:txBody>
          <a:bodyPr>
            <a:prstTxWarp prst="textNoShape">
              <a:avLst/>
            </a:prstTxWarp>
          </a:bodyPr>
          <a:lstStyle/>
          <a:p>
            <a:pPr marL="342900" indent="-342900">
              <a:spcBef>
                <a:spcPct val="20000"/>
              </a:spcBef>
            </a:pPr>
            <a:endParaRPr lang="en-US" sz="2800" dirty="0"/>
          </a:p>
        </p:txBody>
      </p:sp>
      <p:sp>
        <p:nvSpPr>
          <p:cNvPr id="21" name="Rectangle 20"/>
          <p:cNvSpPr/>
          <p:nvPr/>
        </p:nvSpPr>
        <p:spPr>
          <a:xfrm>
            <a:off x="1099465" y="2632385"/>
            <a:ext cx="2114550" cy="461665"/>
          </a:xfrm>
          <a:prstGeom prst="rect">
            <a:avLst/>
          </a:prstGeom>
        </p:spPr>
        <p:txBody>
          <a:bodyPr wrap="square">
            <a:spAutoFit/>
          </a:bodyPr>
          <a:lstStyle/>
          <a:p>
            <a:r>
              <a:rPr lang="en-US" sz="2400" dirty="0" smtClean="0">
                <a:solidFill>
                  <a:srgbClr val="0000FF"/>
                </a:solidFill>
              </a:rPr>
              <a:t>(a) infinite</a:t>
            </a:r>
            <a:endParaRPr lang="en-US" sz="2400" dirty="0">
              <a:solidFill>
                <a:srgbClr val="0000FF"/>
              </a:solidFill>
            </a:endParaRPr>
          </a:p>
        </p:txBody>
      </p:sp>
      <p:sp>
        <p:nvSpPr>
          <p:cNvPr id="22" name="Rectangle 21"/>
          <p:cNvSpPr/>
          <p:nvPr/>
        </p:nvSpPr>
        <p:spPr>
          <a:xfrm>
            <a:off x="4836440" y="2632385"/>
            <a:ext cx="2114550" cy="461665"/>
          </a:xfrm>
          <a:prstGeom prst="rect">
            <a:avLst/>
          </a:prstGeom>
        </p:spPr>
        <p:txBody>
          <a:bodyPr wrap="square">
            <a:spAutoFit/>
          </a:bodyPr>
          <a:lstStyle/>
          <a:p>
            <a:r>
              <a:rPr lang="en-US" sz="2400" dirty="0" smtClean="0">
                <a:solidFill>
                  <a:srgbClr val="0000FF"/>
                </a:solidFill>
              </a:rPr>
              <a:t>(</a:t>
            </a:r>
            <a:r>
              <a:rPr lang="en-US" sz="2400" dirty="0" err="1" smtClean="0">
                <a:solidFill>
                  <a:srgbClr val="0000FF"/>
                </a:solidFill>
              </a:rPr>
              <a:t>b</a:t>
            </a:r>
            <a:r>
              <a:rPr lang="en-US" sz="2400" dirty="0" smtClean="0">
                <a:solidFill>
                  <a:srgbClr val="0000FF"/>
                </a:solidFill>
              </a:rPr>
              <a:t>) zero</a:t>
            </a:r>
            <a:endParaRPr lang="en-US" sz="2400" dirty="0">
              <a:solidFill>
                <a:srgbClr val="0000FF"/>
              </a:solidFill>
            </a:endParaRPr>
          </a:p>
        </p:txBody>
      </p:sp>
      <p:sp>
        <p:nvSpPr>
          <p:cNvPr id="23" name="Text Box 14"/>
          <p:cNvSpPr txBox="1">
            <a:spLocks noChangeArrowheads="1"/>
          </p:cNvSpPr>
          <p:nvPr/>
        </p:nvSpPr>
        <p:spPr bwMode="auto">
          <a:xfrm>
            <a:off x="1099465" y="5421472"/>
            <a:ext cx="2888130" cy="830997"/>
          </a:xfrm>
          <a:prstGeom prst="rect">
            <a:avLst/>
          </a:prstGeom>
          <a:noFill/>
          <a:ln w="9525">
            <a:noFill/>
            <a:miter lim="800000"/>
            <a:headEnd type="none" w="lg" len="lg"/>
            <a:tailEnd type="none" w="lg" len="lg"/>
          </a:ln>
        </p:spPr>
        <p:txBody>
          <a:bodyPr wrap="none">
            <a:prstTxWarp prst="textNoShape">
              <a:avLst/>
            </a:prstTxWarp>
            <a:spAutoFit/>
          </a:bodyPr>
          <a:lstStyle/>
          <a:p>
            <a:pPr algn="ctr"/>
            <a:r>
              <a:rPr lang="en-US" sz="2400" b="1" dirty="0">
                <a:solidFill>
                  <a:srgbClr val="0000FF"/>
                </a:solidFill>
              </a:rPr>
              <a:t>Uncompensated</a:t>
            </a:r>
            <a:r>
              <a:rPr lang="en-US" sz="2400" dirty="0">
                <a:solidFill>
                  <a:srgbClr val="0000FF"/>
                </a:solidFill>
              </a:rPr>
              <a:t> </a:t>
            </a:r>
            <a:r>
              <a:rPr lang="en-US" sz="2400" dirty="0" smtClean="0">
                <a:solidFill>
                  <a:srgbClr val="0000FF"/>
                </a:solidFill>
              </a:rPr>
              <a:t>load     </a:t>
            </a:r>
          </a:p>
          <a:p>
            <a:pPr algn="ctr"/>
            <a:r>
              <a:rPr lang="en-US" sz="2400" i="1" dirty="0" err="1" smtClean="0">
                <a:solidFill>
                  <a:srgbClr val="0000FF"/>
                </a:solidFill>
                <a:latin typeface="Symbol" pitchFamily="-105" charset="2"/>
              </a:rPr>
              <a:t>Δ</a:t>
            </a:r>
            <a:r>
              <a:rPr lang="en-US" sz="2400" i="1" dirty="0" err="1" smtClean="0">
                <a:solidFill>
                  <a:srgbClr val="0000FF"/>
                </a:solidFill>
              </a:rPr>
              <a:t>g</a:t>
            </a:r>
            <a:r>
              <a:rPr lang="en-US" sz="2400" i="1" dirty="0">
                <a:solidFill>
                  <a:srgbClr val="0000FF"/>
                </a:solidFill>
              </a:rPr>
              <a:t>=</a:t>
            </a:r>
            <a:r>
              <a:rPr lang="en-US" sz="2400" i="1" dirty="0" smtClean="0">
                <a:solidFill>
                  <a:srgbClr val="0000FF"/>
                </a:solidFill>
              </a:rPr>
              <a:t>2</a:t>
            </a:r>
            <a:r>
              <a:rPr lang="en-US" sz="2400" i="1" dirty="0" smtClean="0">
                <a:solidFill>
                  <a:srgbClr val="0000FF"/>
                </a:solidFill>
                <a:latin typeface="Symbol" pitchFamily="-105" charset="2"/>
              </a:rPr>
              <a:t>π</a:t>
            </a:r>
            <a:r>
              <a:rPr lang="en-US" sz="2400" i="1" dirty="0" err="1" smtClean="0">
                <a:solidFill>
                  <a:srgbClr val="0000FF"/>
                </a:solidFill>
                <a:latin typeface="Symbol" pitchFamily="-105" charset="2"/>
              </a:rPr>
              <a:t>ρ</a:t>
            </a:r>
            <a:r>
              <a:rPr lang="en-US" sz="2400" i="1" baseline="-25000" dirty="0" err="1" smtClean="0">
                <a:solidFill>
                  <a:srgbClr val="0000FF"/>
                </a:solidFill>
              </a:rPr>
              <a:t>c</a:t>
            </a:r>
            <a:r>
              <a:rPr lang="en-US" sz="2400" i="1" dirty="0" err="1" smtClean="0">
                <a:solidFill>
                  <a:srgbClr val="0000FF"/>
                </a:solidFill>
              </a:rPr>
              <a:t>Gh</a:t>
            </a:r>
            <a:endParaRPr lang="en-US" sz="2400" i="1" dirty="0">
              <a:solidFill>
                <a:srgbClr val="0000FF"/>
              </a:solidFill>
            </a:endParaRPr>
          </a:p>
        </p:txBody>
      </p:sp>
    </p:spTree>
    <p:extLst>
      <p:ext uri="{BB962C8B-B14F-4D97-AF65-F5344CB8AC3E}">
        <p14:creationId xmlns:p14="http://schemas.microsoft.com/office/powerpoint/2010/main" val="8383637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Picture 4" descr="mars-wiec.tiff"/>
          <p:cNvPicPr>
            <a:picLocks noChangeAspect="1"/>
          </p:cNvPicPr>
          <p:nvPr/>
        </p:nvPicPr>
        <p:blipFill>
          <a:blip r:embed="rId3"/>
          <a:srcRect b="32773"/>
          <a:stretch>
            <a:fillRect/>
          </a:stretch>
        </p:blipFill>
        <p:spPr>
          <a:xfrm>
            <a:off x="-41708" y="353101"/>
            <a:ext cx="5399910" cy="6504899"/>
          </a:xfrm>
          <a:prstGeom prst="rect">
            <a:avLst/>
          </a:prstGeom>
        </p:spPr>
      </p:pic>
      <p:sp>
        <p:nvSpPr>
          <p:cNvPr id="3" name="Rectangle 3"/>
          <p:cNvSpPr txBox="1">
            <a:spLocks noChangeArrowheads="1"/>
          </p:cNvSpPr>
          <p:nvPr/>
        </p:nvSpPr>
        <p:spPr>
          <a:xfrm>
            <a:off x="5617611" y="1056002"/>
            <a:ext cx="3327454" cy="3126318"/>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800" b="1" dirty="0" smtClean="0">
                <a:solidFill>
                  <a:schemeClr val="tx1"/>
                </a:solidFill>
              </a:rPr>
              <a:t>Back to Mars:</a:t>
            </a:r>
          </a:p>
          <a:p>
            <a:pPr algn="l"/>
            <a:r>
              <a:rPr lang="en-US" sz="2800" dirty="0" smtClean="0">
                <a:solidFill>
                  <a:schemeClr val="tx1"/>
                </a:solidFill>
              </a:rPr>
              <a:t>Which of your regions identified earlier do you think are </a:t>
            </a:r>
          </a:p>
          <a:p>
            <a:pPr marL="514350" indent="-514350" algn="l">
              <a:buAutoNum type="alphaLcParenR"/>
            </a:pPr>
            <a:r>
              <a:rPr lang="en-US" sz="2800" dirty="0" smtClean="0">
                <a:solidFill>
                  <a:schemeClr val="tx1"/>
                </a:solidFill>
              </a:rPr>
              <a:t>Uncompensated </a:t>
            </a:r>
            <a:endParaRPr lang="en-US" sz="2800" dirty="0">
              <a:solidFill>
                <a:schemeClr val="tx1"/>
              </a:solidFill>
            </a:endParaRPr>
          </a:p>
          <a:p>
            <a:pPr marL="514350" indent="-514350" algn="l">
              <a:buAutoNum type="alphaLcParenR"/>
            </a:pPr>
            <a:r>
              <a:rPr lang="en-US" sz="2800" dirty="0" err="1" smtClean="0">
                <a:solidFill>
                  <a:schemeClr val="tx1"/>
                </a:solidFill>
              </a:rPr>
              <a:t>Isostatically</a:t>
            </a:r>
            <a:r>
              <a:rPr lang="en-US" sz="2800" dirty="0" smtClean="0">
                <a:solidFill>
                  <a:schemeClr val="tx1"/>
                </a:solidFill>
              </a:rPr>
              <a:t> Compensated?</a:t>
            </a:r>
          </a:p>
          <a:p>
            <a:pPr marL="514350" indent="-514350" algn="l">
              <a:buAutoNum type="alphaLcParenR"/>
            </a:pPr>
            <a:r>
              <a:rPr lang="en-US" sz="2800" dirty="0" smtClean="0">
                <a:solidFill>
                  <a:schemeClr val="tx1"/>
                </a:solidFill>
              </a:rPr>
              <a:t>Neither</a:t>
            </a:r>
          </a:p>
        </p:txBody>
      </p:sp>
    </p:spTree>
    <p:extLst>
      <p:ext uri="{BB962C8B-B14F-4D97-AF65-F5344CB8AC3E}">
        <p14:creationId xmlns:p14="http://schemas.microsoft.com/office/powerpoint/2010/main" val="32043117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eaLnBrk="1" hangingPunct="1"/>
            <a:r>
              <a:rPr lang="en-US" dirty="0"/>
              <a:t>Example - Mars</a:t>
            </a:r>
          </a:p>
        </p:txBody>
      </p:sp>
      <p:sp>
        <p:nvSpPr>
          <p:cNvPr id="20484" name="Rectangle 3"/>
          <p:cNvSpPr>
            <a:spLocks noGrp="1" noChangeArrowheads="1"/>
          </p:cNvSpPr>
          <p:nvPr>
            <p:ph type="body" idx="1"/>
          </p:nvPr>
        </p:nvSpPr>
        <p:spPr>
          <a:xfrm>
            <a:off x="101600" y="949325"/>
            <a:ext cx="8969375" cy="2101850"/>
          </a:xfrm>
        </p:spPr>
        <p:txBody>
          <a:bodyPr/>
          <a:lstStyle/>
          <a:p>
            <a:pPr eaLnBrk="1" hangingPunct="1"/>
            <a:r>
              <a:rPr lang="en-US" sz="2800" dirty="0"/>
              <a:t>The southern half of Mars is about 3 km higher than the northern </a:t>
            </a:r>
            <a:r>
              <a:rPr lang="en-US" sz="2800" dirty="0" smtClean="0"/>
              <a:t>half</a:t>
            </a:r>
            <a:endParaRPr lang="en-US" sz="2800" dirty="0" smtClean="0">
              <a:solidFill>
                <a:srgbClr val="FF0000"/>
              </a:solidFill>
            </a:endParaRPr>
          </a:p>
          <a:p>
            <a:pPr eaLnBrk="1" hangingPunct="1"/>
            <a:r>
              <a:rPr lang="en-US" sz="2800" dirty="0"/>
              <a:t>But there is almost no gravity anomaly associated with this “hemispheric dichotomy”</a:t>
            </a:r>
          </a:p>
        </p:txBody>
      </p:sp>
      <p:sp>
        <p:nvSpPr>
          <p:cNvPr id="20485" name="Rectangle 7"/>
          <p:cNvSpPr>
            <a:spLocks noChangeArrowheads="1"/>
          </p:cNvSpPr>
          <p:nvPr/>
        </p:nvSpPr>
        <p:spPr bwMode="auto">
          <a:xfrm>
            <a:off x="76200" y="3025775"/>
            <a:ext cx="4456113" cy="3265488"/>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800" dirty="0"/>
              <a:t>We conclude that the crust of Mars here must be compensated (i.e. weak)</a:t>
            </a:r>
          </a:p>
          <a:p>
            <a:pPr marL="342900" indent="-342900">
              <a:spcBef>
                <a:spcPct val="20000"/>
              </a:spcBef>
              <a:buFontTx/>
              <a:buChar char="•"/>
            </a:pPr>
            <a:r>
              <a:rPr lang="en-US" sz="2800" dirty="0">
                <a:solidFill>
                  <a:srgbClr val="0000FF"/>
                </a:solidFill>
              </a:rPr>
              <a:t>Pratt </a:t>
            </a:r>
            <a:r>
              <a:rPr lang="en-US" sz="2800" dirty="0" smtClean="0">
                <a:solidFill>
                  <a:srgbClr val="0000FF"/>
                </a:solidFill>
              </a:rPr>
              <a:t>isostacy? </a:t>
            </a:r>
            <a:r>
              <a:rPr lang="en-US" sz="2800" dirty="0">
                <a:solidFill>
                  <a:srgbClr val="0000FF"/>
                </a:solidFill>
              </a:rPr>
              <a:t>Say </a:t>
            </a:r>
            <a:r>
              <a:rPr lang="en-US" sz="2800" i="1" dirty="0" smtClean="0">
                <a:solidFill>
                  <a:srgbClr val="0000FF"/>
                </a:solidFill>
                <a:latin typeface="Symbol" pitchFamily="-105" charset="2"/>
              </a:rPr>
              <a:t>ρ</a:t>
            </a:r>
            <a:r>
              <a:rPr lang="en-US" sz="2800" i="1" baseline="-25000" dirty="0" smtClean="0">
                <a:solidFill>
                  <a:srgbClr val="0000FF"/>
                </a:solidFill>
              </a:rPr>
              <a:t>1</a:t>
            </a:r>
            <a:r>
              <a:rPr lang="en-US" sz="2800" dirty="0">
                <a:solidFill>
                  <a:srgbClr val="0000FF"/>
                </a:solidFill>
              </a:rPr>
              <a:t>=2700 kgm</a:t>
            </a:r>
            <a:r>
              <a:rPr lang="en-US" sz="2800" baseline="30000" dirty="0">
                <a:solidFill>
                  <a:srgbClr val="0000FF"/>
                </a:solidFill>
              </a:rPr>
              <a:t>-3</a:t>
            </a:r>
            <a:r>
              <a:rPr lang="en-US" sz="2800" dirty="0">
                <a:solidFill>
                  <a:srgbClr val="0000FF"/>
                </a:solidFill>
              </a:rPr>
              <a:t> (granite) and </a:t>
            </a:r>
            <a:r>
              <a:rPr lang="en-US" sz="2800" i="1" dirty="0" smtClean="0">
                <a:solidFill>
                  <a:srgbClr val="0000FF"/>
                </a:solidFill>
                <a:latin typeface="Symbol" pitchFamily="-105" charset="2"/>
              </a:rPr>
              <a:t>ρ</a:t>
            </a:r>
            <a:r>
              <a:rPr lang="en-US" sz="2800" i="1" baseline="-25000" dirty="0" smtClean="0">
                <a:solidFill>
                  <a:srgbClr val="0000FF"/>
                </a:solidFill>
              </a:rPr>
              <a:t>2</a:t>
            </a:r>
            <a:r>
              <a:rPr lang="en-US" sz="2800" dirty="0">
                <a:solidFill>
                  <a:srgbClr val="0000FF"/>
                </a:solidFill>
              </a:rPr>
              <a:t>=2900 kgm</a:t>
            </a:r>
            <a:r>
              <a:rPr lang="en-US" sz="2800" baseline="30000" dirty="0">
                <a:solidFill>
                  <a:srgbClr val="0000FF"/>
                </a:solidFill>
              </a:rPr>
              <a:t>-3</a:t>
            </a:r>
            <a:r>
              <a:rPr lang="en-US" sz="2800" dirty="0">
                <a:solidFill>
                  <a:srgbClr val="0000FF"/>
                </a:solidFill>
              </a:rPr>
              <a:t> (basalt). This gives us a crustal thickness of  45 km</a:t>
            </a:r>
          </a:p>
          <a:p>
            <a:pPr marL="342900" indent="-342900">
              <a:spcBef>
                <a:spcPct val="20000"/>
              </a:spcBef>
              <a:buFontTx/>
              <a:buChar char="•"/>
            </a:pPr>
            <a:endParaRPr lang="en-US" sz="2800" dirty="0"/>
          </a:p>
        </p:txBody>
      </p:sp>
      <p:pic>
        <p:nvPicPr>
          <p:cNvPr id="8" name="Picture 7" descr="mars-wiec.tiff"/>
          <p:cNvPicPr>
            <a:picLocks noChangeAspect="1"/>
          </p:cNvPicPr>
          <p:nvPr/>
        </p:nvPicPr>
        <p:blipFill>
          <a:blip r:embed="rId3"/>
          <a:srcRect b="32773"/>
          <a:stretch>
            <a:fillRect/>
          </a:stretch>
        </p:blipFill>
        <p:spPr>
          <a:xfrm>
            <a:off x="5164518" y="2543523"/>
            <a:ext cx="3522282" cy="4243051"/>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92125" y="1588"/>
            <a:ext cx="8229600" cy="1143000"/>
          </a:xfrm>
        </p:spPr>
        <p:txBody>
          <a:bodyPr/>
          <a:lstStyle/>
          <a:p>
            <a:pPr eaLnBrk="1" hangingPunct="1"/>
            <a:r>
              <a:rPr lang="en-US"/>
              <a:t>Mars (cont’d)</a:t>
            </a:r>
          </a:p>
        </p:txBody>
      </p:sp>
      <p:grpSp>
        <p:nvGrpSpPr>
          <p:cNvPr id="2" name="Group 4"/>
          <p:cNvGrpSpPr>
            <a:grpSpLocks/>
          </p:cNvGrpSpPr>
          <p:nvPr/>
        </p:nvGrpSpPr>
        <p:grpSpPr bwMode="auto">
          <a:xfrm>
            <a:off x="5372100" y="4498976"/>
            <a:ext cx="3568701" cy="1878013"/>
            <a:chOff x="368" y="2416"/>
            <a:chExt cx="2248" cy="1183"/>
          </a:xfrm>
        </p:grpSpPr>
        <p:sp>
          <p:nvSpPr>
            <p:cNvPr id="3084" name="Rectangle 5"/>
            <p:cNvSpPr>
              <a:spLocks noChangeArrowheads="1"/>
            </p:cNvSpPr>
            <p:nvPr/>
          </p:nvSpPr>
          <p:spPr bwMode="auto">
            <a:xfrm>
              <a:off x="816" y="2685"/>
              <a:ext cx="1698" cy="352"/>
            </a:xfrm>
            <a:prstGeom prst="rect">
              <a:avLst/>
            </a:prstGeom>
            <a:solidFill>
              <a:srgbClr val="CC9900"/>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3085" name="Rectangle 6"/>
            <p:cNvSpPr>
              <a:spLocks noChangeArrowheads="1"/>
            </p:cNvSpPr>
            <p:nvPr/>
          </p:nvSpPr>
          <p:spPr bwMode="auto">
            <a:xfrm>
              <a:off x="814" y="3005"/>
              <a:ext cx="1698" cy="352"/>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3086" name="Freeform 7"/>
            <p:cNvSpPr>
              <a:spLocks/>
            </p:cNvSpPr>
            <p:nvPr/>
          </p:nvSpPr>
          <p:spPr bwMode="auto">
            <a:xfrm>
              <a:off x="1362" y="2416"/>
              <a:ext cx="621" cy="269"/>
            </a:xfrm>
            <a:custGeom>
              <a:avLst/>
              <a:gdLst>
                <a:gd name="T0" fmla="*/ 0 w 621"/>
                <a:gd name="T1" fmla="*/ 269 h 269"/>
                <a:gd name="T2" fmla="*/ 321 w 621"/>
                <a:gd name="T3" fmla="*/ 0 h 269"/>
                <a:gd name="T4" fmla="*/ 621 w 621"/>
                <a:gd name="T5" fmla="*/ 269 h 269"/>
                <a:gd name="T6" fmla="*/ 0 w 621"/>
                <a:gd name="T7" fmla="*/ 269 h 269"/>
                <a:gd name="T8" fmla="*/ 0 60000 65536"/>
                <a:gd name="T9" fmla="*/ 0 60000 65536"/>
                <a:gd name="T10" fmla="*/ 0 60000 65536"/>
                <a:gd name="T11" fmla="*/ 0 60000 65536"/>
                <a:gd name="T12" fmla="*/ 0 w 621"/>
                <a:gd name="T13" fmla="*/ 0 h 269"/>
                <a:gd name="T14" fmla="*/ 621 w 621"/>
                <a:gd name="T15" fmla="*/ 269 h 269"/>
              </a:gdLst>
              <a:ahLst/>
              <a:cxnLst>
                <a:cxn ang="T8">
                  <a:pos x="T0" y="T1"/>
                </a:cxn>
                <a:cxn ang="T9">
                  <a:pos x="T2" y="T3"/>
                </a:cxn>
                <a:cxn ang="T10">
                  <a:pos x="T4" y="T5"/>
                </a:cxn>
                <a:cxn ang="T11">
                  <a:pos x="T6" y="T7"/>
                </a:cxn>
              </a:cxnLst>
              <a:rect l="T12" t="T13" r="T14" b="T15"/>
              <a:pathLst>
                <a:path w="621" h="269">
                  <a:moveTo>
                    <a:pt x="0" y="269"/>
                  </a:moveTo>
                  <a:lnTo>
                    <a:pt x="321" y="0"/>
                  </a:lnTo>
                  <a:lnTo>
                    <a:pt x="621" y="269"/>
                  </a:lnTo>
                  <a:lnTo>
                    <a:pt x="0" y="269"/>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3087" name="Text Box 8"/>
            <p:cNvSpPr txBox="1">
              <a:spLocks noChangeArrowheads="1"/>
            </p:cNvSpPr>
            <p:nvPr/>
          </p:nvSpPr>
          <p:spPr bwMode="auto">
            <a:xfrm>
              <a:off x="368" y="3366"/>
              <a:ext cx="2248" cy="233"/>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Uncompensated </a:t>
              </a:r>
              <a:r>
                <a:rPr lang="en-US" dirty="0" smtClean="0"/>
                <a:t>load    </a:t>
              </a:r>
              <a:r>
                <a:rPr lang="en-US" i="1" dirty="0" err="1" smtClean="0">
                  <a:latin typeface="Symbol" pitchFamily="-105" charset="2"/>
                </a:rPr>
                <a:t>Δ</a:t>
              </a:r>
              <a:r>
                <a:rPr lang="en-US" i="1" dirty="0" err="1" smtClean="0"/>
                <a:t>g</a:t>
              </a:r>
              <a:r>
                <a:rPr lang="en-US" i="1" dirty="0"/>
                <a:t>=</a:t>
              </a:r>
              <a:r>
                <a:rPr lang="en-US" i="1" dirty="0" smtClean="0"/>
                <a:t>2</a:t>
              </a:r>
              <a:r>
                <a:rPr lang="en-US" i="1" dirty="0" smtClean="0">
                  <a:latin typeface="Symbol" pitchFamily="-105" charset="2"/>
                </a:rPr>
                <a:t>π</a:t>
              </a:r>
              <a:r>
                <a:rPr lang="en-US" i="1" dirty="0" err="1" smtClean="0">
                  <a:latin typeface="Symbol" pitchFamily="-105" charset="2"/>
                </a:rPr>
                <a:t>ρ</a:t>
              </a:r>
              <a:r>
                <a:rPr lang="en-US" i="1" baseline="-25000" dirty="0" err="1" smtClean="0"/>
                <a:t>c</a:t>
              </a:r>
              <a:r>
                <a:rPr lang="en-US" i="1" dirty="0" err="1" smtClean="0"/>
                <a:t>G</a:t>
              </a:r>
              <a:r>
                <a:rPr lang="en-US" i="1" dirty="0" smtClean="0"/>
                <a:t> h</a:t>
              </a:r>
              <a:endParaRPr lang="en-US" i="1" dirty="0"/>
            </a:p>
          </p:txBody>
        </p:sp>
        <p:sp>
          <p:nvSpPr>
            <p:cNvPr id="3088" name="Text Box 9"/>
            <p:cNvSpPr txBox="1">
              <a:spLocks noChangeArrowheads="1"/>
            </p:cNvSpPr>
            <p:nvPr/>
          </p:nvSpPr>
          <p:spPr bwMode="auto">
            <a:xfrm>
              <a:off x="1317" y="2712"/>
              <a:ext cx="627" cy="233"/>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Crust  </a:t>
              </a:r>
              <a:r>
                <a:rPr lang="en-US" i="1" dirty="0" err="1" smtClean="0">
                  <a:latin typeface="Symbol" pitchFamily="-105" charset="2"/>
                </a:rPr>
                <a:t>ρ</a:t>
              </a:r>
              <a:r>
                <a:rPr lang="en-US" i="1" baseline="-25000" dirty="0" err="1" smtClean="0"/>
                <a:t>c</a:t>
              </a:r>
              <a:endParaRPr lang="en-US" i="1" baseline="-25000" dirty="0"/>
            </a:p>
          </p:txBody>
        </p:sp>
      </p:grpSp>
      <p:pic>
        <p:nvPicPr>
          <p:cNvPr id="3078" name="Picture 12" descr="volcanoes"/>
          <p:cNvPicPr>
            <a:picLocks noChangeAspect="1" noChangeArrowheads="1"/>
          </p:cNvPicPr>
          <p:nvPr/>
        </p:nvPicPr>
        <p:blipFill>
          <a:blip r:embed="rId3"/>
          <a:srcRect/>
          <a:stretch>
            <a:fillRect/>
          </a:stretch>
        </p:blipFill>
        <p:spPr bwMode="auto">
          <a:xfrm>
            <a:off x="5170488" y="960438"/>
            <a:ext cx="3919537" cy="3082925"/>
          </a:xfrm>
          <a:prstGeom prst="rect">
            <a:avLst/>
          </a:prstGeom>
          <a:noFill/>
          <a:ln w="9525">
            <a:noFill/>
            <a:miter lim="800000"/>
            <a:headEnd/>
            <a:tailEnd/>
          </a:ln>
        </p:spPr>
      </p:pic>
      <p:sp>
        <p:nvSpPr>
          <p:cNvPr id="3079" name="Text Box 13"/>
          <p:cNvSpPr txBox="1">
            <a:spLocks noChangeArrowheads="1"/>
          </p:cNvSpPr>
          <p:nvPr/>
        </p:nvSpPr>
        <p:spPr bwMode="auto">
          <a:xfrm>
            <a:off x="6061075" y="3198813"/>
            <a:ext cx="733425" cy="396875"/>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Arsia</a:t>
            </a:r>
          </a:p>
        </p:txBody>
      </p:sp>
      <p:sp>
        <p:nvSpPr>
          <p:cNvPr id="3080" name="Text Box 14"/>
          <p:cNvSpPr txBox="1">
            <a:spLocks noChangeArrowheads="1"/>
          </p:cNvSpPr>
          <p:nvPr/>
        </p:nvSpPr>
        <p:spPr bwMode="auto">
          <a:xfrm>
            <a:off x="7078663" y="2457450"/>
            <a:ext cx="987425" cy="396875"/>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Pavonis</a:t>
            </a:r>
          </a:p>
        </p:txBody>
      </p:sp>
      <p:sp>
        <p:nvSpPr>
          <p:cNvPr id="3081" name="Text Box 15"/>
          <p:cNvSpPr txBox="1">
            <a:spLocks noChangeArrowheads="1"/>
          </p:cNvSpPr>
          <p:nvPr/>
        </p:nvSpPr>
        <p:spPr bwMode="auto">
          <a:xfrm>
            <a:off x="7543800" y="1752600"/>
            <a:ext cx="1114425" cy="396875"/>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Ascraeus</a:t>
            </a:r>
          </a:p>
        </p:txBody>
      </p:sp>
      <p:sp>
        <p:nvSpPr>
          <p:cNvPr id="3082" name="Text Box 16"/>
          <p:cNvSpPr txBox="1">
            <a:spLocks noChangeArrowheads="1"/>
          </p:cNvSpPr>
          <p:nvPr/>
        </p:nvSpPr>
        <p:spPr bwMode="auto">
          <a:xfrm>
            <a:off x="5995988" y="1176338"/>
            <a:ext cx="1114425" cy="396875"/>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Olympus</a:t>
            </a:r>
          </a:p>
        </p:txBody>
      </p:sp>
      <p:sp>
        <p:nvSpPr>
          <p:cNvPr id="3083" name="Rectangle 3"/>
          <p:cNvSpPr>
            <a:spLocks noGrp="1" noChangeArrowheads="1"/>
          </p:cNvSpPr>
          <p:nvPr>
            <p:ph type="body" idx="1"/>
          </p:nvPr>
        </p:nvSpPr>
        <p:spPr>
          <a:xfrm>
            <a:off x="0" y="1041400"/>
            <a:ext cx="5154613" cy="5362575"/>
          </a:xfrm>
        </p:spPr>
        <p:txBody>
          <a:bodyPr>
            <a:noAutofit/>
          </a:bodyPr>
          <a:lstStyle/>
          <a:p>
            <a:pPr eaLnBrk="1" hangingPunct="1"/>
            <a:r>
              <a:rPr lang="en-US" sz="2400" dirty="0" smtClean="0"/>
              <a:t>Some of </a:t>
            </a:r>
            <a:r>
              <a:rPr lang="en-US" sz="2400" dirty="0"/>
              <a:t>the big volcanoes (24 km high) have gravity anomalies of 2000-3000 </a:t>
            </a:r>
            <a:r>
              <a:rPr lang="en-US" sz="2400" dirty="0" err="1"/>
              <a:t>mGal</a:t>
            </a:r>
            <a:endParaRPr lang="en-US" sz="2400" dirty="0"/>
          </a:p>
          <a:p>
            <a:pPr eaLnBrk="1" hangingPunct="1"/>
            <a:r>
              <a:rPr lang="en-US" sz="2400" dirty="0"/>
              <a:t>If the volcanoes were sitting on a completely rigid plate, we would expect a gravity anomaly of say</a:t>
            </a:r>
            <a:r>
              <a:rPr lang="en-US" sz="2400" dirty="0" smtClean="0"/>
              <a:t> 2</a:t>
            </a:r>
            <a:r>
              <a:rPr lang="en-US" sz="2400" dirty="0" smtClean="0">
                <a:latin typeface="Symbol" charset="2"/>
                <a:cs typeface="Symbol" charset="2"/>
              </a:rPr>
              <a:t>π</a:t>
            </a:r>
            <a:r>
              <a:rPr lang="en-US" sz="2400" dirty="0" smtClean="0"/>
              <a:t>G*2900*24000 m</a:t>
            </a:r>
            <a:r>
              <a:rPr lang="en-US" sz="2400" baseline="30000" dirty="0" smtClean="0"/>
              <a:t>  </a:t>
            </a:r>
            <a:r>
              <a:rPr lang="en-US" sz="2400" dirty="0" smtClean="0"/>
              <a:t>=  </a:t>
            </a:r>
            <a:r>
              <a:rPr lang="en-US" sz="2400" dirty="0"/>
              <a:t>2900 </a:t>
            </a:r>
            <a:r>
              <a:rPr lang="en-US" sz="2400" dirty="0" err="1"/>
              <a:t>mGal</a:t>
            </a:r>
            <a:r>
              <a:rPr lang="en-US" sz="2400" dirty="0" smtClean="0"/>
              <a:t> </a:t>
            </a:r>
          </a:p>
          <a:p>
            <a:pPr eaLnBrk="1" hangingPunct="1">
              <a:buNone/>
            </a:pPr>
            <a:r>
              <a:rPr lang="en-US" sz="2400" dirty="0" smtClean="0"/>
              <a:t>	1 </a:t>
            </a:r>
            <a:r>
              <a:rPr lang="en-US" sz="2400" dirty="0" err="1" smtClean="0"/>
              <a:t>mgal</a:t>
            </a:r>
            <a:r>
              <a:rPr lang="en-US" sz="2400" dirty="0" smtClean="0"/>
              <a:t> = 10</a:t>
            </a:r>
            <a:r>
              <a:rPr lang="en-US" sz="2400" baseline="30000" dirty="0" smtClean="0"/>
              <a:t>-5 </a:t>
            </a:r>
            <a:r>
              <a:rPr lang="en-US" sz="2400" dirty="0" smtClean="0"/>
              <a:t>ms</a:t>
            </a:r>
            <a:r>
              <a:rPr lang="en-US" sz="2400" baseline="30000" dirty="0" smtClean="0"/>
              <a:t>-2</a:t>
            </a:r>
          </a:p>
          <a:p>
            <a:pPr eaLnBrk="1" hangingPunct="1"/>
            <a:r>
              <a:rPr lang="en-US" sz="2400" dirty="0"/>
              <a:t>We </a:t>
            </a:r>
            <a:r>
              <a:rPr lang="en-US" sz="2400" dirty="0" smtClean="0"/>
              <a:t>conclude </a:t>
            </a:r>
            <a:r>
              <a:rPr lang="en-US" sz="2400" dirty="0"/>
              <a:t>that the Martian volcanoes are almost uncompensated, so the</a:t>
            </a:r>
            <a:r>
              <a:rPr lang="en-US" sz="2400" dirty="0" smtClean="0"/>
              <a:t> subsurface here </a:t>
            </a:r>
            <a:r>
              <a:rPr lang="en-US" sz="2400" dirty="0"/>
              <a:t>is very rigid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69302" y="2558867"/>
            <a:ext cx="6198218" cy="584776"/>
          </a:xfrm>
          <a:prstGeom prst="rect">
            <a:avLst/>
          </a:prstGeom>
          <a:noFill/>
        </p:spPr>
        <p:txBody>
          <a:bodyPr wrap="square" rtlCol="0">
            <a:spAutoFit/>
          </a:bodyPr>
          <a:lstStyle/>
          <a:p>
            <a:pPr algn="ctr"/>
            <a:r>
              <a:rPr lang="en-US" sz="3200" dirty="0" smtClean="0"/>
              <a:t>…pause….</a:t>
            </a:r>
            <a:endParaRPr lang="en-US" sz="3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4288"/>
            <a:ext cx="8229600" cy="1143000"/>
          </a:xfrm>
        </p:spPr>
        <p:txBody>
          <a:bodyPr>
            <a:normAutofit/>
          </a:bodyPr>
          <a:lstStyle/>
          <a:p>
            <a:pPr eaLnBrk="1" hangingPunct="1"/>
            <a:r>
              <a:rPr lang="en-US" sz="3600" dirty="0"/>
              <a:t>Flexure</a:t>
            </a:r>
          </a:p>
        </p:txBody>
      </p:sp>
      <p:sp>
        <p:nvSpPr>
          <p:cNvPr id="21507" name="Rectangle 3"/>
          <p:cNvSpPr>
            <a:spLocks noGrp="1" noChangeArrowheads="1"/>
          </p:cNvSpPr>
          <p:nvPr>
            <p:ph type="body" idx="1"/>
          </p:nvPr>
        </p:nvSpPr>
        <p:spPr>
          <a:xfrm>
            <a:off x="217488" y="1021004"/>
            <a:ext cx="8716962" cy="5535612"/>
          </a:xfrm>
        </p:spPr>
        <p:txBody>
          <a:bodyPr>
            <a:normAutofit lnSpcReduction="10000"/>
          </a:bodyPr>
          <a:lstStyle/>
          <a:p>
            <a:pPr eaLnBrk="1" hangingPunct="1"/>
            <a:r>
              <a:rPr lang="en-US" sz="2400" dirty="0"/>
              <a:t>So far we have dealt with two end-member cases: when the lithosphere is completely </a:t>
            </a:r>
            <a:r>
              <a:rPr lang="en-US" sz="2400" dirty="0" smtClean="0"/>
              <a:t>rigid (</a:t>
            </a:r>
            <a:r>
              <a:rPr lang="en-US" sz="2400" dirty="0" smtClean="0">
                <a:solidFill>
                  <a:srgbClr val="FF0000"/>
                </a:solidFill>
              </a:rPr>
              <a:t>uncompensated topography</a:t>
            </a:r>
            <a:r>
              <a:rPr lang="en-US" sz="2400" dirty="0" smtClean="0"/>
              <a:t>), </a:t>
            </a:r>
            <a:r>
              <a:rPr lang="en-US" sz="2400" dirty="0"/>
              <a:t>and when it has no strength at all (</a:t>
            </a:r>
            <a:r>
              <a:rPr lang="en-US" sz="2400" dirty="0" err="1">
                <a:solidFill>
                  <a:srgbClr val="FF0000"/>
                </a:solidFill>
              </a:rPr>
              <a:t>isostasy</a:t>
            </a:r>
            <a:r>
              <a:rPr lang="en-US" sz="2400" dirty="0"/>
              <a:t>)</a:t>
            </a:r>
          </a:p>
          <a:p>
            <a:pPr eaLnBrk="1" hangingPunct="1"/>
            <a:r>
              <a:rPr lang="en-US" sz="2400" dirty="0"/>
              <a:t>It would </a:t>
            </a:r>
            <a:r>
              <a:rPr lang="en-US" sz="2400" dirty="0" smtClean="0"/>
              <a:t>be </a:t>
            </a:r>
            <a:r>
              <a:rPr lang="en-US" sz="2400" dirty="0"/>
              <a:t>nice to be able to deal with intermediate cases, when a load is only </a:t>
            </a:r>
            <a:r>
              <a:rPr lang="en-US" sz="2400" i="1" dirty="0"/>
              <a:t>partly </a:t>
            </a:r>
            <a:r>
              <a:rPr lang="en-US" sz="2400" dirty="0"/>
              <a:t>supported by the rigidity of the lithosphere</a:t>
            </a:r>
            <a:endParaRPr lang="en-US" sz="2400" dirty="0" smtClean="0"/>
          </a:p>
          <a:p>
            <a:pPr eaLnBrk="1" hangingPunct="1"/>
            <a:r>
              <a:rPr lang="en-US" sz="2400" dirty="0" smtClean="0"/>
              <a:t>We won’t derive </a:t>
            </a:r>
            <a:r>
              <a:rPr lang="en-US" sz="2400" dirty="0"/>
              <a:t>the key </a:t>
            </a:r>
            <a:r>
              <a:rPr lang="en-US" sz="2400" dirty="0" smtClean="0"/>
              <a:t>equations here, we’ll just show them in order to get a feeling for the important parameters</a:t>
            </a:r>
          </a:p>
          <a:p>
            <a:pPr eaLnBrk="1" hangingPunct="1"/>
            <a:r>
              <a:rPr lang="en-US" sz="2400" dirty="0"/>
              <a:t>We will see that </a:t>
            </a:r>
            <a:r>
              <a:rPr lang="en-US" sz="2400" dirty="0">
                <a:solidFill>
                  <a:srgbClr val="FF0000"/>
                </a:solidFill>
              </a:rPr>
              <a:t>surface observations of deformation</a:t>
            </a:r>
            <a:r>
              <a:rPr lang="en-US" sz="2400" dirty="0"/>
              <a:t> can be used to infer the rigidity of the lithosphere</a:t>
            </a:r>
          </a:p>
          <a:p>
            <a:pPr eaLnBrk="1" hangingPunct="1"/>
            <a:r>
              <a:rPr lang="en-US" sz="2400" dirty="0"/>
              <a:t>Measuring the rigidity is useful because it is controlled by the </a:t>
            </a:r>
            <a:r>
              <a:rPr lang="en-US" sz="2400" dirty="0">
                <a:solidFill>
                  <a:srgbClr val="FF0000"/>
                </a:solidFill>
              </a:rPr>
              <a:t>thermal structure</a:t>
            </a:r>
            <a:r>
              <a:rPr lang="en-US" sz="2400" dirty="0"/>
              <a:t> of the </a:t>
            </a:r>
            <a:r>
              <a:rPr lang="en-US" sz="2400" dirty="0" smtClean="0"/>
              <a:t>subsurface, specifically the temperature gradient (</a:t>
            </a:r>
            <a:r>
              <a:rPr lang="en-US" sz="2400" dirty="0" err="1" smtClean="0"/>
              <a:t>dT/dz</a:t>
            </a:r>
            <a:r>
              <a:rPr lang="en-US" sz="2400" dirty="0" smtClean="0"/>
              <a:t> or </a:t>
            </a:r>
            <a:r>
              <a:rPr lang="en-US" sz="2400" dirty="0" err="1" smtClean="0"/>
              <a:t>dT/dr</a:t>
            </a:r>
            <a:r>
              <a:rPr lang="en-US" sz="2400" dirty="0" smtClean="0"/>
              <a:t>)</a:t>
            </a:r>
          </a:p>
          <a:p>
            <a:pPr eaLnBrk="1" hangingPunct="1"/>
            <a:r>
              <a:rPr lang="en-US" sz="2400" dirty="0" err="1" smtClean="0"/>
              <a:t>dT/dz</a:t>
            </a:r>
            <a:r>
              <a:rPr lang="en-US" sz="2400" dirty="0" smtClean="0"/>
              <a:t> give us the heat flow if we assume a thermal conductivity</a:t>
            </a:r>
          </a:p>
          <a:p>
            <a:r>
              <a:rPr lang="en-US" sz="2400" dirty="0" smtClean="0">
                <a:solidFill>
                  <a:srgbClr val="0000FF"/>
                </a:solidFill>
              </a:rPr>
              <a:t>Estimates of rigidity give us heat flow on bodies other than Earth</a:t>
            </a:r>
          </a:p>
          <a:p>
            <a:pPr eaLnBrk="1" hangingPunct="1">
              <a:buNone/>
            </a:pP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CA"/>
              <a:t>Bulk properties of the planets</a:t>
            </a:r>
          </a:p>
        </p:txBody>
      </p:sp>
      <p:pic>
        <p:nvPicPr>
          <p:cNvPr id="105476" name="Picture 4" descr="dePLt6"/>
          <p:cNvPicPr>
            <a:picLocks noChangeAspect="1" noChangeArrowheads="1"/>
          </p:cNvPicPr>
          <p:nvPr/>
        </p:nvPicPr>
        <p:blipFill>
          <a:blip r:embed="rId3"/>
          <a:srcRect/>
          <a:stretch>
            <a:fillRect/>
          </a:stretch>
        </p:blipFill>
        <p:spPr bwMode="auto">
          <a:xfrm>
            <a:off x="457200" y="1295400"/>
            <a:ext cx="8305800" cy="5351463"/>
          </a:xfrm>
          <a:prstGeom prst="rect">
            <a:avLst/>
          </a:prstGeom>
          <a:noFill/>
        </p:spPr>
      </p:pic>
      <p:sp>
        <p:nvSpPr>
          <p:cNvPr id="105478" name="Line 6"/>
          <p:cNvSpPr>
            <a:spLocks noChangeShapeType="1"/>
          </p:cNvSpPr>
          <p:nvPr/>
        </p:nvSpPr>
        <p:spPr bwMode="auto">
          <a:xfrm>
            <a:off x="609600" y="4572000"/>
            <a:ext cx="8153400" cy="0"/>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105479" name="Line 7"/>
          <p:cNvSpPr>
            <a:spLocks noChangeShapeType="1"/>
          </p:cNvSpPr>
          <p:nvPr/>
        </p:nvSpPr>
        <p:spPr bwMode="auto">
          <a:xfrm>
            <a:off x="609600" y="5181600"/>
            <a:ext cx="7543800" cy="0"/>
          </a:xfrm>
          <a:prstGeom prst="line">
            <a:avLst/>
          </a:prstGeom>
          <a:noFill/>
          <a:ln w="38100">
            <a:solidFill>
              <a:srgbClr val="FF0000"/>
            </a:solidFill>
            <a:prstDash val="dash"/>
            <a:round/>
            <a:headEnd/>
            <a:tailEnd/>
          </a:ln>
          <a:effectLst/>
        </p:spPr>
        <p:txBody>
          <a:bodyPr>
            <a:prstTxWarp prst="textNoShape">
              <a:avLst/>
            </a:prstTxWarp>
          </a:bodyPr>
          <a:lstStyle/>
          <a:p>
            <a:endParaRPr lang="en-US"/>
          </a:p>
        </p:txBody>
      </p:sp>
      <p:sp>
        <p:nvSpPr>
          <p:cNvPr id="105480" name="Line 8"/>
          <p:cNvSpPr>
            <a:spLocks noChangeShapeType="1"/>
          </p:cNvSpPr>
          <p:nvPr/>
        </p:nvSpPr>
        <p:spPr bwMode="auto">
          <a:xfrm>
            <a:off x="457200" y="2590800"/>
            <a:ext cx="0" cy="3124200"/>
          </a:xfrm>
          <a:prstGeom prst="line">
            <a:avLst/>
          </a:prstGeom>
          <a:noFill/>
          <a:ln w="38100">
            <a:solidFill>
              <a:srgbClr val="3366FF"/>
            </a:solidFill>
            <a:round/>
            <a:headEnd/>
            <a:tailEnd type="triangle" w="med" len="med"/>
          </a:ln>
          <a:effectLst/>
        </p:spPr>
        <p:txBody>
          <a:bodyPr>
            <a:prstTxWarp prst="textNoShape">
              <a:avLst/>
            </a:prstTxWarp>
          </a:bodyPr>
          <a:lstStyle/>
          <a:p>
            <a:endParaRPr lang="en-US"/>
          </a:p>
        </p:txBody>
      </p:sp>
      <p:sp>
        <p:nvSpPr>
          <p:cNvPr id="105481" name="Text Box 9"/>
          <p:cNvSpPr txBox="1">
            <a:spLocks noChangeArrowheads="1"/>
          </p:cNvSpPr>
          <p:nvPr/>
        </p:nvSpPr>
        <p:spPr bwMode="auto">
          <a:xfrm rot="16200000">
            <a:off x="-1433512" y="3948112"/>
            <a:ext cx="3386138" cy="366713"/>
          </a:xfrm>
          <a:prstGeom prst="rect">
            <a:avLst/>
          </a:prstGeom>
          <a:noFill/>
          <a:ln w="9525">
            <a:noFill/>
            <a:miter lim="800000"/>
            <a:headEnd/>
            <a:tailEnd/>
          </a:ln>
          <a:effectLst/>
        </p:spPr>
        <p:txBody>
          <a:bodyPr>
            <a:prstTxWarp prst="textNoShape">
              <a:avLst/>
            </a:prstTxWarp>
            <a:spAutoFit/>
          </a:bodyPr>
          <a:lstStyle/>
          <a:p>
            <a:r>
              <a:rPr lang="en-CA" b="1">
                <a:solidFill>
                  <a:srgbClr val="0066FF"/>
                </a:solidFill>
              </a:rPr>
              <a:t>Increasing distance from Sun</a:t>
            </a:r>
          </a:p>
        </p:txBody>
      </p:sp>
      <p:sp>
        <p:nvSpPr>
          <p:cNvPr id="105484" name="Rectangle 12"/>
          <p:cNvSpPr>
            <a:spLocks noChangeArrowheads="1"/>
          </p:cNvSpPr>
          <p:nvPr/>
        </p:nvSpPr>
        <p:spPr bwMode="auto">
          <a:xfrm>
            <a:off x="762000" y="2819400"/>
            <a:ext cx="914400" cy="1676400"/>
          </a:xfrm>
          <a:prstGeom prst="rect">
            <a:avLst/>
          </a:prstGeom>
          <a:noFill/>
          <a:ln w="38100">
            <a:solidFill>
              <a:srgbClr val="FF00FF"/>
            </a:solidFill>
            <a:miter lim="800000"/>
            <a:headEnd/>
            <a:tailEnd/>
          </a:ln>
          <a:effectLst/>
        </p:spPr>
        <p:txBody>
          <a:bodyPr wrap="none" anchor="ctr">
            <a:prstTxWarp prst="textNoShape">
              <a:avLst/>
            </a:prstTxWarp>
          </a:bodyPr>
          <a:lstStyle/>
          <a:p>
            <a:endParaRPr lang="en-US"/>
          </a:p>
        </p:txBody>
      </p:sp>
      <p:sp>
        <p:nvSpPr>
          <p:cNvPr id="105485" name="Rectangle 13"/>
          <p:cNvSpPr>
            <a:spLocks noChangeArrowheads="1"/>
          </p:cNvSpPr>
          <p:nvPr/>
        </p:nvSpPr>
        <p:spPr bwMode="auto">
          <a:xfrm>
            <a:off x="762000" y="4572000"/>
            <a:ext cx="914400" cy="1143000"/>
          </a:xfrm>
          <a:prstGeom prst="rect">
            <a:avLst/>
          </a:prstGeom>
          <a:noFill/>
          <a:ln w="38100">
            <a:solidFill>
              <a:srgbClr val="FF00FF"/>
            </a:solidFill>
            <a:miter lim="800000"/>
            <a:headEnd/>
            <a:tailEnd/>
          </a:ln>
          <a:effectLst/>
        </p:spPr>
        <p:txBody>
          <a:bodyPr wrap="none" anchor="ctr">
            <a:prstTxWarp prst="textNoShape">
              <a:avLst/>
            </a:prstTxWarp>
          </a:bodyPr>
          <a:lstStyle/>
          <a:p>
            <a:endParaRPr lang="en-US"/>
          </a:p>
        </p:txBody>
      </p:sp>
      <p:sp>
        <p:nvSpPr>
          <p:cNvPr id="2" name="TextBox 1"/>
          <p:cNvSpPr txBox="1"/>
          <p:nvPr/>
        </p:nvSpPr>
        <p:spPr>
          <a:xfrm>
            <a:off x="7982417" y="3265234"/>
            <a:ext cx="1007881" cy="461665"/>
          </a:xfrm>
          <a:prstGeom prst="rect">
            <a:avLst/>
          </a:prstGeom>
          <a:noFill/>
        </p:spPr>
        <p:txBody>
          <a:bodyPr wrap="square" rtlCol="0">
            <a:spAutoFit/>
          </a:bodyPr>
          <a:lstStyle/>
          <a:p>
            <a:r>
              <a:rPr lang="en-US" sz="2400" dirty="0" smtClean="0">
                <a:solidFill>
                  <a:srgbClr val="FF0000"/>
                </a:solidFill>
              </a:rPr>
              <a:t>rocky</a:t>
            </a:r>
            <a:endParaRPr lang="en-US" sz="2400" dirty="0">
              <a:solidFill>
                <a:srgbClr val="FF0000"/>
              </a:solidFill>
            </a:endParaRPr>
          </a:p>
        </p:txBody>
      </p:sp>
      <p:sp>
        <p:nvSpPr>
          <p:cNvPr id="11" name="TextBox 10"/>
          <p:cNvSpPr txBox="1"/>
          <p:nvPr/>
        </p:nvSpPr>
        <p:spPr>
          <a:xfrm>
            <a:off x="7982417" y="4724401"/>
            <a:ext cx="1007881" cy="830997"/>
          </a:xfrm>
          <a:prstGeom prst="rect">
            <a:avLst/>
          </a:prstGeom>
          <a:noFill/>
        </p:spPr>
        <p:txBody>
          <a:bodyPr wrap="square" rtlCol="0">
            <a:spAutoFit/>
          </a:bodyPr>
          <a:lstStyle/>
          <a:p>
            <a:r>
              <a:rPr lang="en-US" sz="2400" dirty="0">
                <a:solidFill>
                  <a:srgbClr val="FF0000"/>
                </a:solidFill>
              </a:rPr>
              <a:t>g</a:t>
            </a:r>
            <a:r>
              <a:rPr lang="en-US" sz="2400" dirty="0" smtClean="0">
                <a:solidFill>
                  <a:srgbClr val="FF0000"/>
                </a:solidFill>
              </a:rPr>
              <a:t>as/ice</a:t>
            </a:r>
            <a:endParaRPr lang="en-US" sz="2400" dirty="0">
              <a:solidFill>
                <a:srgbClr val="FF0000"/>
              </a:solidFill>
            </a:endParaRPr>
          </a:p>
        </p:txBody>
      </p:sp>
    </p:spTree>
    <p:extLst>
      <p:ext uri="{BB962C8B-B14F-4D97-AF65-F5344CB8AC3E}">
        <p14:creationId xmlns:p14="http://schemas.microsoft.com/office/powerpoint/2010/main" val="12667340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19303"/>
            <a:ext cx="8229600" cy="1143000"/>
          </a:xfrm>
        </p:spPr>
        <p:txBody>
          <a:bodyPr>
            <a:normAutofit/>
          </a:bodyPr>
          <a:lstStyle/>
          <a:p>
            <a:pPr eaLnBrk="1" hangingPunct="1"/>
            <a:r>
              <a:rPr lang="en-US" sz="3600" dirty="0"/>
              <a:t>Flexural Stresses</a:t>
            </a:r>
          </a:p>
        </p:txBody>
      </p:sp>
      <p:sp>
        <p:nvSpPr>
          <p:cNvPr id="22531" name="Rectangle 3"/>
          <p:cNvSpPr>
            <a:spLocks noGrp="1" noChangeArrowheads="1"/>
          </p:cNvSpPr>
          <p:nvPr>
            <p:ph type="body" idx="1"/>
          </p:nvPr>
        </p:nvSpPr>
        <p:spPr>
          <a:xfrm>
            <a:off x="169863" y="3717922"/>
            <a:ext cx="8789987" cy="2397125"/>
          </a:xfrm>
        </p:spPr>
        <p:txBody>
          <a:bodyPr>
            <a:noAutofit/>
          </a:bodyPr>
          <a:lstStyle/>
          <a:p>
            <a:pPr eaLnBrk="1" hangingPunct="1"/>
            <a:r>
              <a:rPr lang="en-US" sz="2200" dirty="0"/>
              <a:t>In general, a load will be supported by a combination of elastic stresses and buoyancy forces (due to the different density of crust and mantle)</a:t>
            </a:r>
          </a:p>
          <a:p>
            <a:pPr eaLnBrk="1" hangingPunct="1"/>
            <a:r>
              <a:rPr lang="en-US" sz="2200" dirty="0"/>
              <a:t>The elastic stresses will be both compressional and </a:t>
            </a:r>
            <a:r>
              <a:rPr lang="en-US" sz="2200" dirty="0" smtClean="0"/>
              <a:t>extensional</a:t>
            </a:r>
          </a:p>
          <a:p>
            <a:pPr eaLnBrk="1" hangingPunct="1"/>
            <a:r>
              <a:rPr lang="en-US" sz="2200" dirty="0" smtClean="0"/>
              <a:t>In this </a:t>
            </a:r>
            <a:r>
              <a:rPr lang="en-US" sz="2200" dirty="0"/>
              <a:t>example the elastic portion includes both crust and </a:t>
            </a:r>
            <a:r>
              <a:rPr lang="en-US" sz="2200" dirty="0" smtClean="0"/>
              <a:t>mantle</a:t>
            </a:r>
          </a:p>
          <a:p>
            <a:pPr eaLnBrk="1" hangingPunct="1"/>
            <a:r>
              <a:rPr lang="en-US" sz="2200" dirty="0" smtClean="0">
                <a:solidFill>
                  <a:srgbClr val="0000FF"/>
                </a:solidFill>
              </a:rPr>
              <a:t>LINK TO OBSERVATIONS:  The topographic flexure, the associated gravity signature and the location of compressional or extensional surface faults are all diagnostic of the rigidity of the elastic plate</a:t>
            </a:r>
            <a:endParaRPr lang="en-US" sz="2200" dirty="0">
              <a:solidFill>
                <a:srgbClr val="0000FF"/>
              </a:solidFill>
            </a:endParaRPr>
          </a:p>
        </p:txBody>
      </p:sp>
      <p:sp>
        <p:nvSpPr>
          <p:cNvPr id="22532" name="Rectangle 42"/>
          <p:cNvSpPr>
            <a:spLocks noChangeArrowheads="1"/>
          </p:cNvSpPr>
          <p:nvPr/>
        </p:nvSpPr>
        <p:spPr bwMode="auto">
          <a:xfrm>
            <a:off x="1911350" y="2387600"/>
            <a:ext cx="4926013" cy="1106488"/>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2533" name="Freeform 24"/>
          <p:cNvSpPr>
            <a:spLocks/>
          </p:cNvSpPr>
          <p:nvPr/>
        </p:nvSpPr>
        <p:spPr bwMode="auto">
          <a:xfrm>
            <a:off x="1925638" y="1870075"/>
            <a:ext cx="4899025" cy="1214438"/>
          </a:xfrm>
          <a:custGeom>
            <a:avLst/>
            <a:gdLst>
              <a:gd name="T0" fmla="*/ 9 w 3086"/>
              <a:gd name="T1" fmla="*/ 17 h 550"/>
              <a:gd name="T2" fmla="*/ 576 w 3086"/>
              <a:gd name="T3" fmla="*/ 17 h 550"/>
              <a:gd name="T4" fmla="*/ 825 w 3086"/>
              <a:gd name="T5" fmla="*/ 43 h 550"/>
              <a:gd name="T6" fmla="*/ 997 w 3086"/>
              <a:gd name="T7" fmla="*/ 86 h 550"/>
              <a:gd name="T8" fmla="*/ 1126 w 3086"/>
              <a:gd name="T9" fmla="*/ 146 h 550"/>
              <a:gd name="T10" fmla="*/ 1255 w 3086"/>
              <a:gd name="T11" fmla="*/ 189 h 550"/>
              <a:gd name="T12" fmla="*/ 1410 w 3086"/>
              <a:gd name="T13" fmla="*/ 224 h 550"/>
              <a:gd name="T14" fmla="*/ 1608 w 3086"/>
              <a:gd name="T15" fmla="*/ 224 h 550"/>
              <a:gd name="T16" fmla="*/ 1780 w 3086"/>
              <a:gd name="T17" fmla="*/ 198 h 550"/>
              <a:gd name="T18" fmla="*/ 1977 w 3086"/>
              <a:gd name="T19" fmla="*/ 112 h 550"/>
              <a:gd name="T20" fmla="*/ 2149 w 3086"/>
              <a:gd name="T21" fmla="*/ 43 h 550"/>
              <a:gd name="T22" fmla="*/ 2459 w 3086"/>
              <a:gd name="T23" fmla="*/ 0 h 550"/>
              <a:gd name="T24" fmla="*/ 2854 w 3086"/>
              <a:gd name="T25" fmla="*/ 9 h 550"/>
              <a:gd name="T26" fmla="*/ 3086 w 3086"/>
              <a:gd name="T27" fmla="*/ 9 h 550"/>
              <a:gd name="T28" fmla="*/ 3086 w 3086"/>
              <a:gd name="T29" fmla="*/ 327 h 550"/>
              <a:gd name="T30" fmla="*/ 2614 w 3086"/>
              <a:gd name="T31" fmla="*/ 327 h 550"/>
              <a:gd name="T32" fmla="*/ 2450 w 3086"/>
              <a:gd name="T33" fmla="*/ 327 h 550"/>
              <a:gd name="T34" fmla="*/ 2261 w 3086"/>
              <a:gd name="T35" fmla="*/ 353 h 550"/>
              <a:gd name="T36" fmla="*/ 2167 w 3086"/>
              <a:gd name="T37" fmla="*/ 387 h 550"/>
              <a:gd name="T38" fmla="*/ 2072 w 3086"/>
              <a:gd name="T39" fmla="*/ 430 h 550"/>
              <a:gd name="T40" fmla="*/ 1917 w 3086"/>
              <a:gd name="T41" fmla="*/ 499 h 550"/>
              <a:gd name="T42" fmla="*/ 1702 w 3086"/>
              <a:gd name="T43" fmla="*/ 533 h 550"/>
              <a:gd name="T44" fmla="*/ 1505 w 3086"/>
              <a:gd name="T45" fmla="*/ 550 h 550"/>
              <a:gd name="T46" fmla="*/ 1264 w 3086"/>
              <a:gd name="T47" fmla="*/ 525 h 550"/>
              <a:gd name="T48" fmla="*/ 1100 w 3086"/>
              <a:gd name="T49" fmla="*/ 473 h 550"/>
              <a:gd name="T50" fmla="*/ 920 w 3086"/>
              <a:gd name="T51" fmla="*/ 378 h 550"/>
              <a:gd name="T52" fmla="*/ 757 w 3086"/>
              <a:gd name="T53" fmla="*/ 327 h 550"/>
              <a:gd name="T54" fmla="*/ 456 w 3086"/>
              <a:gd name="T55" fmla="*/ 327 h 550"/>
              <a:gd name="T56" fmla="*/ 0 w 3086"/>
              <a:gd name="T57" fmla="*/ 327 h 550"/>
              <a:gd name="T58" fmla="*/ 9 w 3086"/>
              <a:gd name="T59" fmla="*/ 17 h 5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86"/>
              <a:gd name="T91" fmla="*/ 0 h 550"/>
              <a:gd name="T92" fmla="*/ 3086 w 3086"/>
              <a:gd name="T93" fmla="*/ 550 h 5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86" h="550">
                <a:moveTo>
                  <a:pt x="9" y="17"/>
                </a:moveTo>
                <a:lnTo>
                  <a:pt x="576" y="17"/>
                </a:lnTo>
                <a:lnTo>
                  <a:pt x="825" y="43"/>
                </a:lnTo>
                <a:lnTo>
                  <a:pt x="997" y="86"/>
                </a:lnTo>
                <a:lnTo>
                  <a:pt x="1126" y="146"/>
                </a:lnTo>
                <a:lnTo>
                  <a:pt x="1255" y="189"/>
                </a:lnTo>
                <a:lnTo>
                  <a:pt x="1410" y="224"/>
                </a:lnTo>
                <a:lnTo>
                  <a:pt x="1608" y="224"/>
                </a:lnTo>
                <a:lnTo>
                  <a:pt x="1780" y="198"/>
                </a:lnTo>
                <a:lnTo>
                  <a:pt x="1977" y="112"/>
                </a:lnTo>
                <a:lnTo>
                  <a:pt x="2149" y="43"/>
                </a:lnTo>
                <a:lnTo>
                  <a:pt x="2459" y="0"/>
                </a:lnTo>
                <a:lnTo>
                  <a:pt x="2854" y="9"/>
                </a:lnTo>
                <a:lnTo>
                  <a:pt x="3086" y="9"/>
                </a:lnTo>
                <a:lnTo>
                  <a:pt x="3086" y="327"/>
                </a:lnTo>
                <a:lnTo>
                  <a:pt x="2614" y="327"/>
                </a:lnTo>
                <a:lnTo>
                  <a:pt x="2450" y="327"/>
                </a:lnTo>
                <a:lnTo>
                  <a:pt x="2261" y="353"/>
                </a:lnTo>
                <a:lnTo>
                  <a:pt x="2167" y="387"/>
                </a:lnTo>
                <a:lnTo>
                  <a:pt x="2072" y="430"/>
                </a:lnTo>
                <a:lnTo>
                  <a:pt x="1917" y="499"/>
                </a:lnTo>
                <a:lnTo>
                  <a:pt x="1702" y="533"/>
                </a:lnTo>
                <a:lnTo>
                  <a:pt x="1505" y="550"/>
                </a:lnTo>
                <a:lnTo>
                  <a:pt x="1264" y="525"/>
                </a:lnTo>
                <a:lnTo>
                  <a:pt x="1100" y="473"/>
                </a:lnTo>
                <a:lnTo>
                  <a:pt x="920" y="378"/>
                </a:lnTo>
                <a:lnTo>
                  <a:pt x="757" y="327"/>
                </a:lnTo>
                <a:lnTo>
                  <a:pt x="456" y="327"/>
                </a:lnTo>
                <a:lnTo>
                  <a:pt x="0" y="327"/>
                </a:lnTo>
                <a:lnTo>
                  <a:pt x="9" y="17"/>
                </a:lnTo>
                <a:close/>
              </a:path>
            </a:pathLst>
          </a:custGeom>
          <a:solidFill>
            <a:srgbClr val="996633"/>
          </a:solidFill>
          <a:ln w="9525">
            <a:solidFill>
              <a:schemeClr val="tx1"/>
            </a:solidFill>
            <a:round/>
            <a:headEnd type="none" w="lg" len="lg"/>
            <a:tailEnd type="none" w="lg" len="lg"/>
          </a:ln>
        </p:spPr>
        <p:txBody>
          <a:bodyPr>
            <a:prstTxWarp prst="textNoShape">
              <a:avLst/>
            </a:prstTxWarp>
          </a:bodyPr>
          <a:lstStyle/>
          <a:p>
            <a:endParaRPr lang="en-US"/>
          </a:p>
        </p:txBody>
      </p:sp>
      <p:sp>
        <p:nvSpPr>
          <p:cNvPr id="22534" name="Freeform 4"/>
          <p:cNvSpPr>
            <a:spLocks/>
          </p:cNvSpPr>
          <p:nvPr/>
        </p:nvSpPr>
        <p:spPr bwMode="auto">
          <a:xfrm>
            <a:off x="1924050" y="1460500"/>
            <a:ext cx="4899025" cy="1214438"/>
          </a:xfrm>
          <a:custGeom>
            <a:avLst/>
            <a:gdLst>
              <a:gd name="T0" fmla="*/ 9 w 3086"/>
              <a:gd name="T1" fmla="*/ 17 h 550"/>
              <a:gd name="T2" fmla="*/ 576 w 3086"/>
              <a:gd name="T3" fmla="*/ 17 h 550"/>
              <a:gd name="T4" fmla="*/ 825 w 3086"/>
              <a:gd name="T5" fmla="*/ 43 h 550"/>
              <a:gd name="T6" fmla="*/ 997 w 3086"/>
              <a:gd name="T7" fmla="*/ 86 h 550"/>
              <a:gd name="T8" fmla="*/ 1126 w 3086"/>
              <a:gd name="T9" fmla="*/ 146 h 550"/>
              <a:gd name="T10" fmla="*/ 1255 w 3086"/>
              <a:gd name="T11" fmla="*/ 189 h 550"/>
              <a:gd name="T12" fmla="*/ 1410 w 3086"/>
              <a:gd name="T13" fmla="*/ 224 h 550"/>
              <a:gd name="T14" fmla="*/ 1608 w 3086"/>
              <a:gd name="T15" fmla="*/ 224 h 550"/>
              <a:gd name="T16" fmla="*/ 1780 w 3086"/>
              <a:gd name="T17" fmla="*/ 198 h 550"/>
              <a:gd name="T18" fmla="*/ 1977 w 3086"/>
              <a:gd name="T19" fmla="*/ 112 h 550"/>
              <a:gd name="T20" fmla="*/ 2149 w 3086"/>
              <a:gd name="T21" fmla="*/ 43 h 550"/>
              <a:gd name="T22" fmla="*/ 2459 w 3086"/>
              <a:gd name="T23" fmla="*/ 0 h 550"/>
              <a:gd name="T24" fmla="*/ 2854 w 3086"/>
              <a:gd name="T25" fmla="*/ 9 h 550"/>
              <a:gd name="T26" fmla="*/ 3086 w 3086"/>
              <a:gd name="T27" fmla="*/ 9 h 550"/>
              <a:gd name="T28" fmla="*/ 3086 w 3086"/>
              <a:gd name="T29" fmla="*/ 327 h 550"/>
              <a:gd name="T30" fmla="*/ 2614 w 3086"/>
              <a:gd name="T31" fmla="*/ 327 h 550"/>
              <a:gd name="T32" fmla="*/ 2450 w 3086"/>
              <a:gd name="T33" fmla="*/ 327 h 550"/>
              <a:gd name="T34" fmla="*/ 2261 w 3086"/>
              <a:gd name="T35" fmla="*/ 353 h 550"/>
              <a:gd name="T36" fmla="*/ 2167 w 3086"/>
              <a:gd name="T37" fmla="*/ 387 h 550"/>
              <a:gd name="T38" fmla="*/ 2072 w 3086"/>
              <a:gd name="T39" fmla="*/ 430 h 550"/>
              <a:gd name="T40" fmla="*/ 1917 w 3086"/>
              <a:gd name="T41" fmla="*/ 499 h 550"/>
              <a:gd name="T42" fmla="*/ 1702 w 3086"/>
              <a:gd name="T43" fmla="*/ 533 h 550"/>
              <a:gd name="T44" fmla="*/ 1505 w 3086"/>
              <a:gd name="T45" fmla="*/ 550 h 550"/>
              <a:gd name="T46" fmla="*/ 1264 w 3086"/>
              <a:gd name="T47" fmla="*/ 525 h 550"/>
              <a:gd name="T48" fmla="*/ 1100 w 3086"/>
              <a:gd name="T49" fmla="*/ 473 h 550"/>
              <a:gd name="T50" fmla="*/ 920 w 3086"/>
              <a:gd name="T51" fmla="*/ 378 h 550"/>
              <a:gd name="T52" fmla="*/ 757 w 3086"/>
              <a:gd name="T53" fmla="*/ 327 h 550"/>
              <a:gd name="T54" fmla="*/ 456 w 3086"/>
              <a:gd name="T55" fmla="*/ 327 h 550"/>
              <a:gd name="T56" fmla="*/ 0 w 3086"/>
              <a:gd name="T57" fmla="*/ 327 h 550"/>
              <a:gd name="T58" fmla="*/ 9 w 3086"/>
              <a:gd name="T59" fmla="*/ 17 h 5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86"/>
              <a:gd name="T91" fmla="*/ 0 h 550"/>
              <a:gd name="T92" fmla="*/ 3086 w 3086"/>
              <a:gd name="T93" fmla="*/ 550 h 5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86" h="550">
                <a:moveTo>
                  <a:pt x="9" y="17"/>
                </a:moveTo>
                <a:lnTo>
                  <a:pt x="576" y="17"/>
                </a:lnTo>
                <a:lnTo>
                  <a:pt x="825" y="43"/>
                </a:lnTo>
                <a:lnTo>
                  <a:pt x="997" y="86"/>
                </a:lnTo>
                <a:lnTo>
                  <a:pt x="1126" y="146"/>
                </a:lnTo>
                <a:lnTo>
                  <a:pt x="1255" y="189"/>
                </a:lnTo>
                <a:lnTo>
                  <a:pt x="1410" y="224"/>
                </a:lnTo>
                <a:lnTo>
                  <a:pt x="1608" y="224"/>
                </a:lnTo>
                <a:lnTo>
                  <a:pt x="1780" y="198"/>
                </a:lnTo>
                <a:lnTo>
                  <a:pt x="1977" y="112"/>
                </a:lnTo>
                <a:lnTo>
                  <a:pt x="2149" y="43"/>
                </a:lnTo>
                <a:lnTo>
                  <a:pt x="2459" y="0"/>
                </a:lnTo>
                <a:lnTo>
                  <a:pt x="2854" y="9"/>
                </a:lnTo>
                <a:lnTo>
                  <a:pt x="3086" y="9"/>
                </a:lnTo>
                <a:lnTo>
                  <a:pt x="3086" y="327"/>
                </a:lnTo>
                <a:lnTo>
                  <a:pt x="2614" y="327"/>
                </a:lnTo>
                <a:lnTo>
                  <a:pt x="2450" y="327"/>
                </a:lnTo>
                <a:lnTo>
                  <a:pt x="2261" y="353"/>
                </a:lnTo>
                <a:lnTo>
                  <a:pt x="2167" y="387"/>
                </a:lnTo>
                <a:lnTo>
                  <a:pt x="2072" y="430"/>
                </a:lnTo>
                <a:lnTo>
                  <a:pt x="1917" y="499"/>
                </a:lnTo>
                <a:lnTo>
                  <a:pt x="1702" y="533"/>
                </a:lnTo>
                <a:lnTo>
                  <a:pt x="1505" y="550"/>
                </a:lnTo>
                <a:lnTo>
                  <a:pt x="1264" y="525"/>
                </a:lnTo>
                <a:lnTo>
                  <a:pt x="1100" y="473"/>
                </a:lnTo>
                <a:lnTo>
                  <a:pt x="920" y="378"/>
                </a:lnTo>
                <a:lnTo>
                  <a:pt x="757" y="327"/>
                </a:lnTo>
                <a:lnTo>
                  <a:pt x="456" y="327"/>
                </a:lnTo>
                <a:lnTo>
                  <a:pt x="0" y="327"/>
                </a:lnTo>
                <a:lnTo>
                  <a:pt x="9" y="17"/>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22535" name="AutoShape 5"/>
          <p:cNvSpPr>
            <a:spLocks noChangeArrowheads="1"/>
          </p:cNvSpPr>
          <p:nvPr/>
        </p:nvSpPr>
        <p:spPr bwMode="auto">
          <a:xfrm>
            <a:off x="4106863" y="982663"/>
            <a:ext cx="533400" cy="709612"/>
          </a:xfrm>
          <a:prstGeom prst="downArrow">
            <a:avLst>
              <a:gd name="adj1" fmla="val 50000"/>
              <a:gd name="adj2" fmla="val 33259"/>
            </a:avLst>
          </a:prstGeom>
          <a:solidFill>
            <a:schemeClr val="tx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2536" name="AutoShape 6"/>
          <p:cNvSpPr>
            <a:spLocks noChangeArrowheads="1"/>
          </p:cNvSpPr>
          <p:nvPr/>
        </p:nvSpPr>
        <p:spPr bwMode="auto">
          <a:xfrm>
            <a:off x="4037013" y="1978025"/>
            <a:ext cx="273050" cy="149225"/>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2537" name="AutoShape 7"/>
          <p:cNvSpPr>
            <a:spLocks noChangeArrowheads="1"/>
          </p:cNvSpPr>
          <p:nvPr/>
        </p:nvSpPr>
        <p:spPr bwMode="auto">
          <a:xfrm flipH="1">
            <a:off x="4354513" y="1966913"/>
            <a:ext cx="273050" cy="149225"/>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2538" name="AutoShape 8"/>
          <p:cNvSpPr>
            <a:spLocks noChangeArrowheads="1"/>
          </p:cNvSpPr>
          <p:nvPr/>
        </p:nvSpPr>
        <p:spPr bwMode="auto">
          <a:xfrm>
            <a:off x="4379913" y="2868613"/>
            <a:ext cx="273050" cy="149225"/>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2539" name="AutoShape 9"/>
          <p:cNvSpPr>
            <a:spLocks noChangeArrowheads="1"/>
          </p:cNvSpPr>
          <p:nvPr/>
        </p:nvSpPr>
        <p:spPr bwMode="auto">
          <a:xfrm flipH="1">
            <a:off x="4029075" y="2884488"/>
            <a:ext cx="273050" cy="149225"/>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grpSp>
        <p:nvGrpSpPr>
          <p:cNvPr id="2" name="Group 12"/>
          <p:cNvGrpSpPr>
            <a:grpSpLocks/>
          </p:cNvGrpSpPr>
          <p:nvPr/>
        </p:nvGrpSpPr>
        <p:grpSpPr bwMode="auto">
          <a:xfrm rot="1068057">
            <a:off x="2981325" y="1643063"/>
            <a:ext cx="623888" cy="165100"/>
            <a:chOff x="1293" y="1938"/>
            <a:chExt cx="393" cy="104"/>
          </a:xfrm>
        </p:grpSpPr>
        <p:sp>
          <p:nvSpPr>
            <p:cNvPr id="22557" name="AutoShape 10"/>
            <p:cNvSpPr>
              <a:spLocks noChangeArrowheads="1"/>
            </p:cNvSpPr>
            <p:nvPr/>
          </p:nvSpPr>
          <p:spPr bwMode="auto">
            <a:xfrm>
              <a:off x="1514" y="1938"/>
              <a:ext cx="172" cy="94"/>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2558" name="AutoShape 11"/>
            <p:cNvSpPr>
              <a:spLocks noChangeArrowheads="1"/>
            </p:cNvSpPr>
            <p:nvPr/>
          </p:nvSpPr>
          <p:spPr bwMode="auto">
            <a:xfrm flipH="1">
              <a:off x="1293" y="1948"/>
              <a:ext cx="172" cy="94"/>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grpSp>
      <p:grpSp>
        <p:nvGrpSpPr>
          <p:cNvPr id="3" name="Group 13"/>
          <p:cNvGrpSpPr>
            <a:grpSpLocks/>
          </p:cNvGrpSpPr>
          <p:nvPr/>
        </p:nvGrpSpPr>
        <p:grpSpPr bwMode="auto">
          <a:xfrm rot="-1104078">
            <a:off x="5153025" y="1563688"/>
            <a:ext cx="623888" cy="165100"/>
            <a:chOff x="1293" y="1938"/>
            <a:chExt cx="393" cy="104"/>
          </a:xfrm>
        </p:grpSpPr>
        <p:sp>
          <p:nvSpPr>
            <p:cNvPr id="22555" name="AutoShape 14"/>
            <p:cNvSpPr>
              <a:spLocks noChangeArrowheads="1"/>
            </p:cNvSpPr>
            <p:nvPr/>
          </p:nvSpPr>
          <p:spPr bwMode="auto">
            <a:xfrm>
              <a:off x="1514" y="1938"/>
              <a:ext cx="172" cy="94"/>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2556" name="AutoShape 15"/>
            <p:cNvSpPr>
              <a:spLocks noChangeArrowheads="1"/>
            </p:cNvSpPr>
            <p:nvPr/>
          </p:nvSpPr>
          <p:spPr bwMode="auto">
            <a:xfrm flipH="1">
              <a:off x="1293" y="1948"/>
              <a:ext cx="172" cy="94"/>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grpSp>
      <p:grpSp>
        <p:nvGrpSpPr>
          <p:cNvPr id="4" name="Group 18"/>
          <p:cNvGrpSpPr>
            <a:grpSpLocks/>
          </p:cNvGrpSpPr>
          <p:nvPr/>
        </p:nvGrpSpPr>
        <p:grpSpPr bwMode="auto">
          <a:xfrm rot="1170146">
            <a:off x="2894013" y="2446338"/>
            <a:ext cx="590550" cy="160337"/>
            <a:chOff x="1255" y="2230"/>
            <a:chExt cx="372" cy="101"/>
          </a:xfrm>
        </p:grpSpPr>
        <p:sp>
          <p:nvSpPr>
            <p:cNvPr id="22553" name="AutoShape 16"/>
            <p:cNvSpPr>
              <a:spLocks noChangeArrowheads="1"/>
            </p:cNvSpPr>
            <p:nvPr/>
          </p:nvSpPr>
          <p:spPr bwMode="auto">
            <a:xfrm>
              <a:off x="1255" y="2237"/>
              <a:ext cx="172" cy="94"/>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2554" name="AutoShape 17"/>
            <p:cNvSpPr>
              <a:spLocks noChangeArrowheads="1"/>
            </p:cNvSpPr>
            <p:nvPr/>
          </p:nvSpPr>
          <p:spPr bwMode="auto">
            <a:xfrm flipH="1">
              <a:off x="1455" y="2230"/>
              <a:ext cx="172" cy="94"/>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grpSp>
      <p:grpSp>
        <p:nvGrpSpPr>
          <p:cNvPr id="5" name="Group 19"/>
          <p:cNvGrpSpPr>
            <a:grpSpLocks/>
          </p:cNvGrpSpPr>
          <p:nvPr/>
        </p:nvGrpSpPr>
        <p:grpSpPr bwMode="auto">
          <a:xfrm rot="-962114">
            <a:off x="5241925" y="2501900"/>
            <a:ext cx="590550" cy="160338"/>
            <a:chOff x="1255" y="2230"/>
            <a:chExt cx="372" cy="101"/>
          </a:xfrm>
        </p:grpSpPr>
        <p:sp>
          <p:nvSpPr>
            <p:cNvPr id="22551" name="AutoShape 20"/>
            <p:cNvSpPr>
              <a:spLocks noChangeArrowheads="1"/>
            </p:cNvSpPr>
            <p:nvPr/>
          </p:nvSpPr>
          <p:spPr bwMode="auto">
            <a:xfrm>
              <a:off x="1255" y="2237"/>
              <a:ext cx="172" cy="94"/>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2552" name="AutoShape 21"/>
            <p:cNvSpPr>
              <a:spLocks noChangeArrowheads="1"/>
            </p:cNvSpPr>
            <p:nvPr/>
          </p:nvSpPr>
          <p:spPr bwMode="auto">
            <a:xfrm flipH="1">
              <a:off x="1455" y="2230"/>
              <a:ext cx="172" cy="94"/>
            </a:xfrm>
            <a:prstGeom prst="rightArrow">
              <a:avLst>
                <a:gd name="adj1" fmla="val 50000"/>
                <a:gd name="adj2" fmla="val 45745"/>
              </a:avLst>
            </a:prstGeom>
            <a:solidFill>
              <a:schemeClr val="bg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grpSp>
      <p:sp>
        <p:nvSpPr>
          <p:cNvPr id="22544" name="Line 43"/>
          <p:cNvSpPr>
            <a:spLocks noChangeShapeType="1"/>
          </p:cNvSpPr>
          <p:nvPr/>
        </p:nvSpPr>
        <p:spPr bwMode="auto">
          <a:xfrm>
            <a:off x="7042150" y="1514475"/>
            <a:ext cx="0" cy="1119188"/>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22545" name="Text Box 44"/>
          <p:cNvSpPr txBox="1">
            <a:spLocks noChangeArrowheads="1"/>
          </p:cNvSpPr>
          <p:nvPr/>
        </p:nvSpPr>
        <p:spPr bwMode="auto">
          <a:xfrm>
            <a:off x="7059613" y="1906588"/>
            <a:ext cx="142875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Elastic plate</a:t>
            </a:r>
          </a:p>
        </p:txBody>
      </p:sp>
      <p:sp>
        <p:nvSpPr>
          <p:cNvPr id="22546" name="Text Box 45"/>
          <p:cNvSpPr txBox="1">
            <a:spLocks noChangeArrowheads="1"/>
          </p:cNvSpPr>
          <p:nvPr/>
        </p:nvSpPr>
        <p:spPr bwMode="auto">
          <a:xfrm>
            <a:off x="893763" y="1620838"/>
            <a:ext cx="733425"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Crust</a:t>
            </a:r>
          </a:p>
        </p:txBody>
      </p:sp>
      <p:sp>
        <p:nvSpPr>
          <p:cNvPr id="22547" name="Line 46"/>
          <p:cNvSpPr>
            <a:spLocks noChangeShapeType="1"/>
          </p:cNvSpPr>
          <p:nvPr/>
        </p:nvSpPr>
        <p:spPr bwMode="auto">
          <a:xfrm>
            <a:off x="1708150" y="1476375"/>
            <a:ext cx="0" cy="641350"/>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22548" name="Text Box 47"/>
          <p:cNvSpPr txBox="1">
            <a:spLocks noChangeArrowheads="1"/>
          </p:cNvSpPr>
          <p:nvPr/>
        </p:nvSpPr>
        <p:spPr bwMode="auto">
          <a:xfrm>
            <a:off x="785813" y="2536825"/>
            <a:ext cx="9017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Mantle</a:t>
            </a:r>
          </a:p>
        </p:txBody>
      </p:sp>
      <p:sp>
        <p:nvSpPr>
          <p:cNvPr id="22549" name="Line 48"/>
          <p:cNvSpPr>
            <a:spLocks noChangeShapeType="1"/>
          </p:cNvSpPr>
          <p:nvPr/>
        </p:nvSpPr>
        <p:spPr bwMode="auto">
          <a:xfrm>
            <a:off x="1709738" y="2187575"/>
            <a:ext cx="0" cy="1350963"/>
          </a:xfrm>
          <a:prstGeom prst="line">
            <a:avLst/>
          </a:prstGeom>
          <a:noFill/>
          <a:ln w="9525">
            <a:solidFill>
              <a:schemeClr val="tx1"/>
            </a:solidFill>
            <a:round/>
            <a:headEnd type="triangle" w="lg" len="lg"/>
            <a:tailEnd type="none" w="lg" len="lg"/>
          </a:ln>
        </p:spPr>
        <p:txBody>
          <a:bodyPr>
            <a:prstTxWarp prst="textNoShape">
              <a:avLst/>
            </a:prstTxWarp>
          </a:bodyPr>
          <a:lstStyle/>
          <a:p>
            <a:endParaRPr lang="en-US"/>
          </a:p>
        </p:txBody>
      </p:sp>
      <p:sp>
        <p:nvSpPr>
          <p:cNvPr id="22550" name="Text Box 50"/>
          <p:cNvSpPr txBox="1">
            <a:spLocks noChangeArrowheads="1"/>
          </p:cNvSpPr>
          <p:nvPr/>
        </p:nvSpPr>
        <p:spPr bwMode="auto">
          <a:xfrm>
            <a:off x="4516438" y="952500"/>
            <a:ext cx="620712"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load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0"/>
          <p:cNvSpPr>
            <a:spLocks noChangeArrowheads="1"/>
          </p:cNvSpPr>
          <p:nvPr/>
        </p:nvSpPr>
        <p:spPr bwMode="auto">
          <a:xfrm>
            <a:off x="2633663" y="1503363"/>
            <a:ext cx="3055937" cy="1092200"/>
          </a:xfrm>
          <a:prstGeom prst="rect">
            <a:avLst/>
          </a:prstGeom>
          <a:solidFill>
            <a:schemeClr val="bg2">
              <a:lumMod val="75000"/>
            </a:schemeClr>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4101"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3600" dirty="0"/>
              <a:t>Flexural Equation </a:t>
            </a:r>
            <a:r>
              <a:rPr lang="en-US" sz="3600" dirty="0" smtClean="0"/>
              <a:t>(1):  The basic force balance</a:t>
            </a:r>
            <a:endParaRPr lang="en-US" sz="3600" dirty="0"/>
          </a:p>
        </p:txBody>
      </p:sp>
      <p:sp>
        <p:nvSpPr>
          <p:cNvPr id="4102" name="Rectangle 3"/>
          <p:cNvSpPr>
            <a:spLocks noGrp="1" noChangeArrowheads="1"/>
          </p:cNvSpPr>
          <p:nvPr>
            <p:ph type="body" idx="1"/>
          </p:nvPr>
        </p:nvSpPr>
        <p:spPr>
          <a:xfrm>
            <a:off x="228114" y="4784608"/>
            <a:ext cx="5586899" cy="881546"/>
          </a:xfrm>
        </p:spPr>
        <p:txBody>
          <a:bodyPr>
            <a:normAutofit/>
          </a:bodyPr>
          <a:lstStyle/>
          <a:p>
            <a:pPr eaLnBrk="1" hangingPunct="1"/>
            <a:r>
              <a:rPr lang="en-US" sz="2400" i="1" dirty="0"/>
              <a:t>D</a:t>
            </a:r>
            <a:r>
              <a:rPr lang="en-US" sz="2400" dirty="0"/>
              <a:t> is the </a:t>
            </a:r>
            <a:r>
              <a:rPr lang="en-US" sz="2400" dirty="0">
                <a:solidFill>
                  <a:srgbClr val="FF0000"/>
                </a:solidFill>
              </a:rPr>
              <a:t>(flexural) rigidity</a:t>
            </a:r>
            <a:r>
              <a:rPr lang="en-US" sz="2400" dirty="0"/>
              <a:t>,</a:t>
            </a:r>
            <a:r>
              <a:rPr lang="en-US" sz="2400" dirty="0" smtClean="0"/>
              <a:t> </a:t>
            </a:r>
            <a:r>
              <a:rPr lang="en-US" sz="2400" i="1" dirty="0"/>
              <a:t>h</a:t>
            </a:r>
            <a:r>
              <a:rPr lang="en-US" sz="2400" i="1" baseline="-25000" dirty="0" smtClean="0"/>
              <a:t>e</a:t>
            </a:r>
            <a:r>
              <a:rPr lang="en-US" sz="2400" dirty="0" smtClean="0"/>
              <a:t> </a:t>
            </a:r>
            <a:r>
              <a:rPr lang="en-US" sz="2400" dirty="0"/>
              <a:t>is the </a:t>
            </a:r>
            <a:r>
              <a:rPr lang="en-US" sz="2400" dirty="0">
                <a:solidFill>
                  <a:srgbClr val="FF0000"/>
                </a:solidFill>
              </a:rPr>
              <a:t>elastic thickness</a:t>
            </a:r>
          </a:p>
        </p:txBody>
      </p:sp>
      <p:sp>
        <p:nvSpPr>
          <p:cNvPr id="4103" name="Rectangle 5"/>
          <p:cNvSpPr>
            <a:spLocks noChangeArrowheads="1"/>
          </p:cNvSpPr>
          <p:nvPr/>
        </p:nvSpPr>
        <p:spPr bwMode="auto">
          <a:xfrm>
            <a:off x="1897063" y="2403475"/>
            <a:ext cx="4926012" cy="1106488"/>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4104" name="Freeform 6"/>
          <p:cNvSpPr>
            <a:spLocks/>
          </p:cNvSpPr>
          <p:nvPr/>
        </p:nvSpPr>
        <p:spPr bwMode="auto">
          <a:xfrm>
            <a:off x="1911350" y="1885950"/>
            <a:ext cx="4899025" cy="1214438"/>
          </a:xfrm>
          <a:custGeom>
            <a:avLst/>
            <a:gdLst>
              <a:gd name="T0" fmla="*/ 9 w 3086"/>
              <a:gd name="T1" fmla="*/ 17 h 550"/>
              <a:gd name="T2" fmla="*/ 576 w 3086"/>
              <a:gd name="T3" fmla="*/ 17 h 550"/>
              <a:gd name="T4" fmla="*/ 825 w 3086"/>
              <a:gd name="T5" fmla="*/ 43 h 550"/>
              <a:gd name="T6" fmla="*/ 997 w 3086"/>
              <a:gd name="T7" fmla="*/ 86 h 550"/>
              <a:gd name="T8" fmla="*/ 1126 w 3086"/>
              <a:gd name="T9" fmla="*/ 146 h 550"/>
              <a:gd name="T10" fmla="*/ 1255 w 3086"/>
              <a:gd name="T11" fmla="*/ 189 h 550"/>
              <a:gd name="T12" fmla="*/ 1410 w 3086"/>
              <a:gd name="T13" fmla="*/ 224 h 550"/>
              <a:gd name="T14" fmla="*/ 1608 w 3086"/>
              <a:gd name="T15" fmla="*/ 224 h 550"/>
              <a:gd name="T16" fmla="*/ 1780 w 3086"/>
              <a:gd name="T17" fmla="*/ 198 h 550"/>
              <a:gd name="T18" fmla="*/ 1977 w 3086"/>
              <a:gd name="T19" fmla="*/ 112 h 550"/>
              <a:gd name="T20" fmla="*/ 2149 w 3086"/>
              <a:gd name="T21" fmla="*/ 43 h 550"/>
              <a:gd name="T22" fmla="*/ 2459 w 3086"/>
              <a:gd name="T23" fmla="*/ 0 h 550"/>
              <a:gd name="T24" fmla="*/ 2854 w 3086"/>
              <a:gd name="T25" fmla="*/ 9 h 550"/>
              <a:gd name="T26" fmla="*/ 3086 w 3086"/>
              <a:gd name="T27" fmla="*/ 9 h 550"/>
              <a:gd name="T28" fmla="*/ 3086 w 3086"/>
              <a:gd name="T29" fmla="*/ 327 h 550"/>
              <a:gd name="T30" fmla="*/ 2614 w 3086"/>
              <a:gd name="T31" fmla="*/ 327 h 550"/>
              <a:gd name="T32" fmla="*/ 2450 w 3086"/>
              <a:gd name="T33" fmla="*/ 327 h 550"/>
              <a:gd name="T34" fmla="*/ 2261 w 3086"/>
              <a:gd name="T35" fmla="*/ 353 h 550"/>
              <a:gd name="T36" fmla="*/ 2167 w 3086"/>
              <a:gd name="T37" fmla="*/ 387 h 550"/>
              <a:gd name="T38" fmla="*/ 2072 w 3086"/>
              <a:gd name="T39" fmla="*/ 430 h 550"/>
              <a:gd name="T40" fmla="*/ 1917 w 3086"/>
              <a:gd name="T41" fmla="*/ 499 h 550"/>
              <a:gd name="T42" fmla="*/ 1702 w 3086"/>
              <a:gd name="T43" fmla="*/ 533 h 550"/>
              <a:gd name="T44" fmla="*/ 1505 w 3086"/>
              <a:gd name="T45" fmla="*/ 550 h 550"/>
              <a:gd name="T46" fmla="*/ 1264 w 3086"/>
              <a:gd name="T47" fmla="*/ 525 h 550"/>
              <a:gd name="T48" fmla="*/ 1100 w 3086"/>
              <a:gd name="T49" fmla="*/ 473 h 550"/>
              <a:gd name="T50" fmla="*/ 920 w 3086"/>
              <a:gd name="T51" fmla="*/ 378 h 550"/>
              <a:gd name="T52" fmla="*/ 757 w 3086"/>
              <a:gd name="T53" fmla="*/ 327 h 550"/>
              <a:gd name="T54" fmla="*/ 456 w 3086"/>
              <a:gd name="T55" fmla="*/ 327 h 550"/>
              <a:gd name="T56" fmla="*/ 0 w 3086"/>
              <a:gd name="T57" fmla="*/ 327 h 550"/>
              <a:gd name="T58" fmla="*/ 9 w 3086"/>
              <a:gd name="T59" fmla="*/ 17 h 5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86"/>
              <a:gd name="T91" fmla="*/ 0 h 550"/>
              <a:gd name="T92" fmla="*/ 3086 w 3086"/>
              <a:gd name="T93" fmla="*/ 550 h 5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86" h="550">
                <a:moveTo>
                  <a:pt x="9" y="17"/>
                </a:moveTo>
                <a:lnTo>
                  <a:pt x="576" y="17"/>
                </a:lnTo>
                <a:lnTo>
                  <a:pt x="825" y="43"/>
                </a:lnTo>
                <a:lnTo>
                  <a:pt x="997" y="86"/>
                </a:lnTo>
                <a:lnTo>
                  <a:pt x="1126" y="146"/>
                </a:lnTo>
                <a:lnTo>
                  <a:pt x="1255" y="189"/>
                </a:lnTo>
                <a:lnTo>
                  <a:pt x="1410" y="224"/>
                </a:lnTo>
                <a:lnTo>
                  <a:pt x="1608" y="224"/>
                </a:lnTo>
                <a:lnTo>
                  <a:pt x="1780" y="198"/>
                </a:lnTo>
                <a:lnTo>
                  <a:pt x="1977" y="112"/>
                </a:lnTo>
                <a:lnTo>
                  <a:pt x="2149" y="43"/>
                </a:lnTo>
                <a:lnTo>
                  <a:pt x="2459" y="0"/>
                </a:lnTo>
                <a:lnTo>
                  <a:pt x="2854" y="9"/>
                </a:lnTo>
                <a:lnTo>
                  <a:pt x="3086" y="9"/>
                </a:lnTo>
                <a:lnTo>
                  <a:pt x="3086" y="327"/>
                </a:lnTo>
                <a:lnTo>
                  <a:pt x="2614" y="327"/>
                </a:lnTo>
                <a:lnTo>
                  <a:pt x="2450" y="327"/>
                </a:lnTo>
                <a:lnTo>
                  <a:pt x="2261" y="353"/>
                </a:lnTo>
                <a:lnTo>
                  <a:pt x="2167" y="387"/>
                </a:lnTo>
                <a:lnTo>
                  <a:pt x="2072" y="430"/>
                </a:lnTo>
                <a:lnTo>
                  <a:pt x="1917" y="499"/>
                </a:lnTo>
                <a:lnTo>
                  <a:pt x="1702" y="533"/>
                </a:lnTo>
                <a:lnTo>
                  <a:pt x="1505" y="550"/>
                </a:lnTo>
                <a:lnTo>
                  <a:pt x="1264" y="525"/>
                </a:lnTo>
                <a:lnTo>
                  <a:pt x="1100" y="473"/>
                </a:lnTo>
                <a:lnTo>
                  <a:pt x="920" y="378"/>
                </a:lnTo>
                <a:lnTo>
                  <a:pt x="757" y="327"/>
                </a:lnTo>
                <a:lnTo>
                  <a:pt x="456" y="327"/>
                </a:lnTo>
                <a:lnTo>
                  <a:pt x="0" y="327"/>
                </a:lnTo>
                <a:lnTo>
                  <a:pt x="9" y="17"/>
                </a:lnTo>
                <a:close/>
              </a:path>
            </a:pathLst>
          </a:custGeom>
          <a:solidFill>
            <a:srgbClr val="996633"/>
          </a:solidFill>
          <a:ln w="9525">
            <a:solidFill>
              <a:schemeClr val="tx1"/>
            </a:solidFill>
            <a:round/>
            <a:headEnd type="none" w="lg" len="lg"/>
            <a:tailEnd type="none" w="lg" len="lg"/>
          </a:ln>
        </p:spPr>
        <p:txBody>
          <a:bodyPr>
            <a:prstTxWarp prst="textNoShape">
              <a:avLst/>
            </a:prstTxWarp>
          </a:bodyPr>
          <a:lstStyle/>
          <a:p>
            <a:endParaRPr lang="en-US"/>
          </a:p>
        </p:txBody>
      </p:sp>
      <p:sp>
        <p:nvSpPr>
          <p:cNvPr id="4105" name="Freeform 7"/>
          <p:cNvSpPr>
            <a:spLocks/>
          </p:cNvSpPr>
          <p:nvPr/>
        </p:nvSpPr>
        <p:spPr bwMode="auto">
          <a:xfrm>
            <a:off x="1909763" y="1476375"/>
            <a:ext cx="4899025" cy="1214438"/>
          </a:xfrm>
          <a:custGeom>
            <a:avLst/>
            <a:gdLst>
              <a:gd name="T0" fmla="*/ 9 w 3086"/>
              <a:gd name="T1" fmla="*/ 17 h 550"/>
              <a:gd name="T2" fmla="*/ 576 w 3086"/>
              <a:gd name="T3" fmla="*/ 17 h 550"/>
              <a:gd name="T4" fmla="*/ 825 w 3086"/>
              <a:gd name="T5" fmla="*/ 43 h 550"/>
              <a:gd name="T6" fmla="*/ 997 w 3086"/>
              <a:gd name="T7" fmla="*/ 86 h 550"/>
              <a:gd name="T8" fmla="*/ 1126 w 3086"/>
              <a:gd name="T9" fmla="*/ 146 h 550"/>
              <a:gd name="T10" fmla="*/ 1255 w 3086"/>
              <a:gd name="T11" fmla="*/ 189 h 550"/>
              <a:gd name="T12" fmla="*/ 1410 w 3086"/>
              <a:gd name="T13" fmla="*/ 224 h 550"/>
              <a:gd name="T14" fmla="*/ 1608 w 3086"/>
              <a:gd name="T15" fmla="*/ 224 h 550"/>
              <a:gd name="T16" fmla="*/ 1780 w 3086"/>
              <a:gd name="T17" fmla="*/ 198 h 550"/>
              <a:gd name="T18" fmla="*/ 1977 w 3086"/>
              <a:gd name="T19" fmla="*/ 112 h 550"/>
              <a:gd name="T20" fmla="*/ 2149 w 3086"/>
              <a:gd name="T21" fmla="*/ 43 h 550"/>
              <a:gd name="T22" fmla="*/ 2459 w 3086"/>
              <a:gd name="T23" fmla="*/ 0 h 550"/>
              <a:gd name="T24" fmla="*/ 2854 w 3086"/>
              <a:gd name="T25" fmla="*/ 9 h 550"/>
              <a:gd name="T26" fmla="*/ 3086 w 3086"/>
              <a:gd name="T27" fmla="*/ 9 h 550"/>
              <a:gd name="T28" fmla="*/ 3086 w 3086"/>
              <a:gd name="T29" fmla="*/ 327 h 550"/>
              <a:gd name="T30" fmla="*/ 2614 w 3086"/>
              <a:gd name="T31" fmla="*/ 327 h 550"/>
              <a:gd name="T32" fmla="*/ 2450 w 3086"/>
              <a:gd name="T33" fmla="*/ 327 h 550"/>
              <a:gd name="T34" fmla="*/ 2261 w 3086"/>
              <a:gd name="T35" fmla="*/ 353 h 550"/>
              <a:gd name="T36" fmla="*/ 2167 w 3086"/>
              <a:gd name="T37" fmla="*/ 387 h 550"/>
              <a:gd name="T38" fmla="*/ 2072 w 3086"/>
              <a:gd name="T39" fmla="*/ 430 h 550"/>
              <a:gd name="T40" fmla="*/ 1917 w 3086"/>
              <a:gd name="T41" fmla="*/ 499 h 550"/>
              <a:gd name="T42" fmla="*/ 1702 w 3086"/>
              <a:gd name="T43" fmla="*/ 533 h 550"/>
              <a:gd name="T44" fmla="*/ 1505 w 3086"/>
              <a:gd name="T45" fmla="*/ 550 h 550"/>
              <a:gd name="T46" fmla="*/ 1264 w 3086"/>
              <a:gd name="T47" fmla="*/ 525 h 550"/>
              <a:gd name="T48" fmla="*/ 1100 w 3086"/>
              <a:gd name="T49" fmla="*/ 473 h 550"/>
              <a:gd name="T50" fmla="*/ 920 w 3086"/>
              <a:gd name="T51" fmla="*/ 378 h 550"/>
              <a:gd name="T52" fmla="*/ 757 w 3086"/>
              <a:gd name="T53" fmla="*/ 327 h 550"/>
              <a:gd name="T54" fmla="*/ 456 w 3086"/>
              <a:gd name="T55" fmla="*/ 327 h 550"/>
              <a:gd name="T56" fmla="*/ 0 w 3086"/>
              <a:gd name="T57" fmla="*/ 327 h 550"/>
              <a:gd name="T58" fmla="*/ 9 w 3086"/>
              <a:gd name="T59" fmla="*/ 17 h 5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86"/>
              <a:gd name="T91" fmla="*/ 0 h 550"/>
              <a:gd name="T92" fmla="*/ 3086 w 3086"/>
              <a:gd name="T93" fmla="*/ 550 h 5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86" h="550">
                <a:moveTo>
                  <a:pt x="9" y="17"/>
                </a:moveTo>
                <a:lnTo>
                  <a:pt x="576" y="17"/>
                </a:lnTo>
                <a:lnTo>
                  <a:pt x="825" y="43"/>
                </a:lnTo>
                <a:lnTo>
                  <a:pt x="997" y="86"/>
                </a:lnTo>
                <a:lnTo>
                  <a:pt x="1126" y="146"/>
                </a:lnTo>
                <a:lnTo>
                  <a:pt x="1255" y="189"/>
                </a:lnTo>
                <a:lnTo>
                  <a:pt x="1410" y="224"/>
                </a:lnTo>
                <a:lnTo>
                  <a:pt x="1608" y="224"/>
                </a:lnTo>
                <a:lnTo>
                  <a:pt x="1780" y="198"/>
                </a:lnTo>
                <a:lnTo>
                  <a:pt x="1977" y="112"/>
                </a:lnTo>
                <a:lnTo>
                  <a:pt x="2149" y="43"/>
                </a:lnTo>
                <a:lnTo>
                  <a:pt x="2459" y="0"/>
                </a:lnTo>
                <a:lnTo>
                  <a:pt x="2854" y="9"/>
                </a:lnTo>
                <a:lnTo>
                  <a:pt x="3086" y="9"/>
                </a:lnTo>
                <a:lnTo>
                  <a:pt x="3086" y="327"/>
                </a:lnTo>
                <a:lnTo>
                  <a:pt x="2614" y="327"/>
                </a:lnTo>
                <a:lnTo>
                  <a:pt x="2450" y="327"/>
                </a:lnTo>
                <a:lnTo>
                  <a:pt x="2261" y="353"/>
                </a:lnTo>
                <a:lnTo>
                  <a:pt x="2167" y="387"/>
                </a:lnTo>
                <a:lnTo>
                  <a:pt x="2072" y="430"/>
                </a:lnTo>
                <a:lnTo>
                  <a:pt x="1917" y="499"/>
                </a:lnTo>
                <a:lnTo>
                  <a:pt x="1702" y="533"/>
                </a:lnTo>
                <a:lnTo>
                  <a:pt x="1505" y="550"/>
                </a:lnTo>
                <a:lnTo>
                  <a:pt x="1264" y="525"/>
                </a:lnTo>
                <a:lnTo>
                  <a:pt x="1100" y="473"/>
                </a:lnTo>
                <a:lnTo>
                  <a:pt x="920" y="378"/>
                </a:lnTo>
                <a:lnTo>
                  <a:pt x="757" y="327"/>
                </a:lnTo>
                <a:lnTo>
                  <a:pt x="456" y="327"/>
                </a:lnTo>
                <a:lnTo>
                  <a:pt x="0" y="327"/>
                </a:lnTo>
                <a:lnTo>
                  <a:pt x="9" y="17"/>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4106" name="AutoShape 8"/>
          <p:cNvSpPr>
            <a:spLocks noChangeArrowheads="1"/>
          </p:cNvSpPr>
          <p:nvPr/>
        </p:nvSpPr>
        <p:spPr bwMode="auto">
          <a:xfrm>
            <a:off x="4092575" y="928688"/>
            <a:ext cx="533400" cy="533400"/>
          </a:xfrm>
          <a:prstGeom prst="downArrow">
            <a:avLst>
              <a:gd name="adj1" fmla="val 50000"/>
              <a:gd name="adj2" fmla="val 25000"/>
            </a:avLst>
          </a:prstGeom>
          <a:solidFill>
            <a:schemeClr val="tx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4107" name="Line 25"/>
          <p:cNvSpPr>
            <a:spLocks noChangeShapeType="1"/>
          </p:cNvSpPr>
          <p:nvPr/>
        </p:nvSpPr>
        <p:spPr bwMode="auto">
          <a:xfrm>
            <a:off x="7027863" y="1530350"/>
            <a:ext cx="0" cy="1119188"/>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4108" name="Text Box 26"/>
          <p:cNvSpPr txBox="1">
            <a:spLocks noChangeArrowheads="1"/>
          </p:cNvSpPr>
          <p:nvPr/>
        </p:nvSpPr>
        <p:spPr bwMode="auto">
          <a:xfrm>
            <a:off x="7045325" y="1922463"/>
            <a:ext cx="142875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Elastic plate</a:t>
            </a:r>
          </a:p>
        </p:txBody>
      </p:sp>
      <p:sp>
        <p:nvSpPr>
          <p:cNvPr id="4109" name="Text Box 27"/>
          <p:cNvSpPr txBox="1">
            <a:spLocks noChangeArrowheads="1"/>
          </p:cNvSpPr>
          <p:nvPr/>
        </p:nvSpPr>
        <p:spPr bwMode="auto">
          <a:xfrm>
            <a:off x="879475" y="1636713"/>
            <a:ext cx="733425"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Crust</a:t>
            </a:r>
          </a:p>
        </p:txBody>
      </p:sp>
      <p:sp>
        <p:nvSpPr>
          <p:cNvPr id="4110" name="Line 28"/>
          <p:cNvSpPr>
            <a:spLocks noChangeShapeType="1"/>
          </p:cNvSpPr>
          <p:nvPr/>
        </p:nvSpPr>
        <p:spPr bwMode="auto">
          <a:xfrm>
            <a:off x="1693863" y="1492250"/>
            <a:ext cx="0" cy="641350"/>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4111" name="Text Box 29"/>
          <p:cNvSpPr txBox="1">
            <a:spLocks noChangeArrowheads="1"/>
          </p:cNvSpPr>
          <p:nvPr/>
        </p:nvSpPr>
        <p:spPr bwMode="auto">
          <a:xfrm>
            <a:off x="771525" y="2347913"/>
            <a:ext cx="9017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Mantle</a:t>
            </a:r>
          </a:p>
        </p:txBody>
      </p:sp>
      <p:sp>
        <p:nvSpPr>
          <p:cNvPr id="4112" name="Line 30"/>
          <p:cNvSpPr>
            <a:spLocks noChangeShapeType="1"/>
          </p:cNvSpPr>
          <p:nvPr/>
        </p:nvSpPr>
        <p:spPr bwMode="auto">
          <a:xfrm>
            <a:off x="1695450" y="2203450"/>
            <a:ext cx="0" cy="1350963"/>
          </a:xfrm>
          <a:prstGeom prst="line">
            <a:avLst/>
          </a:prstGeom>
          <a:noFill/>
          <a:ln w="9525">
            <a:solidFill>
              <a:schemeClr val="tx1"/>
            </a:solidFill>
            <a:round/>
            <a:headEnd type="triangle" w="lg" len="lg"/>
            <a:tailEnd type="none" w="lg" len="lg"/>
          </a:ln>
        </p:spPr>
        <p:txBody>
          <a:bodyPr>
            <a:prstTxWarp prst="textNoShape">
              <a:avLst/>
            </a:prstTxWarp>
          </a:bodyPr>
          <a:lstStyle/>
          <a:p>
            <a:endParaRPr lang="en-US"/>
          </a:p>
        </p:txBody>
      </p:sp>
      <p:sp>
        <p:nvSpPr>
          <p:cNvPr id="4113" name="Line 31"/>
          <p:cNvSpPr>
            <a:spLocks noChangeShapeType="1"/>
          </p:cNvSpPr>
          <p:nvPr/>
        </p:nvSpPr>
        <p:spPr bwMode="auto">
          <a:xfrm>
            <a:off x="5815013" y="1504950"/>
            <a:ext cx="0" cy="1119188"/>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4114" name="Text Box 32"/>
          <p:cNvSpPr txBox="1">
            <a:spLocks noChangeArrowheads="1"/>
          </p:cNvSpPr>
          <p:nvPr/>
        </p:nvSpPr>
        <p:spPr bwMode="auto">
          <a:xfrm>
            <a:off x="5749925" y="1735138"/>
            <a:ext cx="417915"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i="1" dirty="0"/>
              <a:t>h</a:t>
            </a:r>
            <a:r>
              <a:rPr lang="en-US" i="1" baseline="-25000" dirty="0" smtClean="0"/>
              <a:t>e</a:t>
            </a:r>
            <a:endParaRPr lang="en-US" i="1" baseline="-25000" dirty="0"/>
          </a:p>
        </p:txBody>
      </p:sp>
      <p:sp>
        <p:nvSpPr>
          <p:cNvPr id="4115" name="Text Box 33"/>
          <p:cNvSpPr txBox="1">
            <a:spLocks noChangeArrowheads="1"/>
          </p:cNvSpPr>
          <p:nvPr/>
        </p:nvSpPr>
        <p:spPr bwMode="auto">
          <a:xfrm>
            <a:off x="2219325" y="2166938"/>
            <a:ext cx="480232"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i="1" dirty="0" err="1" smtClean="0">
                <a:latin typeface="Symbol" pitchFamily="-105" charset="2"/>
              </a:rPr>
              <a:t>ρ</a:t>
            </a:r>
            <a:r>
              <a:rPr lang="en-US" i="1" baseline="-25000" dirty="0" err="1" smtClean="0"/>
              <a:t>m</a:t>
            </a:r>
            <a:endParaRPr lang="en-US" i="1" baseline="-25000" dirty="0"/>
          </a:p>
        </p:txBody>
      </p:sp>
      <p:sp>
        <p:nvSpPr>
          <p:cNvPr id="4116" name="Text Box 34"/>
          <p:cNvSpPr txBox="1">
            <a:spLocks noChangeArrowheads="1"/>
          </p:cNvSpPr>
          <p:nvPr/>
        </p:nvSpPr>
        <p:spPr bwMode="auto">
          <a:xfrm>
            <a:off x="2276475" y="1651000"/>
            <a:ext cx="422524"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i="1" dirty="0" err="1" smtClean="0">
                <a:latin typeface="Symbol" pitchFamily="-105" charset="2"/>
              </a:rPr>
              <a:t>ρ</a:t>
            </a:r>
            <a:r>
              <a:rPr lang="en-US" i="1" baseline="-25000" dirty="0" err="1" smtClean="0"/>
              <a:t>c</a:t>
            </a:r>
            <a:endParaRPr lang="en-US" i="1" baseline="-25000" dirty="0"/>
          </a:p>
        </p:txBody>
      </p:sp>
      <p:sp>
        <p:nvSpPr>
          <p:cNvPr id="4117" name="Text Box 35"/>
          <p:cNvSpPr txBox="1">
            <a:spLocks noChangeArrowheads="1"/>
          </p:cNvSpPr>
          <p:nvPr/>
        </p:nvSpPr>
        <p:spPr bwMode="auto">
          <a:xfrm>
            <a:off x="4465638" y="873125"/>
            <a:ext cx="592137"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i="1"/>
              <a:t>q(x)</a:t>
            </a:r>
          </a:p>
        </p:txBody>
      </p:sp>
      <p:sp>
        <p:nvSpPr>
          <p:cNvPr id="4118" name="Line 36"/>
          <p:cNvSpPr>
            <a:spLocks noChangeShapeType="1"/>
          </p:cNvSpPr>
          <p:nvPr/>
        </p:nvSpPr>
        <p:spPr bwMode="auto">
          <a:xfrm>
            <a:off x="1924050" y="1503363"/>
            <a:ext cx="4886325" cy="0"/>
          </a:xfrm>
          <a:prstGeom prst="line">
            <a:avLst/>
          </a:prstGeom>
          <a:noFill/>
          <a:ln w="9525">
            <a:solidFill>
              <a:schemeClr val="tx1"/>
            </a:solidFill>
            <a:prstDash val="dash"/>
            <a:round/>
            <a:headEnd type="none" w="lg" len="lg"/>
            <a:tailEnd type="none" w="lg" len="lg"/>
          </a:ln>
        </p:spPr>
        <p:txBody>
          <a:bodyPr>
            <a:prstTxWarp prst="textNoShape">
              <a:avLst/>
            </a:prstTxWarp>
          </a:bodyPr>
          <a:lstStyle/>
          <a:p>
            <a:endParaRPr lang="en-US"/>
          </a:p>
        </p:txBody>
      </p:sp>
      <p:sp>
        <p:nvSpPr>
          <p:cNvPr id="4119" name="Line 37"/>
          <p:cNvSpPr>
            <a:spLocks noChangeShapeType="1"/>
          </p:cNvSpPr>
          <p:nvPr/>
        </p:nvSpPr>
        <p:spPr bwMode="auto">
          <a:xfrm>
            <a:off x="3849688" y="1490663"/>
            <a:ext cx="0" cy="395287"/>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4120" name="Text Box 39"/>
          <p:cNvSpPr txBox="1">
            <a:spLocks noChangeArrowheads="1"/>
          </p:cNvSpPr>
          <p:nvPr/>
        </p:nvSpPr>
        <p:spPr bwMode="auto">
          <a:xfrm>
            <a:off x="3825875" y="1477963"/>
            <a:ext cx="6350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i="1"/>
              <a:t>w(x)</a:t>
            </a:r>
          </a:p>
        </p:txBody>
      </p:sp>
      <p:sp>
        <p:nvSpPr>
          <p:cNvPr id="4121" name="Text Box 41"/>
          <p:cNvSpPr txBox="1">
            <a:spLocks noChangeArrowheads="1"/>
          </p:cNvSpPr>
          <p:nvPr/>
        </p:nvSpPr>
        <p:spPr bwMode="auto">
          <a:xfrm>
            <a:off x="4516438" y="1447800"/>
            <a:ext cx="393820"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i="1" dirty="0" err="1" smtClean="0">
                <a:latin typeface="Symbol" pitchFamily="-105" charset="2"/>
              </a:rPr>
              <a:t>ρ</a:t>
            </a:r>
            <a:r>
              <a:rPr lang="en-US" i="1" baseline="-25000" dirty="0" err="1"/>
              <a:t>l</a:t>
            </a:r>
            <a:endParaRPr lang="en-US" i="1" baseline="-25000" dirty="0"/>
          </a:p>
        </p:txBody>
      </p:sp>
      <p:graphicFrame>
        <p:nvGraphicFramePr>
          <p:cNvPr id="4098" name="Object 42"/>
          <p:cNvGraphicFramePr>
            <a:graphicFrameLocks noChangeAspect="1"/>
          </p:cNvGraphicFramePr>
          <p:nvPr>
            <p:extLst>
              <p:ext uri="{D42A27DB-BD31-4B8C-83A1-F6EECF244321}">
                <p14:modId xmlns:p14="http://schemas.microsoft.com/office/powerpoint/2010/main" val="1428966801"/>
              </p:ext>
            </p:extLst>
          </p:nvPr>
        </p:nvGraphicFramePr>
        <p:xfrm>
          <a:off x="2430463" y="3619500"/>
          <a:ext cx="3759200" cy="889000"/>
        </p:xfrm>
        <a:graphic>
          <a:graphicData uri="http://schemas.openxmlformats.org/presentationml/2006/ole">
            <mc:AlternateContent xmlns:mc="http://schemas.openxmlformats.org/markup-compatibility/2006">
              <mc:Choice xmlns:v="urn:schemas-microsoft-com:vml" Requires="v">
                <p:oleObj spid="_x0000_s205342" name="Equation" r:id="rId4" imgW="1714500" imgH="406400" progId="Equation.3">
                  <p:embed/>
                </p:oleObj>
              </mc:Choice>
              <mc:Fallback>
                <p:oleObj name="Equation" r:id="rId4" imgW="1714500" imgH="406400" progId="Equation.3">
                  <p:embed/>
                  <p:pic>
                    <p:nvPicPr>
                      <p:cNvPr id="0" name="Picture 135"/>
                      <p:cNvPicPr>
                        <a:picLocks noChangeAspect="1" noChangeArrowheads="1"/>
                      </p:cNvPicPr>
                      <p:nvPr/>
                    </p:nvPicPr>
                    <p:blipFill>
                      <a:blip r:embed="rId5"/>
                      <a:srcRect/>
                      <a:stretch>
                        <a:fillRect/>
                      </a:stretch>
                    </p:blipFill>
                    <p:spPr bwMode="auto">
                      <a:xfrm>
                        <a:off x="2430463" y="3619500"/>
                        <a:ext cx="3759200" cy="889000"/>
                      </a:xfrm>
                      <a:prstGeom prst="rect">
                        <a:avLst/>
                      </a:prstGeom>
                      <a:noFill/>
                      <a:extLst/>
                    </p:spPr>
                  </p:pic>
                </p:oleObj>
              </mc:Fallback>
            </mc:AlternateContent>
          </a:graphicData>
        </a:graphic>
      </p:graphicFrame>
      <p:sp>
        <p:nvSpPr>
          <p:cNvPr id="4126" name="Rectangle 48"/>
          <p:cNvSpPr>
            <a:spLocks noChangeArrowheads="1"/>
          </p:cNvSpPr>
          <p:nvPr/>
        </p:nvSpPr>
        <p:spPr bwMode="auto">
          <a:xfrm>
            <a:off x="2321658" y="3605054"/>
            <a:ext cx="4141789" cy="935676"/>
          </a:xfrm>
          <a:prstGeom prst="rect">
            <a:avLst/>
          </a:prstGeom>
          <a:noFill/>
          <a:ln w="28575">
            <a:solidFill>
              <a:srgbClr val="FF0000"/>
            </a:solidFill>
            <a:miter lim="800000"/>
            <a:headEnd type="none" w="lg" len="lg"/>
            <a:tailEnd type="none" w="lg" len="lg"/>
          </a:ln>
        </p:spPr>
        <p:txBody>
          <a:bodyPr wrap="none" anchor="ctr">
            <a:prstTxWarp prst="textNoShape">
              <a:avLst/>
            </a:prstTxWarp>
          </a:bodyPr>
          <a:lstStyle/>
          <a:p>
            <a:endParaRPr lang="en-US"/>
          </a:p>
        </p:txBody>
      </p:sp>
      <p:sp>
        <p:nvSpPr>
          <p:cNvPr id="27" name="Rectangle 5"/>
          <p:cNvSpPr>
            <a:spLocks noChangeArrowheads="1"/>
          </p:cNvSpPr>
          <p:nvPr/>
        </p:nvSpPr>
        <p:spPr bwMode="auto">
          <a:xfrm>
            <a:off x="78155" y="5585250"/>
            <a:ext cx="5812692" cy="1236663"/>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The </a:t>
            </a:r>
            <a:r>
              <a:rPr lang="en-US" sz="2400" dirty="0">
                <a:solidFill>
                  <a:srgbClr val="FF0000"/>
                </a:solidFill>
              </a:rPr>
              <a:t>flexural parameter</a:t>
            </a:r>
            <a:r>
              <a:rPr lang="en-US" sz="2400" dirty="0"/>
              <a:t> </a:t>
            </a:r>
            <a:r>
              <a:rPr lang="en-US" sz="2400" i="1" dirty="0">
                <a:latin typeface="Symbol" pitchFamily="-105" charset="2"/>
              </a:rPr>
              <a:t>a</a:t>
            </a:r>
            <a:r>
              <a:rPr lang="en-US" sz="2400" dirty="0"/>
              <a:t> gives us the characteristic wavelength of </a:t>
            </a:r>
            <a:r>
              <a:rPr lang="en-US" sz="2400" dirty="0" smtClean="0"/>
              <a:t>deformation.  This goes as D</a:t>
            </a:r>
            <a:r>
              <a:rPr lang="en-US" sz="2400" baseline="30000" dirty="0" smtClean="0"/>
              <a:t>1/4 </a:t>
            </a:r>
            <a:r>
              <a:rPr lang="en-US" sz="2400" dirty="0" smtClean="0"/>
              <a:t>and as h</a:t>
            </a:r>
            <a:r>
              <a:rPr lang="en-US" sz="2400" baseline="-25000" dirty="0" smtClean="0"/>
              <a:t>e</a:t>
            </a:r>
            <a:r>
              <a:rPr lang="en-US" sz="2400" baseline="30000" dirty="0" smtClean="0"/>
              <a:t>3/4</a:t>
            </a:r>
            <a:endParaRPr lang="en-US" sz="2400" baseline="30000" dirty="0"/>
          </a:p>
        </p:txBody>
      </p:sp>
      <p:graphicFrame>
        <p:nvGraphicFramePr>
          <p:cNvPr id="28" name="Object 6"/>
          <p:cNvGraphicFramePr>
            <a:graphicFrameLocks noChangeAspect="1"/>
          </p:cNvGraphicFramePr>
          <p:nvPr>
            <p:extLst>
              <p:ext uri="{D42A27DB-BD31-4B8C-83A1-F6EECF244321}">
                <p14:modId xmlns:p14="http://schemas.microsoft.com/office/powerpoint/2010/main" val="316428316"/>
              </p:ext>
            </p:extLst>
          </p:nvPr>
        </p:nvGraphicFramePr>
        <p:xfrm>
          <a:off x="6080614" y="5769401"/>
          <a:ext cx="2713038" cy="868362"/>
        </p:xfrm>
        <a:graphic>
          <a:graphicData uri="http://schemas.openxmlformats.org/presentationml/2006/ole">
            <mc:AlternateContent xmlns:mc="http://schemas.openxmlformats.org/markup-compatibility/2006">
              <mc:Choice xmlns:v="urn:schemas-microsoft-com:vml" Requires="v">
                <p:oleObj spid="_x0000_s205343" name="Equation" r:id="rId6" imgW="952500" imgH="304800" progId="Equation.3">
                  <p:embed/>
                </p:oleObj>
              </mc:Choice>
              <mc:Fallback>
                <p:oleObj name="Equation" r:id="rId6" imgW="952500" imgH="304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0614" y="5769401"/>
                        <a:ext cx="2713038" cy="868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9" name="Object 47"/>
          <p:cNvGraphicFramePr>
            <a:graphicFrameLocks noChangeAspect="1"/>
          </p:cNvGraphicFramePr>
          <p:nvPr>
            <p:extLst>
              <p:ext uri="{D42A27DB-BD31-4B8C-83A1-F6EECF244321}">
                <p14:modId xmlns:p14="http://schemas.microsoft.com/office/powerpoint/2010/main" val="913050674"/>
              </p:ext>
            </p:extLst>
          </p:nvPr>
        </p:nvGraphicFramePr>
        <p:xfrm>
          <a:off x="6650891" y="4642397"/>
          <a:ext cx="1852613" cy="884238"/>
        </p:xfrm>
        <a:graphic>
          <a:graphicData uri="http://schemas.openxmlformats.org/presentationml/2006/ole">
            <mc:AlternateContent xmlns:mc="http://schemas.openxmlformats.org/markup-compatibility/2006">
              <mc:Choice xmlns:v="urn:schemas-microsoft-com:vml" Requires="v">
                <p:oleObj spid="_x0000_s205344" name="Equation" r:id="rId8" imgW="876300" imgH="419100" progId="Equation.3">
                  <p:embed/>
                </p:oleObj>
              </mc:Choice>
              <mc:Fallback>
                <p:oleObj name="Equation" r:id="rId8" imgW="8763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0891" y="4642397"/>
                        <a:ext cx="1852613" cy="884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 name="Rectangle 46"/>
          <p:cNvSpPr>
            <a:spLocks noChangeArrowheads="1"/>
          </p:cNvSpPr>
          <p:nvPr/>
        </p:nvSpPr>
        <p:spPr bwMode="auto">
          <a:xfrm>
            <a:off x="6564799" y="4635314"/>
            <a:ext cx="1997319" cy="949936"/>
          </a:xfrm>
          <a:prstGeom prst="rect">
            <a:avLst/>
          </a:prstGeom>
          <a:noFill/>
          <a:ln w="28575">
            <a:solidFill>
              <a:srgbClr val="FF0000"/>
            </a:solidFill>
            <a:miter lim="800000"/>
            <a:headEnd type="none" w="lg" len="lg"/>
            <a:tailEnd type="none" w="lg" len="lg"/>
          </a:ln>
        </p:spPr>
        <p:txBody>
          <a:bodyPr wrap="none" anchor="ctr">
            <a:prstTxWarp prst="textNoShape">
              <a:avLst/>
            </a:prstTxWarp>
          </a:bodyPr>
          <a:lstStyle/>
          <a:p>
            <a:endParaRPr lang="en-US"/>
          </a:p>
        </p:txBody>
      </p:sp>
      <p:sp>
        <p:nvSpPr>
          <p:cNvPr id="31" name="Rectangle 46"/>
          <p:cNvSpPr>
            <a:spLocks noChangeArrowheads="1"/>
          </p:cNvSpPr>
          <p:nvPr/>
        </p:nvSpPr>
        <p:spPr bwMode="auto">
          <a:xfrm>
            <a:off x="6080614" y="5769401"/>
            <a:ext cx="2872704" cy="949936"/>
          </a:xfrm>
          <a:prstGeom prst="rect">
            <a:avLst/>
          </a:prstGeom>
          <a:noFill/>
          <a:ln w="28575">
            <a:solidFill>
              <a:srgbClr val="FF0000"/>
            </a:solidFill>
            <a:miter lim="800000"/>
            <a:headEnd type="none" w="lg" len="lg"/>
            <a:tailEnd type="none" w="lg" len="lg"/>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0"/>
          <p:cNvSpPr>
            <a:spLocks noChangeArrowheads="1"/>
          </p:cNvSpPr>
          <p:nvPr/>
        </p:nvSpPr>
        <p:spPr bwMode="auto">
          <a:xfrm>
            <a:off x="2633663" y="1503363"/>
            <a:ext cx="3055937" cy="1092200"/>
          </a:xfrm>
          <a:prstGeom prst="rect">
            <a:avLst/>
          </a:prstGeom>
          <a:solidFill>
            <a:schemeClr val="bg2">
              <a:lumMod val="75000"/>
            </a:schemeClr>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4101"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3600" dirty="0"/>
              <a:t>Flexural Equation </a:t>
            </a:r>
            <a:r>
              <a:rPr lang="en-US" sz="3600" dirty="0" smtClean="0"/>
              <a:t>(1):  The basic force balance</a:t>
            </a:r>
            <a:endParaRPr lang="en-US" sz="3600" dirty="0"/>
          </a:p>
        </p:txBody>
      </p:sp>
      <p:sp>
        <p:nvSpPr>
          <p:cNvPr id="4103" name="Rectangle 5"/>
          <p:cNvSpPr>
            <a:spLocks noChangeArrowheads="1"/>
          </p:cNvSpPr>
          <p:nvPr/>
        </p:nvSpPr>
        <p:spPr bwMode="auto">
          <a:xfrm>
            <a:off x="1897063" y="2403475"/>
            <a:ext cx="4926012" cy="1106488"/>
          </a:xfrm>
          <a:prstGeom prst="rect">
            <a:avLst/>
          </a:prstGeom>
          <a:solidFill>
            <a:srgbClr val="D0CFCE"/>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4104" name="Freeform 6"/>
          <p:cNvSpPr>
            <a:spLocks/>
          </p:cNvSpPr>
          <p:nvPr/>
        </p:nvSpPr>
        <p:spPr bwMode="auto">
          <a:xfrm>
            <a:off x="1911350" y="1885950"/>
            <a:ext cx="4899025" cy="1214438"/>
          </a:xfrm>
          <a:custGeom>
            <a:avLst/>
            <a:gdLst>
              <a:gd name="T0" fmla="*/ 9 w 3086"/>
              <a:gd name="T1" fmla="*/ 17 h 550"/>
              <a:gd name="T2" fmla="*/ 576 w 3086"/>
              <a:gd name="T3" fmla="*/ 17 h 550"/>
              <a:gd name="T4" fmla="*/ 825 w 3086"/>
              <a:gd name="T5" fmla="*/ 43 h 550"/>
              <a:gd name="T6" fmla="*/ 997 w 3086"/>
              <a:gd name="T7" fmla="*/ 86 h 550"/>
              <a:gd name="T8" fmla="*/ 1126 w 3086"/>
              <a:gd name="T9" fmla="*/ 146 h 550"/>
              <a:gd name="T10" fmla="*/ 1255 w 3086"/>
              <a:gd name="T11" fmla="*/ 189 h 550"/>
              <a:gd name="T12" fmla="*/ 1410 w 3086"/>
              <a:gd name="T13" fmla="*/ 224 h 550"/>
              <a:gd name="T14" fmla="*/ 1608 w 3086"/>
              <a:gd name="T15" fmla="*/ 224 h 550"/>
              <a:gd name="T16" fmla="*/ 1780 w 3086"/>
              <a:gd name="T17" fmla="*/ 198 h 550"/>
              <a:gd name="T18" fmla="*/ 1977 w 3086"/>
              <a:gd name="T19" fmla="*/ 112 h 550"/>
              <a:gd name="T20" fmla="*/ 2149 w 3086"/>
              <a:gd name="T21" fmla="*/ 43 h 550"/>
              <a:gd name="T22" fmla="*/ 2459 w 3086"/>
              <a:gd name="T23" fmla="*/ 0 h 550"/>
              <a:gd name="T24" fmla="*/ 2854 w 3086"/>
              <a:gd name="T25" fmla="*/ 9 h 550"/>
              <a:gd name="T26" fmla="*/ 3086 w 3086"/>
              <a:gd name="T27" fmla="*/ 9 h 550"/>
              <a:gd name="T28" fmla="*/ 3086 w 3086"/>
              <a:gd name="T29" fmla="*/ 327 h 550"/>
              <a:gd name="T30" fmla="*/ 2614 w 3086"/>
              <a:gd name="T31" fmla="*/ 327 h 550"/>
              <a:gd name="T32" fmla="*/ 2450 w 3086"/>
              <a:gd name="T33" fmla="*/ 327 h 550"/>
              <a:gd name="T34" fmla="*/ 2261 w 3086"/>
              <a:gd name="T35" fmla="*/ 353 h 550"/>
              <a:gd name="T36" fmla="*/ 2167 w 3086"/>
              <a:gd name="T37" fmla="*/ 387 h 550"/>
              <a:gd name="T38" fmla="*/ 2072 w 3086"/>
              <a:gd name="T39" fmla="*/ 430 h 550"/>
              <a:gd name="T40" fmla="*/ 1917 w 3086"/>
              <a:gd name="T41" fmla="*/ 499 h 550"/>
              <a:gd name="T42" fmla="*/ 1702 w 3086"/>
              <a:gd name="T43" fmla="*/ 533 h 550"/>
              <a:gd name="T44" fmla="*/ 1505 w 3086"/>
              <a:gd name="T45" fmla="*/ 550 h 550"/>
              <a:gd name="T46" fmla="*/ 1264 w 3086"/>
              <a:gd name="T47" fmla="*/ 525 h 550"/>
              <a:gd name="T48" fmla="*/ 1100 w 3086"/>
              <a:gd name="T49" fmla="*/ 473 h 550"/>
              <a:gd name="T50" fmla="*/ 920 w 3086"/>
              <a:gd name="T51" fmla="*/ 378 h 550"/>
              <a:gd name="T52" fmla="*/ 757 w 3086"/>
              <a:gd name="T53" fmla="*/ 327 h 550"/>
              <a:gd name="T54" fmla="*/ 456 w 3086"/>
              <a:gd name="T55" fmla="*/ 327 h 550"/>
              <a:gd name="T56" fmla="*/ 0 w 3086"/>
              <a:gd name="T57" fmla="*/ 327 h 550"/>
              <a:gd name="T58" fmla="*/ 9 w 3086"/>
              <a:gd name="T59" fmla="*/ 17 h 5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86"/>
              <a:gd name="T91" fmla="*/ 0 h 550"/>
              <a:gd name="T92" fmla="*/ 3086 w 3086"/>
              <a:gd name="T93" fmla="*/ 550 h 5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86" h="550">
                <a:moveTo>
                  <a:pt x="9" y="17"/>
                </a:moveTo>
                <a:lnTo>
                  <a:pt x="576" y="17"/>
                </a:lnTo>
                <a:lnTo>
                  <a:pt x="825" y="43"/>
                </a:lnTo>
                <a:lnTo>
                  <a:pt x="997" y="86"/>
                </a:lnTo>
                <a:lnTo>
                  <a:pt x="1126" y="146"/>
                </a:lnTo>
                <a:lnTo>
                  <a:pt x="1255" y="189"/>
                </a:lnTo>
                <a:lnTo>
                  <a:pt x="1410" y="224"/>
                </a:lnTo>
                <a:lnTo>
                  <a:pt x="1608" y="224"/>
                </a:lnTo>
                <a:lnTo>
                  <a:pt x="1780" y="198"/>
                </a:lnTo>
                <a:lnTo>
                  <a:pt x="1977" y="112"/>
                </a:lnTo>
                <a:lnTo>
                  <a:pt x="2149" y="43"/>
                </a:lnTo>
                <a:lnTo>
                  <a:pt x="2459" y="0"/>
                </a:lnTo>
                <a:lnTo>
                  <a:pt x="2854" y="9"/>
                </a:lnTo>
                <a:lnTo>
                  <a:pt x="3086" y="9"/>
                </a:lnTo>
                <a:lnTo>
                  <a:pt x="3086" y="327"/>
                </a:lnTo>
                <a:lnTo>
                  <a:pt x="2614" y="327"/>
                </a:lnTo>
                <a:lnTo>
                  <a:pt x="2450" y="327"/>
                </a:lnTo>
                <a:lnTo>
                  <a:pt x="2261" y="353"/>
                </a:lnTo>
                <a:lnTo>
                  <a:pt x="2167" y="387"/>
                </a:lnTo>
                <a:lnTo>
                  <a:pt x="2072" y="430"/>
                </a:lnTo>
                <a:lnTo>
                  <a:pt x="1917" y="499"/>
                </a:lnTo>
                <a:lnTo>
                  <a:pt x="1702" y="533"/>
                </a:lnTo>
                <a:lnTo>
                  <a:pt x="1505" y="550"/>
                </a:lnTo>
                <a:lnTo>
                  <a:pt x="1264" y="525"/>
                </a:lnTo>
                <a:lnTo>
                  <a:pt x="1100" y="473"/>
                </a:lnTo>
                <a:lnTo>
                  <a:pt x="920" y="378"/>
                </a:lnTo>
                <a:lnTo>
                  <a:pt x="757" y="327"/>
                </a:lnTo>
                <a:lnTo>
                  <a:pt x="456" y="327"/>
                </a:lnTo>
                <a:lnTo>
                  <a:pt x="0" y="327"/>
                </a:lnTo>
                <a:lnTo>
                  <a:pt x="9" y="17"/>
                </a:lnTo>
                <a:close/>
              </a:path>
            </a:pathLst>
          </a:custGeom>
          <a:solidFill>
            <a:srgbClr val="996633"/>
          </a:solidFill>
          <a:ln w="9525">
            <a:solidFill>
              <a:schemeClr val="tx1"/>
            </a:solidFill>
            <a:round/>
            <a:headEnd type="none" w="lg" len="lg"/>
            <a:tailEnd type="none" w="lg" len="lg"/>
          </a:ln>
        </p:spPr>
        <p:txBody>
          <a:bodyPr>
            <a:prstTxWarp prst="textNoShape">
              <a:avLst/>
            </a:prstTxWarp>
          </a:bodyPr>
          <a:lstStyle/>
          <a:p>
            <a:endParaRPr lang="en-US"/>
          </a:p>
        </p:txBody>
      </p:sp>
      <p:sp>
        <p:nvSpPr>
          <p:cNvPr id="4105" name="Freeform 7"/>
          <p:cNvSpPr>
            <a:spLocks/>
          </p:cNvSpPr>
          <p:nvPr/>
        </p:nvSpPr>
        <p:spPr bwMode="auto">
          <a:xfrm>
            <a:off x="1909763" y="1476375"/>
            <a:ext cx="4899025" cy="1214438"/>
          </a:xfrm>
          <a:custGeom>
            <a:avLst/>
            <a:gdLst>
              <a:gd name="T0" fmla="*/ 9 w 3086"/>
              <a:gd name="T1" fmla="*/ 17 h 550"/>
              <a:gd name="T2" fmla="*/ 576 w 3086"/>
              <a:gd name="T3" fmla="*/ 17 h 550"/>
              <a:gd name="T4" fmla="*/ 825 w 3086"/>
              <a:gd name="T5" fmla="*/ 43 h 550"/>
              <a:gd name="T6" fmla="*/ 997 w 3086"/>
              <a:gd name="T7" fmla="*/ 86 h 550"/>
              <a:gd name="T8" fmla="*/ 1126 w 3086"/>
              <a:gd name="T9" fmla="*/ 146 h 550"/>
              <a:gd name="T10" fmla="*/ 1255 w 3086"/>
              <a:gd name="T11" fmla="*/ 189 h 550"/>
              <a:gd name="T12" fmla="*/ 1410 w 3086"/>
              <a:gd name="T13" fmla="*/ 224 h 550"/>
              <a:gd name="T14" fmla="*/ 1608 w 3086"/>
              <a:gd name="T15" fmla="*/ 224 h 550"/>
              <a:gd name="T16" fmla="*/ 1780 w 3086"/>
              <a:gd name="T17" fmla="*/ 198 h 550"/>
              <a:gd name="T18" fmla="*/ 1977 w 3086"/>
              <a:gd name="T19" fmla="*/ 112 h 550"/>
              <a:gd name="T20" fmla="*/ 2149 w 3086"/>
              <a:gd name="T21" fmla="*/ 43 h 550"/>
              <a:gd name="T22" fmla="*/ 2459 w 3086"/>
              <a:gd name="T23" fmla="*/ 0 h 550"/>
              <a:gd name="T24" fmla="*/ 2854 w 3086"/>
              <a:gd name="T25" fmla="*/ 9 h 550"/>
              <a:gd name="T26" fmla="*/ 3086 w 3086"/>
              <a:gd name="T27" fmla="*/ 9 h 550"/>
              <a:gd name="T28" fmla="*/ 3086 w 3086"/>
              <a:gd name="T29" fmla="*/ 327 h 550"/>
              <a:gd name="T30" fmla="*/ 2614 w 3086"/>
              <a:gd name="T31" fmla="*/ 327 h 550"/>
              <a:gd name="T32" fmla="*/ 2450 w 3086"/>
              <a:gd name="T33" fmla="*/ 327 h 550"/>
              <a:gd name="T34" fmla="*/ 2261 w 3086"/>
              <a:gd name="T35" fmla="*/ 353 h 550"/>
              <a:gd name="T36" fmla="*/ 2167 w 3086"/>
              <a:gd name="T37" fmla="*/ 387 h 550"/>
              <a:gd name="T38" fmla="*/ 2072 w 3086"/>
              <a:gd name="T39" fmla="*/ 430 h 550"/>
              <a:gd name="T40" fmla="*/ 1917 w 3086"/>
              <a:gd name="T41" fmla="*/ 499 h 550"/>
              <a:gd name="T42" fmla="*/ 1702 w 3086"/>
              <a:gd name="T43" fmla="*/ 533 h 550"/>
              <a:gd name="T44" fmla="*/ 1505 w 3086"/>
              <a:gd name="T45" fmla="*/ 550 h 550"/>
              <a:gd name="T46" fmla="*/ 1264 w 3086"/>
              <a:gd name="T47" fmla="*/ 525 h 550"/>
              <a:gd name="T48" fmla="*/ 1100 w 3086"/>
              <a:gd name="T49" fmla="*/ 473 h 550"/>
              <a:gd name="T50" fmla="*/ 920 w 3086"/>
              <a:gd name="T51" fmla="*/ 378 h 550"/>
              <a:gd name="T52" fmla="*/ 757 w 3086"/>
              <a:gd name="T53" fmla="*/ 327 h 550"/>
              <a:gd name="T54" fmla="*/ 456 w 3086"/>
              <a:gd name="T55" fmla="*/ 327 h 550"/>
              <a:gd name="T56" fmla="*/ 0 w 3086"/>
              <a:gd name="T57" fmla="*/ 327 h 550"/>
              <a:gd name="T58" fmla="*/ 9 w 3086"/>
              <a:gd name="T59" fmla="*/ 17 h 5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86"/>
              <a:gd name="T91" fmla="*/ 0 h 550"/>
              <a:gd name="T92" fmla="*/ 3086 w 3086"/>
              <a:gd name="T93" fmla="*/ 550 h 5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86" h="550">
                <a:moveTo>
                  <a:pt x="9" y="17"/>
                </a:moveTo>
                <a:lnTo>
                  <a:pt x="576" y="17"/>
                </a:lnTo>
                <a:lnTo>
                  <a:pt x="825" y="43"/>
                </a:lnTo>
                <a:lnTo>
                  <a:pt x="997" y="86"/>
                </a:lnTo>
                <a:lnTo>
                  <a:pt x="1126" y="146"/>
                </a:lnTo>
                <a:lnTo>
                  <a:pt x="1255" y="189"/>
                </a:lnTo>
                <a:lnTo>
                  <a:pt x="1410" y="224"/>
                </a:lnTo>
                <a:lnTo>
                  <a:pt x="1608" y="224"/>
                </a:lnTo>
                <a:lnTo>
                  <a:pt x="1780" y="198"/>
                </a:lnTo>
                <a:lnTo>
                  <a:pt x="1977" y="112"/>
                </a:lnTo>
                <a:lnTo>
                  <a:pt x="2149" y="43"/>
                </a:lnTo>
                <a:lnTo>
                  <a:pt x="2459" y="0"/>
                </a:lnTo>
                <a:lnTo>
                  <a:pt x="2854" y="9"/>
                </a:lnTo>
                <a:lnTo>
                  <a:pt x="3086" y="9"/>
                </a:lnTo>
                <a:lnTo>
                  <a:pt x="3086" y="327"/>
                </a:lnTo>
                <a:lnTo>
                  <a:pt x="2614" y="327"/>
                </a:lnTo>
                <a:lnTo>
                  <a:pt x="2450" y="327"/>
                </a:lnTo>
                <a:lnTo>
                  <a:pt x="2261" y="353"/>
                </a:lnTo>
                <a:lnTo>
                  <a:pt x="2167" y="387"/>
                </a:lnTo>
                <a:lnTo>
                  <a:pt x="2072" y="430"/>
                </a:lnTo>
                <a:lnTo>
                  <a:pt x="1917" y="499"/>
                </a:lnTo>
                <a:lnTo>
                  <a:pt x="1702" y="533"/>
                </a:lnTo>
                <a:lnTo>
                  <a:pt x="1505" y="550"/>
                </a:lnTo>
                <a:lnTo>
                  <a:pt x="1264" y="525"/>
                </a:lnTo>
                <a:lnTo>
                  <a:pt x="1100" y="473"/>
                </a:lnTo>
                <a:lnTo>
                  <a:pt x="920" y="378"/>
                </a:lnTo>
                <a:lnTo>
                  <a:pt x="757" y="327"/>
                </a:lnTo>
                <a:lnTo>
                  <a:pt x="456" y="327"/>
                </a:lnTo>
                <a:lnTo>
                  <a:pt x="0" y="327"/>
                </a:lnTo>
                <a:lnTo>
                  <a:pt x="9" y="17"/>
                </a:lnTo>
                <a:close/>
              </a:path>
            </a:pathLst>
          </a:custGeom>
          <a:solidFill>
            <a:srgbClr val="CC9900"/>
          </a:solidFill>
          <a:ln w="9525">
            <a:solidFill>
              <a:schemeClr val="tx1"/>
            </a:solidFill>
            <a:round/>
            <a:headEnd type="none" w="lg" len="lg"/>
            <a:tailEnd type="none" w="lg" len="lg"/>
          </a:ln>
        </p:spPr>
        <p:txBody>
          <a:bodyPr>
            <a:prstTxWarp prst="textNoShape">
              <a:avLst/>
            </a:prstTxWarp>
          </a:bodyPr>
          <a:lstStyle/>
          <a:p>
            <a:endParaRPr lang="en-US"/>
          </a:p>
        </p:txBody>
      </p:sp>
      <p:sp>
        <p:nvSpPr>
          <p:cNvPr id="4106" name="AutoShape 8"/>
          <p:cNvSpPr>
            <a:spLocks noChangeArrowheads="1"/>
          </p:cNvSpPr>
          <p:nvPr/>
        </p:nvSpPr>
        <p:spPr bwMode="auto">
          <a:xfrm>
            <a:off x="4092575" y="928688"/>
            <a:ext cx="533400" cy="533400"/>
          </a:xfrm>
          <a:prstGeom prst="downArrow">
            <a:avLst>
              <a:gd name="adj1" fmla="val 50000"/>
              <a:gd name="adj2" fmla="val 25000"/>
            </a:avLst>
          </a:prstGeom>
          <a:solidFill>
            <a:schemeClr val="tx1"/>
          </a:solid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4107" name="Line 25"/>
          <p:cNvSpPr>
            <a:spLocks noChangeShapeType="1"/>
          </p:cNvSpPr>
          <p:nvPr/>
        </p:nvSpPr>
        <p:spPr bwMode="auto">
          <a:xfrm>
            <a:off x="7027863" y="1530350"/>
            <a:ext cx="0" cy="1119188"/>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4108" name="Text Box 26"/>
          <p:cNvSpPr txBox="1">
            <a:spLocks noChangeArrowheads="1"/>
          </p:cNvSpPr>
          <p:nvPr/>
        </p:nvSpPr>
        <p:spPr bwMode="auto">
          <a:xfrm>
            <a:off x="7045325" y="1922463"/>
            <a:ext cx="142875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Elastic plate</a:t>
            </a:r>
          </a:p>
        </p:txBody>
      </p:sp>
      <p:sp>
        <p:nvSpPr>
          <p:cNvPr id="4109" name="Text Box 27"/>
          <p:cNvSpPr txBox="1">
            <a:spLocks noChangeArrowheads="1"/>
          </p:cNvSpPr>
          <p:nvPr/>
        </p:nvSpPr>
        <p:spPr bwMode="auto">
          <a:xfrm>
            <a:off x="879475" y="1636713"/>
            <a:ext cx="733425"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Crust</a:t>
            </a:r>
          </a:p>
        </p:txBody>
      </p:sp>
      <p:sp>
        <p:nvSpPr>
          <p:cNvPr id="4110" name="Line 28"/>
          <p:cNvSpPr>
            <a:spLocks noChangeShapeType="1"/>
          </p:cNvSpPr>
          <p:nvPr/>
        </p:nvSpPr>
        <p:spPr bwMode="auto">
          <a:xfrm>
            <a:off x="1693863" y="1492250"/>
            <a:ext cx="0" cy="641350"/>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4111" name="Text Box 29"/>
          <p:cNvSpPr txBox="1">
            <a:spLocks noChangeArrowheads="1"/>
          </p:cNvSpPr>
          <p:nvPr/>
        </p:nvSpPr>
        <p:spPr bwMode="auto">
          <a:xfrm>
            <a:off x="771525" y="2347913"/>
            <a:ext cx="9017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Mantle</a:t>
            </a:r>
          </a:p>
        </p:txBody>
      </p:sp>
      <p:sp>
        <p:nvSpPr>
          <p:cNvPr id="4112" name="Line 30"/>
          <p:cNvSpPr>
            <a:spLocks noChangeShapeType="1"/>
          </p:cNvSpPr>
          <p:nvPr/>
        </p:nvSpPr>
        <p:spPr bwMode="auto">
          <a:xfrm>
            <a:off x="1695450" y="2203450"/>
            <a:ext cx="0" cy="1350963"/>
          </a:xfrm>
          <a:prstGeom prst="line">
            <a:avLst/>
          </a:prstGeom>
          <a:noFill/>
          <a:ln w="9525">
            <a:solidFill>
              <a:schemeClr val="tx1"/>
            </a:solidFill>
            <a:round/>
            <a:headEnd type="triangle" w="lg" len="lg"/>
            <a:tailEnd type="none" w="lg" len="lg"/>
          </a:ln>
        </p:spPr>
        <p:txBody>
          <a:bodyPr>
            <a:prstTxWarp prst="textNoShape">
              <a:avLst/>
            </a:prstTxWarp>
          </a:bodyPr>
          <a:lstStyle/>
          <a:p>
            <a:endParaRPr lang="en-US"/>
          </a:p>
        </p:txBody>
      </p:sp>
      <p:sp>
        <p:nvSpPr>
          <p:cNvPr id="4113" name="Line 31"/>
          <p:cNvSpPr>
            <a:spLocks noChangeShapeType="1"/>
          </p:cNvSpPr>
          <p:nvPr/>
        </p:nvSpPr>
        <p:spPr bwMode="auto">
          <a:xfrm>
            <a:off x="5815013" y="1504950"/>
            <a:ext cx="0" cy="1119188"/>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4114" name="Text Box 32"/>
          <p:cNvSpPr txBox="1">
            <a:spLocks noChangeArrowheads="1"/>
          </p:cNvSpPr>
          <p:nvPr/>
        </p:nvSpPr>
        <p:spPr bwMode="auto">
          <a:xfrm>
            <a:off x="5749925" y="1735138"/>
            <a:ext cx="417915"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i="1" dirty="0"/>
              <a:t>h</a:t>
            </a:r>
            <a:r>
              <a:rPr lang="en-US" i="1" baseline="-25000" dirty="0" smtClean="0"/>
              <a:t>e</a:t>
            </a:r>
            <a:endParaRPr lang="en-US" i="1" baseline="-25000" dirty="0"/>
          </a:p>
        </p:txBody>
      </p:sp>
      <p:sp>
        <p:nvSpPr>
          <p:cNvPr id="4115" name="Text Box 33"/>
          <p:cNvSpPr txBox="1">
            <a:spLocks noChangeArrowheads="1"/>
          </p:cNvSpPr>
          <p:nvPr/>
        </p:nvSpPr>
        <p:spPr bwMode="auto">
          <a:xfrm>
            <a:off x="2219325" y="2166938"/>
            <a:ext cx="480232"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i="1" dirty="0" err="1" smtClean="0">
                <a:latin typeface="Symbol" pitchFamily="-105" charset="2"/>
              </a:rPr>
              <a:t>ρ</a:t>
            </a:r>
            <a:r>
              <a:rPr lang="en-US" i="1" baseline="-25000" dirty="0" err="1" smtClean="0"/>
              <a:t>m</a:t>
            </a:r>
            <a:endParaRPr lang="en-US" i="1" baseline="-25000" dirty="0"/>
          </a:p>
        </p:txBody>
      </p:sp>
      <p:sp>
        <p:nvSpPr>
          <p:cNvPr id="4116" name="Text Box 34"/>
          <p:cNvSpPr txBox="1">
            <a:spLocks noChangeArrowheads="1"/>
          </p:cNvSpPr>
          <p:nvPr/>
        </p:nvSpPr>
        <p:spPr bwMode="auto">
          <a:xfrm>
            <a:off x="2276475" y="1651000"/>
            <a:ext cx="422524"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i="1" dirty="0" err="1" smtClean="0">
                <a:latin typeface="Symbol" pitchFamily="-105" charset="2"/>
              </a:rPr>
              <a:t>ρ</a:t>
            </a:r>
            <a:r>
              <a:rPr lang="en-US" i="1" baseline="-25000" dirty="0" err="1" smtClean="0"/>
              <a:t>c</a:t>
            </a:r>
            <a:endParaRPr lang="en-US" i="1" baseline="-25000" dirty="0"/>
          </a:p>
        </p:txBody>
      </p:sp>
      <p:sp>
        <p:nvSpPr>
          <p:cNvPr id="4117" name="Text Box 35"/>
          <p:cNvSpPr txBox="1">
            <a:spLocks noChangeArrowheads="1"/>
          </p:cNvSpPr>
          <p:nvPr/>
        </p:nvSpPr>
        <p:spPr bwMode="auto">
          <a:xfrm>
            <a:off x="4465638" y="873125"/>
            <a:ext cx="592137"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i="1"/>
              <a:t>q(x)</a:t>
            </a:r>
          </a:p>
        </p:txBody>
      </p:sp>
      <p:sp>
        <p:nvSpPr>
          <p:cNvPr id="4118" name="Line 36"/>
          <p:cNvSpPr>
            <a:spLocks noChangeShapeType="1"/>
          </p:cNvSpPr>
          <p:nvPr/>
        </p:nvSpPr>
        <p:spPr bwMode="auto">
          <a:xfrm>
            <a:off x="1924050" y="1503363"/>
            <a:ext cx="4886325" cy="0"/>
          </a:xfrm>
          <a:prstGeom prst="line">
            <a:avLst/>
          </a:prstGeom>
          <a:noFill/>
          <a:ln w="9525">
            <a:solidFill>
              <a:schemeClr val="tx1"/>
            </a:solidFill>
            <a:prstDash val="dash"/>
            <a:round/>
            <a:headEnd type="none" w="lg" len="lg"/>
            <a:tailEnd type="none" w="lg" len="lg"/>
          </a:ln>
        </p:spPr>
        <p:txBody>
          <a:bodyPr>
            <a:prstTxWarp prst="textNoShape">
              <a:avLst/>
            </a:prstTxWarp>
          </a:bodyPr>
          <a:lstStyle/>
          <a:p>
            <a:endParaRPr lang="en-US"/>
          </a:p>
        </p:txBody>
      </p:sp>
      <p:sp>
        <p:nvSpPr>
          <p:cNvPr id="4119" name="Line 37"/>
          <p:cNvSpPr>
            <a:spLocks noChangeShapeType="1"/>
          </p:cNvSpPr>
          <p:nvPr/>
        </p:nvSpPr>
        <p:spPr bwMode="auto">
          <a:xfrm>
            <a:off x="3849688" y="1490663"/>
            <a:ext cx="0" cy="395287"/>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4120" name="Text Box 39"/>
          <p:cNvSpPr txBox="1">
            <a:spLocks noChangeArrowheads="1"/>
          </p:cNvSpPr>
          <p:nvPr/>
        </p:nvSpPr>
        <p:spPr bwMode="auto">
          <a:xfrm>
            <a:off x="3825875" y="1477963"/>
            <a:ext cx="63500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i="1"/>
              <a:t>w(x)</a:t>
            </a:r>
          </a:p>
        </p:txBody>
      </p:sp>
      <p:sp>
        <p:nvSpPr>
          <p:cNvPr id="4121" name="Text Box 41"/>
          <p:cNvSpPr txBox="1">
            <a:spLocks noChangeArrowheads="1"/>
          </p:cNvSpPr>
          <p:nvPr/>
        </p:nvSpPr>
        <p:spPr bwMode="auto">
          <a:xfrm>
            <a:off x="4516438" y="1447800"/>
            <a:ext cx="393820"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i="1" dirty="0" err="1" smtClean="0">
                <a:latin typeface="Symbol" pitchFamily="-105" charset="2"/>
              </a:rPr>
              <a:t>ρ</a:t>
            </a:r>
            <a:r>
              <a:rPr lang="en-US" i="1" baseline="-25000" dirty="0" err="1"/>
              <a:t>l</a:t>
            </a:r>
            <a:endParaRPr lang="en-US" i="1" baseline="-25000" dirty="0"/>
          </a:p>
        </p:txBody>
      </p:sp>
      <p:sp>
        <p:nvSpPr>
          <p:cNvPr id="27" name="Rectangle 5"/>
          <p:cNvSpPr>
            <a:spLocks noChangeArrowheads="1"/>
          </p:cNvSpPr>
          <p:nvPr/>
        </p:nvSpPr>
        <p:spPr bwMode="auto">
          <a:xfrm>
            <a:off x="78155" y="5585250"/>
            <a:ext cx="5812692" cy="1236663"/>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The </a:t>
            </a:r>
            <a:r>
              <a:rPr lang="en-US" sz="2400" dirty="0">
                <a:solidFill>
                  <a:srgbClr val="FF0000"/>
                </a:solidFill>
              </a:rPr>
              <a:t>flexural parameter</a:t>
            </a:r>
            <a:r>
              <a:rPr lang="en-US" sz="2400" dirty="0"/>
              <a:t> </a:t>
            </a:r>
            <a:r>
              <a:rPr lang="en-US" sz="2400" i="1" dirty="0">
                <a:latin typeface="Symbol" pitchFamily="-105" charset="2"/>
              </a:rPr>
              <a:t>a</a:t>
            </a:r>
            <a:r>
              <a:rPr lang="en-US" sz="2400" dirty="0"/>
              <a:t> gives us the characteristic wavelength of </a:t>
            </a:r>
            <a:r>
              <a:rPr lang="en-US" sz="2400" dirty="0" smtClean="0"/>
              <a:t>deformation.  This goes as D</a:t>
            </a:r>
            <a:r>
              <a:rPr lang="en-US" sz="2400" baseline="30000" dirty="0" smtClean="0"/>
              <a:t>1/4 </a:t>
            </a:r>
            <a:r>
              <a:rPr lang="en-US" sz="2400" dirty="0" smtClean="0"/>
              <a:t>and as h</a:t>
            </a:r>
            <a:r>
              <a:rPr lang="en-US" sz="2400" baseline="-25000" dirty="0" smtClean="0"/>
              <a:t>e</a:t>
            </a:r>
            <a:r>
              <a:rPr lang="en-US" sz="2400" baseline="30000" dirty="0" smtClean="0"/>
              <a:t>3/4</a:t>
            </a:r>
            <a:endParaRPr lang="en-US" sz="2400" baseline="30000" dirty="0"/>
          </a:p>
        </p:txBody>
      </p:sp>
      <p:graphicFrame>
        <p:nvGraphicFramePr>
          <p:cNvPr id="28" name="Object 6"/>
          <p:cNvGraphicFramePr>
            <a:graphicFrameLocks noChangeAspect="1"/>
          </p:cNvGraphicFramePr>
          <p:nvPr>
            <p:extLst>
              <p:ext uri="{D42A27DB-BD31-4B8C-83A1-F6EECF244321}">
                <p14:modId xmlns:p14="http://schemas.microsoft.com/office/powerpoint/2010/main" val="303962306"/>
              </p:ext>
            </p:extLst>
          </p:nvPr>
        </p:nvGraphicFramePr>
        <p:xfrm>
          <a:off x="6080614" y="5769401"/>
          <a:ext cx="2713038" cy="868362"/>
        </p:xfrm>
        <a:graphic>
          <a:graphicData uri="http://schemas.openxmlformats.org/presentationml/2006/ole">
            <mc:AlternateContent xmlns:mc="http://schemas.openxmlformats.org/markup-compatibility/2006">
              <mc:Choice xmlns:v="urn:schemas-microsoft-com:vml" Requires="v">
                <p:oleObj spid="_x0000_s636959" name="Equation" r:id="rId4" imgW="952500" imgH="304800" progId="Equation.3">
                  <p:embed/>
                </p:oleObj>
              </mc:Choice>
              <mc:Fallback>
                <p:oleObj name="Equation" r:id="rId4" imgW="952500" imgH="304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614" y="5769401"/>
                        <a:ext cx="2713038" cy="868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1" name="Rectangle 46"/>
          <p:cNvSpPr>
            <a:spLocks noChangeArrowheads="1"/>
          </p:cNvSpPr>
          <p:nvPr/>
        </p:nvSpPr>
        <p:spPr bwMode="auto">
          <a:xfrm>
            <a:off x="6080614" y="5769401"/>
            <a:ext cx="2872704" cy="949936"/>
          </a:xfrm>
          <a:prstGeom prst="rect">
            <a:avLst/>
          </a:prstGeom>
          <a:noFill/>
          <a:ln w="28575">
            <a:solidFill>
              <a:srgbClr val="FF0000"/>
            </a:solidFill>
            <a:miter lim="800000"/>
            <a:headEnd type="none" w="lg" len="lg"/>
            <a:tailEnd type="none" w="lg" len="lg"/>
          </a:ln>
        </p:spPr>
        <p:txBody>
          <a:bodyPr wrap="none" anchor="ctr">
            <a:prstTxWarp prst="textNoShape">
              <a:avLst/>
            </a:prstTxWarp>
          </a:bodyPr>
          <a:lstStyle/>
          <a:p>
            <a:endParaRPr lang="en-US"/>
          </a:p>
        </p:txBody>
      </p:sp>
      <p:sp>
        <p:nvSpPr>
          <p:cNvPr id="32" name="Rectangle 7"/>
          <p:cNvSpPr>
            <a:spLocks noChangeArrowheads="1"/>
          </p:cNvSpPr>
          <p:nvPr/>
        </p:nvSpPr>
        <p:spPr bwMode="auto">
          <a:xfrm>
            <a:off x="288925" y="3835506"/>
            <a:ext cx="8855075" cy="1236662"/>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solidFill>
                  <a:srgbClr val="0000FF"/>
                </a:solidFill>
              </a:rPr>
              <a:t>Loads with wavelengths &gt;&gt; </a:t>
            </a:r>
            <a:r>
              <a:rPr lang="en-US" sz="2400" i="1" dirty="0" smtClean="0">
                <a:solidFill>
                  <a:srgbClr val="0000FF"/>
                </a:solidFill>
                <a:latin typeface="Symbol" pitchFamily="-105" charset="2"/>
              </a:rPr>
              <a:t>α</a:t>
            </a:r>
            <a:r>
              <a:rPr lang="en-US" sz="2400" dirty="0" smtClean="0">
                <a:solidFill>
                  <a:srgbClr val="0000FF"/>
                </a:solidFill>
              </a:rPr>
              <a:t> </a:t>
            </a:r>
            <a:r>
              <a:rPr lang="en-US" sz="2400" dirty="0">
                <a:solidFill>
                  <a:srgbClr val="0000FF"/>
                </a:solidFill>
              </a:rPr>
              <a:t>are isostatically supported</a:t>
            </a:r>
          </a:p>
          <a:p>
            <a:pPr marL="342900" indent="-342900">
              <a:spcBef>
                <a:spcPct val="20000"/>
              </a:spcBef>
              <a:buFontTx/>
              <a:buChar char="•"/>
            </a:pPr>
            <a:r>
              <a:rPr lang="en-US" sz="2400" dirty="0">
                <a:solidFill>
                  <a:srgbClr val="0000FF"/>
                </a:solidFill>
              </a:rPr>
              <a:t>Loads with wavelengths &lt;&lt; </a:t>
            </a:r>
            <a:r>
              <a:rPr lang="en-US" sz="2400" i="1" dirty="0" smtClean="0">
                <a:solidFill>
                  <a:srgbClr val="0000FF"/>
                </a:solidFill>
                <a:latin typeface="Symbol" pitchFamily="-105" charset="2"/>
              </a:rPr>
              <a:t>α</a:t>
            </a:r>
            <a:r>
              <a:rPr lang="en-US" sz="2400" dirty="0" smtClean="0">
                <a:solidFill>
                  <a:srgbClr val="0000FF"/>
                </a:solidFill>
              </a:rPr>
              <a:t> </a:t>
            </a:r>
            <a:r>
              <a:rPr lang="en-US" sz="2400" dirty="0">
                <a:solidFill>
                  <a:srgbClr val="0000FF"/>
                </a:solidFill>
              </a:rPr>
              <a:t>are elastically supported</a:t>
            </a:r>
          </a:p>
          <a:p>
            <a:pPr marL="342900" indent="-342900">
              <a:spcBef>
                <a:spcPct val="20000"/>
              </a:spcBef>
              <a:buFontTx/>
              <a:buChar char="•"/>
            </a:pPr>
            <a:r>
              <a:rPr lang="en-US" sz="2400" dirty="0">
                <a:solidFill>
                  <a:srgbClr val="0000FF"/>
                </a:solidFill>
              </a:rPr>
              <a:t>We can infer </a:t>
            </a:r>
            <a:r>
              <a:rPr lang="en-US" sz="2400" i="1" dirty="0" smtClean="0">
                <a:solidFill>
                  <a:srgbClr val="0000FF"/>
                </a:solidFill>
                <a:latin typeface="Symbol" pitchFamily="-105" charset="2"/>
              </a:rPr>
              <a:t>α</a:t>
            </a:r>
            <a:r>
              <a:rPr lang="en-US" sz="2400" dirty="0" smtClean="0">
                <a:solidFill>
                  <a:srgbClr val="0000FF"/>
                </a:solidFill>
              </a:rPr>
              <a:t> </a:t>
            </a:r>
            <a:r>
              <a:rPr lang="en-US" sz="2400" dirty="0">
                <a:solidFill>
                  <a:srgbClr val="0000FF"/>
                </a:solidFill>
              </a:rPr>
              <a:t>from looking at flexural </a:t>
            </a:r>
            <a:r>
              <a:rPr lang="en-US" sz="2400" dirty="0" smtClean="0">
                <a:solidFill>
                  <a:srgbClr val="0000FF"/>
                </a:solidFill>
              </a:rPr>
              <a:t>topography</a:t>
            </a:r>
            <a:endParaRPr lang="en-US" sz="2400" dirty="0">
              <a:solidFill>
                <a:srgbClr val="0000FF"/>
              </a:solidFill>
            </a:endParaRPr>
          </a:p>
        </p:txBody>
      </p:sp>
    </p:spTree>
    <p:extLst>
      <p:ext uri="{BB962C8B-B14F-4D97-AF65-F5344CB8AC3E}">
        <p14:creationId xmlns:p14="http://schemas.microsoft.com/office/powerpoint/2010/main" val="34300511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pPr eaLnBrk="1" hangingPunct="1"/>
            <a:r>
              <a:rPr lang="en-US"/>
              <a:t>Example</a:t>
            </a:r>
          </a:p>
        </p:txBody>
      </p:sp>
      <p:sp>
        <p:nvSpPr>
          <p:cNvPr id="26627" name="Rectangle 3"/>
          <p:cNvSpPr>
            <a:spLocks noGrp="1" noChangeArrowheads="1"/>
          </p:cNvSpPr>
          <p:nvPr>
            <p:ph type="body" idx="1"/>
          </p:nvPr>
        </p:nvSpPr>
        <p:spPr>
          <a:xfrm>
            <a:off x="3817325" y="1272236"/>
            <a:ext cx="5178425" cy="2791566"/>
          </a:xfrm>
        </p:spPr>
        <p:txBody>
          <a:bodyPr>
            <a:normAutofit/>
          </a:bodyPr>
          <a:lstStyle/>
          <a:p>
            <a:pPr eaLnBrk="1" hangingPunct="1"/>
            <a:r>
              <a:rPr lang="en-US" sz="2600" dirty="0" smtClean="0"/>
              <a:t>Profile </a:t>
            </a:r>
            <a:r>
              <a:rPr lang="en-US" sz="2600" dirty="0"/>
              <a:t>across a rift on Ganymede</a:t>
            </a:r>
          </a:p>
          <a:p>
            <a:pPr eaLnBrk="1" hangingPunct="1"/>
            <a:r>
              <a:rPr lang="en-US" sz="2600" dirty="0" smtClean="0"/>
              <a:t>A visual estimate </a:t>
            </a:r>
            <a:r>
              <a:rPr lang="en-US" sz="2600" dirty="0"/>
              <a:t>of </a:t>
            </a:r>
            <a:r>
              <a:rPr lang="en-US" sz="2600" i="1" dirty="0" smtClean="0">
                <a:latin typeface="Symbol" pitchFamily="-105" charset="2"/>
              </a:rPr>
              <a:t>α</a:t>
            </a:r>
            <a:r>
              <a:rPr lang="en-US" sz="2600" dirty="0" smtClean="0"/>
              <a:t> is ~10 </a:t>
            </a:r>
            <a:r>
              <a:rPr lang="en-US" sz="2600" dirty="0"/>
              <a:t>km</a:t>
            </a:r>
          </a:p>
          <a:p>
            <a:pPr eaLnBrk="1" hangingPunct="1"/>
            <a:r>
              <a:rPr lang="en-US" sz="2600" dirty="0"/>
              <a:t>For ice, we take E=10 </a:t>
            </a:r>
            <a:r>
              <a:rPr lang="en-US" sz="2600" dirty="0" err="1"/>
              <a:t>GPa</a:t>
            </a:r>
            <a:r>
              <a:rPr lang="en-US" sz="2600" dirty="0"/>
              <a:t>, </a:t>
            </a:r>
            <a:r>
              <a:rPr lang="en-US" sz="2600" i="1" dirty="0" err="1" smtClean="0">
                <a:latin typeface="Symbol" pitchFamily="-105" charset="2"/>
              </a:rPr>
              <a:t>Δρ</a:t>
            </a:r>
            <a:r>
              <a:rPr lang="en-US" sz="2600" dirty="0" smtClean="0"/>
              <a:t>=</a:t>
            </a:r>
            <a:r>
              <a:rPr lang="en-US" sz="2600" dirty="0"/>
              <a:t>900 kg m</a:t>
            </a:r>
            <a:r>
              <a:rPr lang="en-US" sz="2600" baseline="30000" dirty="0"/>
              <a:t>-3</a:t>
            </a:r>
            <a:r>
              <a:rPr lang="en-US" sz="2600" dirty="0"/>
              <a:t> (there is no overlying ocean), </a:t>
            </a:r>
            <a:r>
              <a:rPr lang="en-US" sz="2600" i="1" dirty="0"/>
              <a:t>g</a:t>
            </a:r>
            <a:r>
              <a:rPr lang="en-US" sz="2600" dirty="0"/>
              <a:t>=1.3 ms</a:t>
            </a:r>
            <a:r>
              <a:rPr lang="en-US" sz="2600" baseline="30000" dirty="0"/>
              <a:t>-2</a:t>
            </a:r>
            <a:r>
              <a:rPr lang="en-US" sz="2600" dirty="0"/>
              <a:t> </a:t>
            </a:r>
          </a:p>
        </p:txBody>
      </p:sp>
      <p:grpSp>
        <p:nvGrpSpPr>
          <p:cNvPr id="2" name="Group 8"/>
          <p:cNvGrpSpPr>
            <a:grpSpLocks/>
          </p:cNvGrpSpPr>
          <p:nvPr/>
        </p:nvGrpSpPr>
        <p:grpSpPr bwMode="auto">
          <a:xfrm>
            <a:off x="293688" y="1003300"/>
            <a:ext cx="3609975" cy="3190875"/>
            <a:chOff x="1431" y="1698"/>
            <a:chExt cx="2007" cy="1958"/>
          </a:xfrm>
        </p:grpSpPr>
        <p:pic>
          <p:nvPicPr>
            <p:cNvPr id="26633" name="Picture 4" descr="smoothing2a"/>
            <p:cNvPicPr>
              <a:picLocks noChangeAspect="1" noChangeArrowheads="1"/>
            </p:cNvPicPr>
            <p:nvPr/>
          </p:nvPicPr>
          <p:blipFill>
            <a:blip r:embed="rId3"/>
            <a:srcRect t="20065" r="47649"/>
            <a:stretch>
              <a:fillRect/>
            </a:stretch>
          </p:blipFill>
          <p:spPr bwMode="auto">
            <a:xfrm>
              <a:off x="1431" y="1732"/>
              <a:ext cx="1888" cy="1924"/>
            </a:xfrm>
            <a:prstGeom prst="rect">
              <a:avLst/>
            </a:prstGeom>
            <a:noFill/>
            <a:ln w="9525">
              <a:noFill/>
              <a:miter lim="800000"/>
              <a:headEnd/>
              <a:tailEnd/>
            </a:ln>
          </p:spPr>
        </p:pic>
        <p:sp>
          <p:nvSpPr>
            <p:cNvPr id="26634" name="Rectangle 5"/>
            <p:cNvSpPr>
              <a:spLocks noChangeArrowheads="1"/>
            </p:cNvSpPr>
            <p:nvPr/>
          </p:nvSpPr>
          <p:spPr bwMode="auto">
            <a:xfrm>
              <a:off x="3180" y="3430"/>
              <a:ext cx="258" cy="146"/>
            </a:xfrm>
            <a:prstGeom prst="rect">
              <a:avLst/>
            </a:prstGeom>
            <a:solidFill>
              <a:schemeClr val="bg1"/>
            </a:solidFill>
            <a:ln w="9525">
              <a:noFill/>
              <a:miter lim="800000"/>
              <a:headEnd type="none" w="lg" len="lg"/>
              <a:tailEnd type="none" w="lg" len="lg"/>
            </a:ln>
          </p:spPr>
          <p:txBody>
            <a:bodyPr wrap="none" anchor="ctr">
              <a:prstTxWarp prst="textNoShape">
                <a:avLst/>
              </a:prstTxWarp>
            </a:bodyPr>
            <a:lstStyle/>
            <a:p>
              <a:endParaRPr lang="en-US"/>
            </a:p>
          </p:txBody>
        </p:sp>
        <p:sp>
          <p:nvSpPr>
            <p:cNvPr id="26635" name="Rectangle 6"/>
            <p:cNvSpPr>
              <a:spLocks noChangeArrowheads="1"/>
            </p:cNvSpPr>
            <p:nvPr/>
          </p:nvSpPr>
          <p:spPr bwMode="auto">
            <a:xfrm>
              <a:off x="2769" y="2237"/>
              <a:ext cx="542" cy="146"/>
            </a:xfrm>
            <a:prstGeom prst="rect">
              <a:avLst/>
            </a:prstGeom>
            <a:solidFill>
              <a:schemeClr val="bg1"/>
            </a:solidFill>
            <a:ln w="9525">
              <a:noFill/>
              <a:miter lim="800000"/>
              <a:headEnd type="none" w="lg" len="lg"/>
              <a:tailEnd type="none" w="lg" len="lg"/>
            </a:ln>
          </p:spPr>
          <p:txBody>
            <a:bodyPr wrap="none" anchor="ctr">
              <a:prstTxWarp prst="textNoShape">
                <a:avLst/>
              </a:prstTxWarp>
            </a:bodyPr>
            <a:lstStyle/>
            <a:p>
              <a:endParaRPr lang="en-US"/>
            </a:p>
          </p:txBody>
        </p:sp>
        <p:sp>
          <p:nvSpPr>
            <p:cNvPr id="26636" name="Rectangle 7"/>
            <p:cNvSpPr>
              <a:spLocks noChangeArrowheads="1"/>
            </p:cNvSpPr>
            <p:nvPr/>
          </p:nvSpPr>
          <p:spPr bwMode="auto">
            <a:xfrm>
              <a:off x="2453" y="1698"/>
              <a:ext cx="937" cy="241"/>
            </a:xfrm>
            <a:prstGeom prst="rect">
              <a:avLst/>
            </a:prstGeom>
            <a:solidFill>
              <a:schemeClr val="bg1"/>
            </a:solidFill>
            <a:ln w="9525">
              <a:noFill/>
              <a:miter lim="800000"/>
              <a:headEnd type="none" w="lg" len="lg"/>
              <a:tailEnd type="none" w="lg" len="lg"/>
            </a:ln>
          </p:spPr>
          <p:txBody>
            <a:bodyPr wrap="none" anchor="ctr">
              <a:prstTxWarp prst="textNoShape">
                <a:avLst/>
              </a:prstTxWarp>
            </a:bodyPr>
            <a:lstStyle/>
            <a:p>
              <a:endParaRPr lang="en-US"/>
            </a:p>
          </p:txBody>
        </p:sp>
      </p:grpSp>
      <p:sp>
        <p:nvSpPr>
          <p:cNvPr id="26629" name="Text Box 9"/>
          <p:cNvSpPr txBox="1">
            <a:spLocks noChangeArrowheads="1"/>
          </p:cNvSpPr>
          <p:nvPr/>
        </p:nvSpPr>
        <p:spPr bwMode="auto">
          <a:xfrm>
            <a:off x="1490663" y="3759200"/>
            <a:ext cx="1390650" cy="366713"/>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a:t>Distance, km</a:t>
            </a:r>
          </a:p>
        </p:txBody>
      </p:sp>
      <p:sp>
        <p:nvSpPr>
          <p:cNvPr id="26630" name="Line 10"/>
          <p:cNvSpPr>
            <a:spLocks noChangeShapeType="1"/>
          </p:cNvSpPr>
          <p:nvPr/>
        </p:nvSpPr>
        <p:spPr bwMode="auto">
          <a:xfrm flipV="1">
            <a:off x="1365250" y="1103313"/>
            <a:ext cx="546100" cy="1587"/>
          </a:xfrm>
          <a:prstGeom prst="line">
            <a:avLst/>
          </a:prstGeom>
          <a:noFill/>
          <a:ln w="9525">
            <a:solidFill>
              <a:schemeClr val="tx1"/>
            </a:solidFill>
            <a:round/>
            <a:headEnd type="triangle" w="lg" len="lg"/>
            <a:tailEnd type="triangle" w="lg" len="lg"/>
          </a:ln>
        </p:spPr>
        <p:txBody>
          <a:bodyPr>
            <a:prstTxWarp prst="textNoShape">
              <a:avLst/>
            </a:prstTxWarp>
          </a:bodyPr>
          <a:lstStyle/>
          <a:p>
            <a:endParaRPr lang="en-US"/>
          </a:p>
        </p:txBody>
      </p:sp>
      <p:sp>
        <p:nvSpPr>
          <p:cNvPr id="26631" name="Text Box 11"/>
          <p:cNvSpPr txBox="1">
            <a:spLocks noChangeArrowheads="1"/>
          </p:cNvSpPr>
          <p:nvPr/>
        </p:nvSpPr>
        <p:spPr bwMode="auto">
          <a:xfrm>
            <a:off x="1260475" y="731838"/>
            <a:ext cx="762000" cy="366712"/>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a:t>10 km</a:t>
            </a:r>
          </a:p>
        </p:txBody>
      </p:sp>
      <p:sp>
        <p:nvSpPr>
          <p:cNvPr id="26632" name="Rectangle 12"/>
          <p:cNvSpPr>
            <a:spLocks noChangeArrowheads="1"/>
          </p:cNvSpPr>
          <p:nvPr/>
        </p:nvSpPr>
        <p:spPr bwMode="auto">
          <a:xfrm>
            <a:off x="420688" y="4235450"/>
            <a:ext cx="8159750" cy="2328863"/>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800" dirty="0"/>
              <a:t>If </a:t>
            </a:r>
            <a:r>
              <a:rPr lang="en-US" sz="2800" i="1" dirty="0" smtClean="0">
                <a:latin typeface="Symbol" pitchFamily="-105" charset="2"/>
              </a:rPr>
              <a:t>α</a:t>
            </a:r>
            <a:r>
              <a:rPr lang="en-US" sz="2800" dirty="0" smtClean="0"/>
              <a:t>=</a:t>
            </a:r>
            <a:r>
              <a:rPr lang="en-US" sz="2800" dirty="0"/>
              <a:t>10 km then </a:t>
            </a:r>
            <a:r>
              <a:rPr lang="en-US" sz="2800" i="1" dirty="0"/>
              <a:t>D</a:t>
            </a:r>
            <a:r>
              <a:rPr lang="en-US" sz="2800" dirty="0"/>
              <a:t>=2.9x10</a:t>
            </a:r>
            <a:r>
              <a:rPr lang="en-US" sz="2800" baseline="30000" dirty="0"/>
              <a:t>18</a:t>
            </a:r>
            <a:r>
              <a:rPr lang="en-US" sz="2800" dirty="0"/>
              <a:t> Nm and</a:t>
            </a:r>
            <a:r>
              <a:rPr lang="en-US" sz="2800" dirty="0" smtClean="0"/>
              <a:t> </a:t>
            </a:r>
            <a:r>
              <a:rPr lang="en-US" sz="2800" i="1" dirty="0"/>
              <a:t>h</a:t>
            </a:r>
            <a:r>
              <a:rPr lang="en-US" sz="2800" i="1" baseline="-25000" dirty="0" smtClean="0"/>
              <a:t>e</a:t>
            </a:r>
            <a:r>
              <a:rPr lang="en-US" sz="2800" dirty="0"/>
              <a:t>=1.5 km</a:t>
            </a:r>
          </a:p>
          <a:p>
            <a:pPr marL="342900" indent="-342900">
              <a:spcBef>
                <a:spcPct val="20000"/>
              </a:spcBef>
              <a:buFontTx/>
              <a:buChar char="•"/>
            </a:pPr>
            <a:r>
              <a:rPr lang="en-US" sz="2800" dirty="0"/>
              <a:t>A numerical solution gives</a:t>
            </a:r>
            <a:r>
              <a:rPr lang="en-US" sz="2800" dirty="0" smtClean="0"/>
              <a:t> </a:t>
            </a:r>
            <a:r>
              <a:rPr lang="en-US" sz="2800" i="1" dirty="0"/>
              <a:t>h</a:t>
            </a:r>
            <a:r>
              <a:rPr lang="en-US" sz="2800" i="1" baseline="-25000" dirty="0" smtClean="0"/>
              <a:t>e</a:t>
            </a:r>
            <a:r>
              <a:rPr lang="en-US" sz="2800" dirty="0"/>
              <a:t>=1.4 km – pretty good!</a:t>
            </a:r>
          </a:p>
          <a:p>
            <a:pPr marL="342900" indent="-342900">
              <a:spcBef>
                <a:spcPct val="20000"/>
              </a:spcBef>
              <a:buFontTx/>
              <a:buChar char="•"/>
            </a:pPr>
            <a:r>
              <a:rPr lang="en-US" sz="2800" dirty="0"/>
              <a:t>So we can determine</a:t>
            </a:r>
            <a:r>
              <a:rPr lang="en-US" sz="2800" dirty="0" smtClean="0"/>
              <a:t> </a:t>
            </a:r>
            <a:r>
              <a:rPr lang="en-US" sz="2800" i="1" dirty="0"/>
              <a:t>h</a:t>
            </a:r>
            <a:r>
              <a:rPr lang="en-US" sz="2800" i="1" baseline="-25000" dirty="0" smtClean="0"/>
              <a:t>e</a:t>
            </a:r>
            <a:r>
              <a:rPr lang="en-US" sz="2800" dirty="0" smtClean="0"/>
              <a:t> </a:t>
            </a:r>
            <a:r>
              <a:rPr lang="en-US" sz="2800" i="1" dirty="0"/>
              <a:t>remotely</a:t>
            </a:r>
          </a:p>
          <a:p>
            <a:pPr marL="342900" indent="-342900">
              <a:spcBef>
                <a:spcPct val="20000"/>
              </a:spcBef>
              <a:buFontTx/>
              <a:buChar char="•"/>
            </a:pPr>
            <a:r>
              <a:rPr lang="en-US" sz="2800" dirty="0"/>
              <a:t>This is useful because</a:t>
            </a:r>
            <a:r>
              <a:rPr lang="en-US" sz="2800" dirty="0" smtClean="0"/>
              <a:t> </a:t>
            </a:r>
            <a:r>
              <a:rPr lang="en-US" sz="2800" i="1" dirty="0"/>
              <a:t>h</a:t>
            </a:r>
            <a:r>
              <a:rPr lang="en-US" sz="2800" i="1" baseline="-25000" dirty="0" smtClean="0"/>
              <a:t>e</a:t>
            </a:r>
            <a:r>
              <a:rPr lang="en-US" sz="2800" dirty="0" smtClean="0"/>
              <a:t> </a:t>
            </a:r>
            <a:r>
              <a:rPr lang="en-US" sz="2800" dirty="0"/>
              <a:t>is ultimately controlled by the </a:t>
            </a:r>
            <a:r>
              <a:rPr lang="en-US" sz="2800" dirty="0">
                <a:solidFill>
                  <a:srgbClr val="FF0000"/>
                </a:solidFill>
              </a:rPr>
              <a:t>temperature structure of the subsurface</a:t>
            </a:r>
            <a:r>
              <a:rPr lang="en-US" sz="2800" dirty="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34938"/>
            <a:ext cx="8229600" cy="1143001"/>
          </a:xfrm>
        </p:spPr>
        <p:txBody>
          <a:bodyPr>
            <a:normAutofit/>
          </a:bodyPr>
          <a:lstStyle/>
          <a:p>
            <a:pPr eaLnBrk="1" hangingPunct="1"/>
            <a:r>
              <a:rPr lang="en-US" sz="3600" i="1" dirty="0"/>
              <a:t>h</a:t>
            </a:r>
            <a:r>
              <a:rPr lang="en-US" sz="3600" i="1" baseline="-25000" dirty="0" smtClean="0"/>
              <a:t>e</a:t>
            </a:r>
            <a:r>
              <a:rPr lang="en-US" sz="3600" dirty="0" smtClean="0"/>
              <a:t> </a:t>
            </a:r>
            <a:r>
              <a:rPr lang="en-US" sz="3600" dirty="0"/>
              <a:t>and temperature structure</a:t>
            </a:r>
          </a:p>
        </p:txBody>
      </p:sp>
      <p:sp>
        <p:nvSpPr>
          <p:cNvPr id="27651" name="Rectangle 3"/>
          <p:cNvSpPr>
            <a:spLocks noGrp="1" noChangeArrowheads="1"/>
          </p:cNvSpPr>
          <p:nvPr>
            <p:ph type="body" idx="1"/>
          </p:nvPr>
        </p:nvSpPr>
        <p:spPr>
          <a:xfrm>
            <a:off x="187325" y="889000"/>
            <a:ext cx="8420100" cy="2355850"/>
          </a:xfrm>
        </p:spPr>
        <p:txBody>
          <a:bodyPr>
            <a:normAutofit/>
          </a:bodyPr>
          <a:lstStyle/>
          <a:p>
            <a:pPr eaLnBrk="1" hangingPunct="1">
              <a:lnSpc>
                <a:spcPct val="90000"/>
              </a:lnSpc>
            </a:pPr>
            <a:r>
              <a:rPr lang="en-US" sz="2400" dirty="0"/>
              <a:t>Cold materials behave elastically</a:t>
            </a:r>
          </a:p>
          <a:p>
            <a:pPr eaLnBrk="1" hangingPunct="1">
              <a:lnSpc>
                <a:spcPct val="90000"/>
              </a:lnSpc>
            </a:pPr>
            <a:r>
              <a:rPr lang="en-US" sz="2400" dirty="0"/>
              <a:t>Warm materials flow in a viscous fashion</a:t>
            </a:r>
          </a:p>
          <a:p>
            <a:pPr>
              <a:lnSpc>
                <a:spcPct val="90000"/>
              </a:lnSpc>
            </a:pPr>
            <a:r>
              <a:rPr lang="en-US" sz="2400" dirty="0"/>
              <a:t>This means there is a </a:t>
            </a:r>
            <a:r>
              <a:rPr lang="en-US" sz="2400" i="1" dirty="0"/>
              <a:t>characteristic temperature</a:t>
            </a:r>
            <a:r>
              <a:rPr lang="en-US" sz="2400" dirty="0" smtClean="0"/>
              <a:t> which defines the base of the elastic layer.  </a:t>
            </a:r>
            <a:endParaRPr lang="en-US" sz="2000" dirty="0"/>
          </a:p>
          <a:p>
            <a:pPr>
              <a:lnSpc>
                <a:spcPct val="90000"/>
              </a:lnSpc>
            </a:pPr>
            <a:r>
              <a:rPr lang="en-US" sz="2000" dirty="0" smtClean="0"/>
              <a:t>This temp is ~70</a:t>
            </a:r>
            <a:r>
              <a:rPr lang="en-US" sz="2000" dirty="0"/>
              <a:t>% of the</a:t>
            </a:r>
            <a:r>
              <a:rPr lang="en-US" sz="2000" dirty="0" smtClean="0"/>
              <a:t> temperature at which there is a transition from conductive to convective heat transfer, or ~60% of the melting temperature</a:t>
            </a:r>
            <a:endParaRPr lang="en-US" sz="2000" dirty="0"/>
          </a:p>
        </p:txBody>
      </p:sp>
      <p:sp>
        <p:nvSpPr>
          <p:cNvPr id="27652" name="Rectangle 4"/>
          <p:cNvSpPr>
            <a:spLocks noChangeArrowheads="1"/>
          </p:cNvSpPr>
          <p:nvPr/>
        </p:nvSpPr>
        <p:spPr bwMode="auto">
          <a:xfrm>
            <a:off x="3222266" y="3875643"/>
            <a:ext cx="2509838" cy="2101850"/>
          </a:xfrm>
          <a:prstGeom prst="rect">
            <a:avLst/>
          </a:prstGeom>
          <a:no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7653" name="Line 5"/>
          <p:cNvSpPr>
            <a:spLocks noChangeShapeType="1"/>
          </p:cNvSpPr>
          <p:nvPr/>
        </p:nvSpPr>
        <p:spPr bwMode="auto">
          <a:xfrm flipH="1">
            <a:off x="3260366" y="3881993"/>
            <a:ext cx="2443163" cy="2101850"/>
          </a:xfrm>
          <a:prstGeom prst="line">
            <a:avLst/>
          </a:prstGeom>
          <a:noFill/>
          <a:ln w="28575">
            <a:solidFill>
              <a:schemeClr val="tx1"/>
            </a:solidFill>
            <a:round/>
            <a:headEnd type="none" w="lg" len="lg"/>
            <a:tailEnd type="none" w="lg" len="lg"/>
          </a:ln>
        </p:spPr>
        <p:txBody>
          <a:bodyPr>
            <a:prstTxWarp prst="textNoShape">
              <a:avLst/>
            </a:prstTxWarp>
          </a:bodyPr>
          <a:lstStyle/>
          <a:p>
            <a:endParaRPr lang="en-US"/>
          </a:p>
        </p:txBody>
      </p:sp>
      <p:sp>
        <p:nvSpPr>
          <p:cNvPr id="27654" name="Text Box 6"/>
          <p:cNvSpPr txBox="1">
            <a:spLocks noChangeArrowheads="1"/>
          </p:cNvSpPr>
          <p:nvPr/>
        </p:nvSpPr>
        <p:spPr bwMode="auto">
          <a:xfrm>
            <a:off x="5056690" y="3512106"/>
            <a:ext cx="1112335"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i="1" dirty="0" err="1" smtClean="0">
                <a:latin typeface="Arial" pitchFamily="-105" charset="0"/>
              </a:rPr>
              <a:t>T</a:t>
            </a:r>
            <a:r>
              <a:rPr lang="en-US" sz="1800" i="1" baseline="-25000" dirty="0" err="1" smtClean="0">
                <a:latin typeface="Arial" pitchFamily="-105" charset="0"/>
              </a:rPr>
              <a:t>surface</a:t>
            </a:r>
            <a:r>
              <a:rPr lang="en-US" sz="1800" i="1" dirty="0" smtClean="0">
                <a:latin typeface="Arial" pitchFamily="-105" charset="0"/>
              </a:rPr>
              <a:t> </a:t>
            </a:r>
            <a:r>
              <a:rPr lang="en-US" sz="1800" i="1" dirty="0">
                <a:latin typeface="Arial" pitchFamily="-105" charset="0"/>
              </a:rPr>
              <a:t>K</a:t>
            </a:r>
          </a:p>
        </p:txBody>
      </p:sp>
      <p:sp>
        <p:nvSpPr>
          <p:cNvPr id="27655" name="Text Box 7"/>
          <p:cNvSpPr txBox="1">
            <a:spLocks noChangeArrowheads="1"/>
          </p:cNvSpPr>
          <p:nvPr/>
        </p:nvSpPr>
        <p:spPr bwMode="auto">
          <a:xfrm>
            <a:off x="2776179" y="3513693"/>
            <a:ext cx="863910"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i="1" dirty="0" err="1" smtClean="0">
                <a:latin typeface="Arial" pitchFamily="-105" charset="0"/>
              </a:rPr>
              <a:t>T</a:t>
            </a:r>
            <a:r>
              <a:rPr lang="en-US" sz="1800" i="1" baseline="-25000" dirty="0" err="1" smtClean="0">
                <a:latin typeface="Arial" pitchFamily="-105" charset="0"/>
              </a:rPr>
              <a:t>melting</a:t>
            </a:r>
            <a:endParaRPr lang="en-US" sz="1800" i="1" baseline="-25000" dirty="0">
              <a:latin typeface="Arial" pitchFamily="-105" charset="0"/>
            </a:endParaRPr>
          </a:p>
        </p:txBody>
      </p:sp>
      <p:sp>
        <p:nvSpPr>
          <p:cNvPr id="27656" name="Line 12"/>
          <p:cNvSpPr>
            <a:spLocks noChangeShapeType="1"/>
          </p:cNvSpPr>
          <p:nvPr/>
        </p:nvSpPr>
        <p:spPr bwMode="auto">
          <a:xfrm>
            <a:off x="3261954" y="5023406"/>
            <a:ext cx="2457450" cy="12700"/>
          </a:xfrm>
          <a:prstGeom prst="line">
            <a:avLst/>
          </a:prstGeom>
          <a:noFill/>
          <a:ln w="9525">
            <a:solidFill>
              <a:schemeClr val="tx1"/>
            </a:solidFill>
            <a:prstDash val="dash"/>
            <a:round/>
            <a:headEnd type="none" w="lg" len="lg"/>
            <a:tailEnd type="none" w="lg" len="lg"/>
          </a:ln>
        </p:spPr>
        <p:txBody>
          <a:bodyPr>
            <a:prstTxWarp prst="textNoShape">
              <a:avLst/>
            </a:prstTxWarp>
          </a:bodyPr>
          <a:lstStyle/>
          <a:p>
            <a:endParaRPr lang="en-US"/>
          </a:p>
        </p:txBody>
      </p:sp>
      <p:sp>
        <p:nvSpPr>
          <p:cNvPr id="27657" name="Text Box 13"/>
          <p:cNvSpPr txBox="1">
            <a:spLocks noChangeArrowheads="1"/>
          </p:cNvSpPr>
          <p:nvPr/>
        </p:nvSpPr>
        <p:spPr bwMode="auto">
          <a:xfrm>
            <a:off x="4828816" y="4583668"/>
            <a:ext cx="831850" cy="366713"/>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i="1">
                <a:latin typeface="Arial" pitchFamily="-105" charset="0"/>
              </a:rPr>
              <a:t>elastic</a:t>
            </a:r>
          </a:p>
        </p:txBody>
      </p:sp>
      <p:sp>
        <p:nvSpPr>
          <p:cNvPr id="27658" name="Text Box 14"/>
          <p:cNvSpPr txBox="1">
            <a:spLocks noChangeArrowheads="1"/>
          </p:cNvSpPr>
          <p:nvPr/>
        </p:nvSpPr>
        <p:spPr bwMode="auto">
          <a:xfrm>
            <a:off x="4725629" y="5382181"/>
            <a:ext cx="946150" cy="366712"/>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i="1">
                <a:latin typeface="Arial" pitchFamily="-105" charset="0"/>
              </a:rPr>
              <a:t>viscous</a:t>
            </a:r>
          </a:p>
        </p:txBody>
      </p:sp>
      <p:sp>
        <p:nvSpPr>
          <p:cNvPr id="27659" name="Text Box 15"/>
          <p:cNvSpPr txBox="1">
            <a:spLocks noChangeArrowheads="1"/>
          </p:cNvSpPr>
          <p:nvPr/>
        </p:nvSpPr>
        <p:spPr bwMode="auto">
          <a:xfrm>
            <a:off x="3982926" y="3513693"/>
            <a:ext cx="804023"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i="1" dirty="0" err="1" smtClean="0">
                <a:latin typeface="Arial" pitchFamily="-105" charset="0"/>
              </a:rPr>
              <a:t>T</a:t>
            </a:r>
            <a:r>
              <a:rPr lang="en-US" sz="1800" i="1" baseline="-25000" dirty="0" err="1" smtClean="0">
                <a:latin typeface="Arial" pitchFamily="-105" charset="0"/>
              </a:rPr>
              <a:t>elastic</a:t>
            </a:r>
            <a:endParaRPr lang="en-US" sz="1800" i="1" baseline="-25000" dirty="0">
              <a:latin typeface="Arial" pitchFamily="-105" charset="0"/>
            </a:endParaRPr>
          </a:p>
        </p:txBody>
      </p:sp>
      <p:sp>
        <p:nvSpPr>
          <p:cNvPr id="27661" name="Line 19"/>
          <p:cNvSpPr>
            <a:spLocks noChangeShapeType="1"/>
          </p:cNvSpPr>
          <p:nvPr/>
        </p:nvSpPr>
        <p:spPr bwMode="auto">
          <a:xfrm>
            <a:off x="5865454" y="4280456"/>
            <a:ext cx="0" cy="723900"/>
          </a:xfrm>
          <a:prstGeom prst="line">
            <a:avLst/>
          </a:prstGeom>
          <a:noFill/>
          <a:ln w="9525">
            <a:solidFill>
              <a:schemeClr val="tx1"/>
            </a:solidFill>
            <a:round/>
            <a:headEnd type="none" w="lg" len="lg"/>
            <a:tailEnd type="triangle" w="lg" len="lg"/>
          </a:ln>
        </p:spPr>
        <p:txBody>
          <a:bodyPr>
            <a:prstTxWarp prst="textNoShape">
              <a:avLst/>
            </a:prstTxWarp>
          </a:bodyPr>
          <a:lstStyle/>
          <a:p>
            <a:endParaRPr lang="en-US"/>
          </a:p>
        </p:txBody>
      </p:sp>
      <p:sp>
        <p:nvSpPr>
          <p:cNvPr id="27662" name="Text Box 20"/>
          <p:cNvSpPr txBox="1">
            <a:spLocks noChangeArrowheads="1"/>
          </p:cNvSpPr>
          <p:nvPr/>
        </p:nvSpPr>
        <p:spPr bwMode="auto">
          <a:xfrm rot="5400000">
            <a:off x="5727517" y="4484450"/>
            <a:ext cx="804862"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Depth</a:t>
            </a:r>
          </a:p>
        </p:txBody>
      </p:sp>
      <p:sp>
        <p:nvSpPr>
          <p:cNvPr id="27663" name="Line 21"/>
          <p:cNvSpPr>
            <a:spLocks noChangeShapeType="1"/>
          </p:cNvSpPr>
          <p:nvPr/>
        </p:nvSpPr>
        <p:spPr bwMode="auto">
          <a:xfrm>
            <a:off x="4177941" y="3907393"/>
            <a:ext cx="0" cy="1114425"/>
          </a:xfrm>
          <a:prstGeom prst="line">
            <a:avLst/>
          </a:prstGeom>
          <a:noFill/>
          <a:ln w="28575">
            <a:solidFill>
              <a:srgbClr val="FF0000"/>
            </a:solidFill>
            <a:round/>
            <a:headEnd type="triangle" w="lg" len="lg"/>
            <a:tailEnd type="triangle" w="lg" len="lg"/>
          </a:ln>
        </p:spPr>
        <p:txBody>
          <a:bodyPr>
            <a:prstTxWarp prst="textNoShape">
              <a:avLst/>
            </a:prstTxWarp>
          </a:bodyPr>
          <a:lstStyle/>
          <a:p>
            <a:endParaRPr lang="en-US"/>
          </a:p>
        </p:txBody>
      </p:sp>
      <p:sp>
        <p:nvSpPr>
          <p:cNvPr id="27664" name="Text Box 22"/>
          <p:cNvSpPr txBox="1">
            <a:spLocks noChangeArrowheads="1"/>
          </p:cNvSpPr>
          <p:nvPr/>
        </p:nvSpPr>
        <p:spPr bwMode="auto">
          <a:xfrm>
            <a:off x="3785321" y="4197906"/>
            <a:ext cx="386006" cy="369332"/>
          </a:xfrm>
          <a:prstGeom prst="rect">
            <a:avLst/>
          </a:prstGeom>
          <a:noFill/>
          <a:ln w="9525">
            <a:noFill/>
            <a:miter lim="800000"/>
            <a:headEnd type="none" w="lg" len="lg"/>
            <a:tailEnd type="none" w="lg" len="lg"/>
          </a:ln>
        </p:spPr>
        <p:txBody>
          <a:bodyPr wrap="none">
            <a:prstTxWarp prst="textNoShape">
              <a:avLst/>
            </a:prstTxWarp>
            <a:spAutoFit/>
          </a:bodyPr>
          <a:lstStyle/>
          <a:p>
            <a:r>
              <a:rPr lang="en-US" b="1" dirty="0" smtClean="0">
                <a:solidFill>
                  <a:srgbClr val="FF0000"/>
                </a:solidFill>
              </a:rPr>
              <a:t>h</a:t>
            </a:r>
            <a:r>
              <a:rPr lang="en-US" b="1" baseline="-25000" dirty="0" smtClean="0">
                <a:solidFill>
                  <a:srgbClr val="FF0000"/>
                </a:solidFill>
              </a:rPr>
              <a:t>e</a:t>
            </a:r>
            <a:endParaRPr lang="en-US" b="1" baseline="-25000" dirty="0">
              <a:solidFill>
                <a:srgbClr val="FF0000"/>
              </a:solidFill>
            </a:endParaRPr>
          </a:p>
        </p:txBody>
      </p:sp>
      <p:sp>
        <p:nvSpPr>
          <p:cNvPr id="27665" name="Text Box 23"/>
          <p:cNvSpPr txBox="1">
            <a:spLocks noChangeArrowheads="1"/>
          </p:cNvSpPr>
          <p:nvPr/>
        </p:nvSpPr>
        <p:spPr bwMode="auto">
          <a:xfrm>
            <a:off x="3885841" y="5918756"/>
            <a:ext cx="147955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Temperature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34938"/>
            <a:ext cx="8229600" cy="1143001"/>
          </a:xfrm>
        </p:spPr>
        <p:txBody>
          <a:bodyPr>
            <a:normAutofit/>
          </a:bodyPr>
          <a:lstStyle/>
          <a:p>
            <a:pPr eaLnBrk="1" hangingPunct="1"/>
            <a:r>
              <a:rPr lang="en-US" sz="3600" dirty="0" smtClean="0"/>
              <a:t>Example: </a:t>
            </a:r>
            <a:r>
              <a:rPr lang="en-US" sz="3600" i="1" dirty="0" smtClean="0"/>
              <a:t>h</a:t>
            </a:r>
            <a:r>
              <a:rPr lang="en-US" sz="3600" i="1" baseline="-25000" dirty="0" smtClean="0"/>
              <a:t>e</a:t>
            </a:r>
            <a:r>
              <a:rPr lang="en-US" sz="3600" dirty="0" smtClean="0"/>
              <a:t> </a:t>
            </a:r>
            <a:r>
              <a:rPr lang="en-US" sz="3600" dirty="0"/>
              <a:t>and temperature structure</a:t>
            </a:r>
          </a:p>
        </p:txBody>
      </p:sp>
      <p:sp>
        <p:nvSpPr>
          <p:cNvPr id="27652" name="Rectangle 4"/>
          <p:cNvSpPr>
            <a:spLocks noChangeArrowheads="1"/>
          </p:cNvSpPr>
          <p:nvPr/>
        </p:nvSpPr>
        <p:spPr bwMode="auto">
          <a:xfrm>
            <a:off x="6169025" y="2768583"/>
            <a:ext cx="2509838" cy="2101850"/>
          </a:xfrm>
          <a:prstGeom prst="rect">
            <a:avLst/>
          </a:prstGeom>
          <a:noFill/>
          <a:ln w="9525">
            <a:solidFill>
              <a:schemeClr val="tx1"/>
            </a:solidFill>
            <a:miter lim="800000"/>
            <a:headEnd type="none" w="lg" len="lg"/>
            <a:tailEnd type="none" w="lg" len="lg"/>
          </a:ln>
        </p:spPr>
        <p:txBody>
          <a:bodyPr wrap="none" anchor="ctr">
            <a:prstTxWarp prst="textNoShape">
              <a:avLst/>
            </a:prstTxWarp>
          </a:bodyPr>
          <a:lstStyle/>
          <a:p>
            <a:endParaRPr lang="en-US"/>
          </a:p>
        </p:txBody>
      </p:sp>
      <p:sp>
        <p:nvSpPr>
          <p:cNvPr id="27653" name="Line 5"/>
          <p:cNvSpPr>
            <a:spLocks noChangeShapeType="1"/>
          </p:cNvSpPr>
          <p:nvPr/>
        </p:nvSpPr>
        <p:spPr bwMode="auto">
          <a:xfrm flipH="1">
            <a:off x="6207125" y="2774933"/>
            <a:ext cx="2443163" cy="2101850"/>
          </a:xfrm>
          <a:prstGeom prst="line">
            <a:avLst/>
          </a:prstGeom>
          <a:noFill/>
          <a:ln w="28575">
            <a:solidFill>
              <a:schemeClr val="tx1"/>
            </a:solidFill>
            <a:round/>
            <a:headEnd type="none" w="lg" len="lg"/>
            <a:tailEnd type="none" w="lg" len="lg"/>
          </a:ln>
        </p:spPr>
        <p:txBody>
          <a:bodyPr>
            <a:prstTxWarp prst="textNoShape">
              <a:avLst/>
            </a:prstTxWarp>
          </a:bodyPr>
          <a:lstStyle/>
          <a:p>
            <a:endParaRPr lang="en-US"/>
          </a:p>
        </p:txBody>
      </p:sp>
      <p:sp>
        <p:nvSpPr>
          <p:cNvPr id="27654" name="Text Box 6"/>
          <p:cNvSpPr txBox="1">
            <a:spLocks noChangeArrowheads="1"/>
          </p:cNvSpPr>
          <p:nvPr/>
        </p:nvSpPr>
        <p:spPr bwMode="auto">
          <a:xfrm>
            <a:off x="8286750" y="2405046"/>
            <a:ext cx="781050" cy="366712"/>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i="1">
                <a:latin typeface="Arial" pitchFamily="-105" charset="0"/>
              </a:rPr>
              <a:t>110 K</a:t>
            </a:r>
          </a:p>
        </p:txBody>
      </p:sp>
      <p:sp>
        <p:nvSpPr>
          <p:cNvPr id="27655" name="Text Box 7"/>
          <p:cNvSpPr txBox="1">
            <a:spLocks noChangeArrowheads="1"/>
          </p:cNvSpPr>
          <p:nvPr/>
        </p:nvSpPr>
        <p:spPr bwMode="auto">
          <a:xfrm>
            <a:off x="5722938" y="2406633"/>
            <a:ext cx="781050" cy="366713"/>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i="1">
                <a:latin typeface="Arial" pitchFamily="-105" charset="0"/>
              </a:rPr>
              <a:t>270 K</a:t>
            </a:r>
          </a:p>
        </p:txBody>
      </p:sp>
      <p:sp>
        <p:nvSpPr>
          <p:cNvPr id="27656" name="Line 12"/>
          <p:cNvSpPr>
            <a:spLocks noChangeShapeType="1"/>
          </p:cNvSpPr>
          <p:nvPr/>
        </p:nvSpPr>
        <p:spPr bwMode="auto">
          <a:xfrm>
            <a:off x="6208713" y="3916346"/>
            <a:ext cx="2457450" cy="12700"/>
          </a:xfrm>
          <a:prstGeom prst="line">
            <a:avLst/>
          </a:prstGeom>
          <a:noFill/>
          <a:ln w="9525">
            <a:solidFill>
              <a:schemeClr val="tx1"/>
            </a:solidFill>
            <a:prstDash val="dash"/>
            <a:round/>
            <a:headEnd type="none" w="lg" len="lg"/>
            <a:tailEnd type="none" w="lg" len="lg"/>
          </a:ln>
        </p:spPr>
        <p:txBody>
          <a:bodyPr>
            <a:prstTxWarp prst="textNoShape">
              <a:avLst/>
            </a:prstTxWarp>
          </a:bodyPr>
          <a:lstStyle/>
          <a:p>
            <a:endParaRPr lang="en-US"/>
          </a:p>
        </p:txBody>
      </p:sp>
      <p:sp>
        <p:nvSpPr>
          <p:cNvPr id="27657" name="Text Box 13"/>
          <p:cNvSpPr txBox="1">
            <a:spLocks noChangeArrowheads="1"/>
          </p:cNvSpPr>
          <p:nvPr/>
        </p:nvSpPr>
        <p:spPr bwMode="auto">
          <a:xfrm>
            <a:off x="7775575" y="3476608"/>
            <a:ext cx="831850" cy="366713"/>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i="1">
                <a:latin typeface="Arial" pitchFamily="-105" charset="0"/>
              </a:rPr>
              <a:t>elastic</a:t>
            </a:r>
          </a:p>
        </p:txBody>
      </p:sp>
      <p:sp>
        <p:nvSpPr>
          <p:cNvPr id="27658" name="Text Box 14"/>
          <p:cNvSpPr txBox="1">
            <a:spLocks noChangeArrowheads="1"/>
          </p:cNvSpPr>
          <p:nvPr/>
        </p:nvSpPr>
        <p:spPr bwMode="auto">
          <a:xfrm>
            <a:off x="7672388" y="4275121"/>
            <a:ext cx="946150" cy="366712"/>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i="1">
                <a:latin typeface="Arial" pitchFamily="-105" charset="0"/>
              </a:rPr>
              <a:t>viscous</a:t>
            </a:r>
          </a:p>
        </p:txBody>
      </p:sp>
      <p:sp>
        <p:nvSpPr>
          <p:cNvPr id="27659" name="Text Box 15"/>
          <p:cNvSpPr txBox="1">
            <a:spLocks noChangeArrowheads="1"/>
          </p:cNvSpPr>
          <p:nvPr/>
        </p:nvSpPr>
        <p:spPr bwMode="auto">
          <a:xfrm>
            <a:off x="7046913" y="2406633"/>
            <a:ext cx="781050" cy="366713"/>
          </a:xfrm>
          <a:prstGeom prst="rect">
            <a:avLst/>
          </a:prstGeom>
          <a:noFill/>
          <a:ln w="9525">
            <a:noFill/>
            <a:miter lim="800000"/>
            <a:headEnd type="none" w="lg" len="lg"/>
            <a:tailEnd type="none" w="lg" len="lg"/>
          </a:ln>
        </p:spPr>
        <p:txBody>
          <a:bodyPr wrap="none">
            <a:prstTxWarp prst="textNoShape">
              <a:avLst/>
            </a:prstTxWarp>
            <a:spAutoFit/>
          </a:bodyPr>
          <a:lstStyle/>
          <a:p>
            <a:r>
              <a:rPr lang="en-US" sz="1800" i="1">
                <a:latin typeface="Arial" pitchFamily="-105" charset="0"/>
              </a:rPr>
              <a:t>190 K</a:t>
            </a:r>
          </a:p>
        </p:txBody>
      </p:sp>
      <p:sp>
        <p:nvSpPr>
          <p:cNvPr id="27660" name="Text Box 16"/>
          <p:cNvSpPr txBox="1">
            <a:spLocks noChangeArrowheads="1"/>
          </p:cNvSpPr>
          <p:nvPr/>
        </p:nvSpPr>
        <p:spPr bwMode="auto">
          <a:xfrm>
            <a:off x="177800" y="1700196"/>
            <a:ext cx="5732463" cy="3508375"/>
          </a:xfrm>
          <a:prstGeom prst="rect">
            <a:avLst/>
          </a:prstGeom>
          <a:noFill/>
          <a:ln w="9525">
            <a:noFill/>
            <a:miter lim="800000"/>
            <a:headEnd type="none" w="lg" len="lg"/>
            <a:tailEnd type="none" w="lg" len="lg"/>
          </a:ln>
        </p:spPr>
        <p:txBody>
          <a:bodyPr>
            <a:prstTxWarp prst="textNoShape">
              <a:avLst/>
            </a:prstTxWarp>
            <a:spAutoFit/>
          </a:bodyPr>
          <a:lstStyle/>
          <a:p>
            <a:pPr>
              <a:buFontTx/>
              <a:buChar char="•"/>
            </a:pPr>
            <a:r>
              <a:rPr lang="en-US" sz="2800" dirty="0"/>
              <a:t>E.g. for ice the base of the elastic layer is at about 190 K</a:t>
            </a:r>
          </a:p>
          <a:p>
            <a:pPr>
              <a:buFontTx/>
              <a:buChar char="•"/>
            </a:pPr>
            <a:r>
              <a:rPr lang="en-US" sz="2800" dirty="0"/>
              <a:t> The measured elastic layer thickness is 1.4 km (from previous slide)</a:t>
            </a:r>
          </a:p>
          <a:p>
            <a:pPr>
              <a:buFontTx/>
              <a:buChar char="•"/>
            </a:pPr>
            <a:r>
              <a:rPr lang="en-US" sz="2800" dirty="0"/>
              <a:t> So the thermal gradient is 60 K/km</a:t>
            </a:r>
          </a:p>
          <a:p>
            <a:pPr>
              <a:buFontTx/>
              <a:buChar char="•"/>
            </a:pPr>
            <a:r>
              <a:rPr lang="en-US" sz="2800" dirty="0"/>
              <a:t> This tells us that the (conductive) ice shell thickness is 2.7 </a:t>
            </a:r>
            <a:r>
              <a:rPr lang="en-US" sz="2800" dirty="0" smtClean="0"/>
              <a:t>km</a:t>
            </a:r>
            <a:endParaRPr lang="en-US" sz="2800" dirty="0"/>
          </a:p>
          <a:p>
            <a:pPr>
              <a:buFontTx/>
              <a:buChar char="•"/>
            </a:pPr>
            <a:endParaRPr lang="en-US" sz="2800" dirty="0"/>
          </a:p>
        </p:txBody>
      </p:sp>
      <p:sp>
        <p:nvSpPr>
          <p:cNvPr id="27661" name="Line 19"/>
          <p:cNvSpPr>
            <a:spLocks noChangeShapeType="1"/>
          </p:cNvSpPr>
          <p:nvPr/>
        </p:nvSpPr>
        <p:spPr bwMode="auto">
          <a:xfrm>
            <a:off x="8812213" y="3173396"/>
            <a:ext cx="0" cy="723900"/>
          </a:xfrm>
          <a:prstGeom prst="line">
            <a:avLst/>
          </a:prstGeom>
          <a:noFill/>
          <a:ln w="9525">
            <a:solidFill>
              <a:schemeClr val="tx1"/>
            </a:solidFill>
            <a:round/>
            <a:headEnd type="none" w="lg" len="lg"/>
            <a:tailEnd type="triangle" w="lg" len="lg"/>
          </a:ln>
        </p:spPr>
        <p:txBody>
          <a:bodyPr>
            <a:prstTxWarp prst="textNoShape">
              <a:avLst/>
            </a:prstTxWarp>
          </a:bodyPr>
          <a:lstStyle/>
          <a:p>
            <a:endParaRPr lang="en-US"/>
          </a:p>
        </p:txBody>
      </p:sp>
      <p:sp>
        <p:nvSpPr>
          <p:cNvPr id="27662" name="Text Box 20"/>
          <p:cNvSpPr txBox="1">
            <a:spLocks noChangeArrowheads="1"/>
          </p:cNvSpPr>
          <p:nvPr/>
        </p:nvSpPr>
        <p:spPr bwMode="auto">
          <a:xfrm rot="5400000">
            <a:off x="8608219" y="3242453"/>
            <a:ext cx="804862"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dirty="0"/>
              <a:t>Depth</a:t>
            </a:r>
          </a:p>
        </p:txBody>
      </p:sp>
      <p:sp>
        <p:nvSpPr>
          <p:cNvPr id="27663" name="Line 21"/>
          <p:cNvSpPr>
            <a:spLocks noChangeShapeType="1"/>
          </p:cNvSpPr>
          <p:nvPr/>
        </p:nvSpPr>
        <p:spPr bwMode="auto">
          <a:xfrm>
            <a:off x="7124700" y="2800333"/>
            <a:ext cx="0" cy="1114425"/>
          </a:xfrm>
          <a:prstGeom prst="line">
            <a:avLst/>
          </a:prstGeom>
          <a:noFill/>
          <a:ln w="28575">
            <a:solidFill>
              <a:srgbClr val="FF0000"/>
            </a:solidFill>
            <a:round/>
            <a:headEnd type="triangle" w="lg" len="lg"/>
            <a:tailEnd type="triangle" w="lg" len="lg"/>
          </a:ln>
        </p:spPr>
        <p:txBody>
          <a:bodyPr>
            <a:prstTxWarp prst="textNoShape">
              <a:avLst/>
            </a:prstTxWarp>
          </a:bodyPr>
          <a:lstStyle/>
          <a:p>
            <a:endParaRPr lang="en-US"/>
          </a:p>
        </p:txBody>
      </p:sp>
      <p:sp>
        <p:nvSpPr>
          <p:cNvPr id="27664" name="Text Box 22"/>
          <p:cNvSpPr txBox="1">
            <a:spLocks noChangeArrowheads="1"/>
          </p:cNvSpPr>
          <p:nvPr/>
        </p:nvSpPr>
        <p:spPr bwMode="auto">
          <a:xfrm>
            <a:off x="6249988" y="3090846"/>
            <a:ext cx="917575"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b="1">
                <a:solidFill>
                  <a:srgbClr val="FF0000"/>
                </a:solidFill>
              </a:rPr>
              <a:t>1.4 km</a:t>
            </a:r>
          </a:p>
        </p:txBody>
      </p:sp>
      <p:sp>
        <p:nvSpPr>
          <p:cNvPr id="27665" name="Text Box 23"/>
          <p:cNvSpPr txBox="1">
            <a:spLocks noChangeArrowheads="1"/>
          </p:cNvSpPr>
          <p:nvPr/>
        </p:nvSpPr>
        <p:spPr bwMode="auto">
          <a:xfrm>
            <a:off x="6832600" y="4811696"/>
            <a:ext cx="1479550" cy="396875"/>
          </a:xfrm>
          <a:prstGeom prst="rect">
            <a:avLst/>
          </a:prstGeom>
          <a:noFill/>
          <a:ln w="9525">
            <a:noFill/>
            <a:miter lim="800000"/>
            <a:headEnd type="none" w="lg" len="lg"/>
            <a:tailEnd type="none" w="lg" len="lg"/>
          </a:ln>
        </p:spPr>
        <p:txBody>
          <a:bodyPr wrap="none">
            <a:prstTxWarp prst="textNoShape">
              <a:avLst/>
            </a:prstTxWarp>
            <a:spAutoFit/>
          </a:bodyPr>
          <a:lstStyle/>
          <a:p>
            <a:r>
              <a:rPr lang="en-US"/>
              <a:t>Temperature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8229600" cy="1143000"/>
          </a:xfrm>
        </p:spPr>
        <p:txBody>
          <a:bodyPr>
            <a:normAutofit/>
          </a:bodyPr>
          <a:lstStyle/>
          <a:p>
            <a:pPr eaLnBrk="1" hangingPunct="1"/>
            <a:r>
              <a:rPr lang="en-US" sz="3600" i="1" dirty="0"/>
              <a:t>T</a:t>
            </a:r>
            <a:r>
              <a:rPr lang="en-US" sz="3600" i="1" baseline="-25000" dirty="0"/>
              <a:t>e</a:t>
            </a:r>
            <a:r>
              <a:rPr lang="en-US" sz="3600" dirty="0"/>
              <a:t> and age</a:t>
            </a:r>
          </a:p>
        </p:txBody>
      </p:sp>
      <p:sp>
        <p:nvSpPr>
          <p:cNvPr id="28675" name="Rectangle 3"/>
          <p:cNvSpPr>
            <a:spLocks noGrp="1" noChangeArrowheads="1"/>
          </p:cNvSpPr>
          <p:nvPr>
            <p:ph type="body" idx="1"/>
          </p:nvPr>
        </p:nvSpPr>
        <p:spPr>
          <a:xfrm>
            <a:off x="295036" y="1288880"/>
            <a:ext cx="3700463" cy="4859337"/>
          </a:xfrm>
        </p:spPr>
        <p:txBody>
          <a:bodyPr>
            <a:normAutofit/>
          </a:bodyPr>
          <a:lstStyle/>
          <a:p>
            <a:pPr eaLnBrk="1" hangingPunct="1"/>
            <a:r>
              <a:rPr lang="en-US" sz="2400" dirty="0"/>
              <a:t>The elastic thickness recorded is the </a:t>
            </a:r>
            <a:r>
              <a:rPr lang="en-US" sz="2400" i="1" dirty="0"/>
              <a:t>lowest since the episode of deformation</a:t>
            </a:r>
          </a:p>
          <a:p>
            <a:pPr eaLnBrk="1" hangingPunct="1"/>
            <a:r>
              <a:rPr lang="en-US" sz="2400" dirty="0"/>
              <a:t>In general, elastic thicknesses get larger with time </a:t>
            </a:r>
            <a:r>
              <a:rPr lang="en-US" sz="2400" dirty="0" smtClean="0">
                <a:solidFill>
                  <a:srgbClr val="FF0000"/>
                </a:solidFill>
              </a:rPr>
              <a:t>(i.e. larger toward present day. why</a:t>
            </a:r>
            <a:r>
              <a:rPr lang="en-US" sz="2400" dirty="0">
                <a:solidFill>
                  <a:srgbClr val="FF0000"/>
                </a:solidFill>
              </a:rPr>
              <a:t>?)</a:t>
            </a:r>
          </a:p>
        </p:txBody>
      </p:sp>
      <p:sp>
        <p:nvSpPr>
          <p:cNvPr id="28676" name="Text Box 5"/>
          <p:cNvSpPr txBox="1">
            <a:spLocks noChangeArrowheads="1"/>
          </p:cNvSpPr>
          <p:nvPr/>
        </p:nvSpPr>
        <p:spPr bwMode="auto">
          <a:xfrm>
            <a:off x="5160963" y="1058863"/>
            <a:ext cx="2152650" cy="304800"/>
          </a:xfrm>
          <a:prstGeom prst="rect">
            <a:avLst/>
          </a:prstGeom>
          <a:noFill/>
          <a:ln w="9525">
            <a:noFill/>
            <a:miter lim="800000"/>
            <a:headEnd/>
            <a:tailEnd/>
          </a:ln>
        </p:spPr>
        <p:txBody>
          <a:bodyPr wrap="none">
            <a:prstTxWarp prst="textNoShape">
              <a:avLst/>
            </a:prstTxWarp>
            <a:spAutoFit/>
          </a:bodyPr>
          <a:lstStyle/>
          <a:p>
            <a:r>
              <a:rPr lang="en-US" sz="1400"/>
              <a:t>McGovern et al., </a:t>
            </a:r>
            <a:r>
              <a:rPr lang="en-US" sz="1400" i="1"/>
              <a:t>JGR</a:t>
            </a:r>
            <a:r>
              <a:rPr lang="en-US" sz="1400"/>
              <a:t> 2002</a:t>
            </a:r>
          </a:p>
        </p:txBody>
      </p:sp>
      <p:grpSp>
        <p:nvGrpSpPr>
          <p:cNvPr id="2" name="Group 10"/>
          <p:cNvGrpSpPr>
            <a:grpSpLocks/>
          </p:cNvGrpSpPr>
          <p:nvPr/>
        </p:nvGrpSpPr>
        <p:grpSpPr bwMode="auto">
          <a:xfrm>
            <a:off x="3810000" y="898525"/>
            <a:ext cx="4946650" cy="3870325"/>
            <a:chOff x="3360" y="504"/>
            <a:chExt cx="2400" cy="1898"/>
          </a:xfrm>
        </p:grpSpPr>
        <p:pic>
          <p:nvPicPr>
            <p:cNvPr id="28679" name="Picture 4" descr="2002je001854-o14"/>
            <p:cNvPicPr>
              <a:picLocks noChangeAspect="1" noChangeArrowheads="1"/>
            </p:cNvPicPr>
            <p:nvPr/>
          </p:nvPicPr>
          <p:blipFill>
            <a:blip r:embed="rId2"/>
            <a:srcRect b="50107"/>
            <a:stretch>
              <a:fillRect/>
            </a:stretch>
          </p:blipFill>
          <p:spPr bwMode="auto">
            <a:xfrm>
              <a:off x="3450" y="767"/>
              <a:ext cx="2002" cy="1635"/>
            </a:xfrm>
            <a:prstGeom prst="rect">
              <a:avLst/>
            </a:prstGeom>
            <a:noFill/>
            <a:ln w="9525">
              <a:noFill/>
              <a:miter lim="800000"/>
              <a:headEnd/>
              <a:tailEnd/>
            </a:ln>
          </p:spPr>
        </p:pic>
        <p:sp>
          <p:nvSpPr>
            <p:cNvPr id="28680" name="Text Box 6"/>
            <p:cNvSpPr txBox="1">
              <a:spLocks noChangeArrowheads="1"/>
            </p:cNvSpPr>
            <p:nvPr/>
          </p:nvSpPr>
          <p:spPr bwMode="auto">
            <a:xfrm>
              <a:off x="5032" y="512"/>
              <a:ext cx="465" cy="181"/>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Small </a:t>
              </a:r>
              <a:r>
                <a:rPr lang="en-US" i="1" dirty="0">
                  <a:solidFill>
                    <a:srgbClr val="FF0000"/>
                  </a:solidFill>
                </a:rPr>
                <a:t>h</a:t>
              </a:r>
              <a:r>
                <a:rPr lang="en-US" sz="1800" i="1" baseline="-25000" dirty="0" smtClean="0">
                  <a:solidFill>
                    <a:srgbClr val="FF0000"/>
                  </a:solidFill>
                </a:rPr>
                <a:t>e</a:t>
              </a:r>
              <a:endParaRPr lang="en-US" sz="1800" i="1" baseline="-25000" dirty="0">
                <a:solidFill>
                  <a:srgbClr val="FF0000"/>
                </a:solidFill>
              </a:endParaRPr>
            </a:p>
          </p:txBody>
        </p:sp>
        <p:sp>
          <p:nvSpPr>
            <p:cNvPr id="28681" name="Text Box 7"/>
            <p:cNvSpPr txBox="1">
              <a:spLocks noChangeArrowheads="1"/>
            </p:cNvSpPr>
            <p:nvPr/>
          </p:nvSpPr>
          <p:spPr bwMode="auto">
            <a:xfrm>
              <a:off x="3360" y="504"/>
              <a:ext cx="467" cy="181"/>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Large </a:t>
              </a:r>
              <a:r>
                <a:rPr lang="en-US" i="1" dirty="0">
                  <a:solidFill>
                    <a:srgbClr val="FF0000"/>
                  </a:solidFill>
                </a:rPr>
                <a:t>h</a:t>
              </a:r>
              <a:r>
                <a:rPr lang="en-US" sz="1800" i="1" baseline="-25000" dirty="0" smtClean="0">
                  <a:solidFill>
                    <a:srgbClr val="FF0000"/>
                  </a:solidFill>
                </a:rPr>
                <a:t>e</a:t>
              </a:r>
              <a:endParaRPr lang="en-US" sz="1800" i="1" baseline="-25000" dirty="0">
                <a:solidFill>
                  <a:srgbClr val="FF0000"/>
                </a:solidFill>
              </a:endParaRPr>
            </a:p>
          </p:txBody>
        </p:sp>
        <p:sp>
          <p:nvSpPr>
            <p:cNvPr id="28682" name="Line 8"/>
            <p:cNvSpPr>
              <a:spLocks noChangeShapeType="1"/>
            </p:cNvSpPr>
            <p:nvPr/>
          </p:nvSpPr>
          <p:spPr bwMode="auto">
            <a:xfrm>
              <a:off x="5487" y="923"/>
              <a:ext cx="0" cy="1159"/>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28683" name="Text Box 9"/>
            <p:cNvSpPr txBox="1">
              <a:spLocks noChangeArrowheads="1"/>
            </p:cNvSpPr>
            <p:nvPr/>
          </p:nvSpPr>
          <p:spPr bwMode="auto">
            <a:xfrm rot="5400000">
              <a:off x="5282" y="1307"/>
              <a:ext cx="778" cy="17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Decreasing age</a:t>
              </a:r>
              <a:endParaRPr lang="en-US" sz="1800" i="1" baseline="-25000">
                <a:solidFill>
                  <a:srgbClr val="FF0000"/>
                </a:solidFill>
              </a:endParaRPr>
            </a:p>
          </p:txBody>
        </p:sp>
      </p:grpSp>
      <p:sp>
        <p:nvSpPr>
          <p:cNvPr id="28678" name="Rectangle 11"/>
          <p:cNvSpPr>
            <a:spLocks noChangeArrowheads="1"/>
          </p:cNvSpPr>
          <p:nvPr/>
        </p:nvSpPr>
        <p:spPr bwMode="auto">
          <a:xfrm>
            <a:off x="132695" y="4922782"/>
            <a:ext cx="8913812" cy="2068513"/>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smtClean="0"/>
              <a:t>SO </a:t>
            </a:r>
            <a:r>
              <a:rPr lang="en-US" sz="2400" dirty="0"/>
              <a:t>by looking at features of different ages, we can potentially measure how </a:t>
            </a:r>
            <a:r>
              <a:rPr lang="en-US" sz="2400" i="1" dirty="0"/>
              <a:t>h</a:t>
            </a:r>
            <a:r>
              <a:rPr lang="en-US" sz="2400" i="1" baseline="-25000" dirty="0" smtClean="0"/>
              <a:t>e</a:t>
            </a:r>
            <a:r>
              <a:rPr lang="en-US" sz="2400" dirty="0"/>
              <a:t>, and thus the temperature structure, have varied over time</a:t>
            </a:r>
          </a:p>
          <a:p>
            <a:pPr marL="342900" indent="-342900">
              <a:spcBef>
                <a:spcPct val="20000"/>
              </a:spcBef>
              <a:buFontTx/>
              <a:buChar char="•"/>
            </a:pPr>
            <a:r>
              <a:rPr lang="en-US" sz="2400" dirty="0"/>
              <a:t>This is important for understanding planetary evolution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57200" y="0"/>
            <a:ext cx="8229600" cy="1143000"/>
          </a:xfrm>
        </p:spPr>
        <p:txBody>
          <a:bodyPr>
            <a:normAutofit/>
          </a:bodyPr>
          <a:lstStyle/>
          <a:p>
            <a:pPr eaLnBrk="1" hangingPunct="1"/>
            <a:r>
              <a:rPr lang="en-US" sz="3600" dirty="0" smtClean="0"/>
              <a:t>Flexure Summary</a:t>
            </a:r>
            <a:endParaRPr lang="en-US" sz="3600" dirty="0"/>
          </a:p>
        </p:txBody>
      </p:sp>
      <p:sp>
        <p:nvSpPr>
          <p:cNvPr id="9221" name="Rectangle 3"/>
          <p:cNvSpPr>
            <a:spLocks noGrp="1" noChangeArrowheads="1"/>
          </p:cNvSpPr>
          <p:nvPr>
            <p:ph type="body" idx="1"/>
          </p:nvPr>
        </p:nvSpPr>
        <p:spPr>
          <a:xfrm>
            <a:off x="457200" y="1000125"/>
            <a:ext cx="8447088" cy="1236663"/>
          </a:xfrm>
        </p:spPr>
        <p:txBody>
          <a:bodyPr>
            <a:normAutofit/>
          </a:bodyPr>
          <a:lstStyle/>
          <a:p>
            <a:pPr eaLnBrk="1" hangingPunct="1"/>
            <a:r>
              <a:rPr lang="en-US" sz="2400">
                <a:solidFill>
                  <a:srgbClr val="FF0000"/>
                </a:solidFill>
              </a:rPr>
              <a:t>Flexural equation</a:t>
            </a:r>
            <a:r>
              <a:rPr lang="en-US" sz="2400"/>
              <a:t> determines how loads are supported:</a:t>
            </a:r>
          </a:p>
        </p:txBody>
      </p:sp>
      <p:graphicFrame>
        <p:nvGraphicFramePr>
          <p:cNvPr id="9218" name="Object 4"/>
          <p:cNvGraphicFramePr>
            <a:graphicFrameLocks noChangeAspect="1"/>
          </p:cNvGraphicFramePr>
          <p:nvPr/>
        </p:nvGraphicFramePr>
        <p:xfrm>
          <a:off x="2378075" y="1379538"/>
          <a:ext cx="4314825" cy="1017587"/>
        </p:xfrm>
        <a:graphic>
          <a:graphicData uri="http://schemas.openxmlformats.org/presentationml/2006/ole">
            <mc:AlternateContent xmlns:mc="http://schemas.openxmlformats.org/markup-compatibility/2006">
              <mc:Choice xmlns:v="urn:schemas-microsoft-com:vml" Requires="v">
                <p:oleObj spid="_x0000_s635991" name="Equation" r:id="rId4" imgW="1777680" imgH="419040" progId="Equation.3">
                  <p:embed/>
                </p:oleObj>
              </mc:Choice>
              <mc:Fallback>
                <p:oleObj name="Equation" r:id="rId4" imgW="177768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075" y="1379538"/>
                        <a:ext cx="4314825" cy="1017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222" name="Rectangle 5"/>
          <p:cNvSpPr>
            <a:spLocks noChangeArrowheads="1"/>
          </p:cNvSpPr>
          <p:nvPr/>
        </p:nvSpPr>
        <p:spPr bwMode="auto">
          <a:xfrm>
            <a:off x="350838" y="2294546"/>
            <a:ext cx="8447087" cy="1236663"/>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The </a:t>
            </a:r>
            <a:r>
              <a:rPr lang="en-US" sz="2400" dirty="0">
                <a:solidFill>
                  <a:srgbClr val="FF0000"/>
                </a:solidFill>
              </a:rPr>
              <a:t>flexural parameter</a:t>
            </a:r>
            <a:r>
              <a:rPr lang="en-US" sz="2400" dirty="0"/>
              <a:t> </a:t>
            </a:r>
            <a:r>
              <a:rPr lang="en-US" sz="2400" i="1" dirty="0">
                <a:latin typeface="Symbol" pitchFamily="-105" charset="2"/>
              </a:rPr>
              <a:t>a</a:t>
            </a:r>
            <a:r>
              <a:rPr lang="en-US" sz="2400" dirty="0"/>
              <a:t> gives us the characteristic wavelength of </a:t>
            </a:r>
            <a:r>
              <a:rPr lang="en-US" sz="2400" dirty="0" smtClean="0"/>
              <a:t>deformation.  This goes as D</a:t>
            </a:r>
            <a:r>
              <a:rPr lang="en-US" sz="2400" baseline="30000" dirty="0" smtClean="0"/>
              <a:t>1/4 </a:t>
            </a:r>
            <a:r>
              <a:rPr lang="en-US" sz="2400" dirty="0" smtClean="0"/>
              <a:t>and as h</a:t>
            </a:r>
            <a:r>
              <a:rPr lang="en-US" sz="2400" baseline="-25000" dirty="0" smtClean="0"/>
              <a:t>e</a:t>
            </a:r>
            <a:r>
              <a:rPr lang="en-US" sz="2400" baseline="30000" dirty="0" smtClean="0"/>
              <a:t>3/4</a:t>
            </a:r>
            <a:endParaRPr lang="en-US" sz="2400" baseline="30000" dirty="0"/>
          </a:p>
        </p:txBody>
      </p:sp>
      <p:graphicFrame>
        <p:nvGraphicFramePr>
          <p:cNvPr id="9219" name="Object 6"/>
          <p:cNvGraphicFramePr>
            <a:graphicFrameLocks noChangeAspect="1"/>
          </p:cNvGraphicFramePr>
          <p:nvPr/>
        </p:nvGraphicFramePr>
        <p:xfrm>
          <a:off x="1513681" y="3143372"/>
          <a:ext cx="2713038" cy="868362"/>
        </p:xfrm>
        <a:graphic>
          <a:graphicData uri="http://schemas.openxmlformats.org/presentationml/2006/ole">
            <mc:AlternateContent xmlns:mc="http://schemas.openxmlformats.org/markup-compatibility/2006">
              <mc:Choice xmlns:v="urn:schemas-microsoft-com:vml" Requires="v">
                <p:oleObj spid="_x0000_s635992" name="Equation" r:id="rId6" imgW="952500" imgH="304800" progId="Equation.3">
                  <p:embed/>
                </p:oleObj>
              </mc:Choice>
              <mc:Fallback>
                <p:oleObj name="Equation" r:id="rId6" imgW="952500" imgH="304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3681" y="3143372"/>
                        <a:ext cx="2713038" cy="868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223" name="Rectangle 7"/>
          <p:cNvSpPr>
            <a:spLocks noChangeArrowheads="1"/>
          </p:cNvSpPr>
          <p:nvPr/>
        </p:nvSpPr>
        <p:spPr bwMode="auto">
          <a:xfrm>
            <a:off x="288925" y="4093308"/>
            <a:ext cx="8855075" cy="1236662"/>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t>Loads with wavelengths &gt;&gt; </a:t>
            </a:r>
            <a:r>
              <a:rPr lang="en-US" sz="2400" i="1" dirty="0" smtClean="0">
                <a:latin typeface="Symbol" pitchFamily="-105" charset="2"/>
              </a:rPr>
              <a:t>α</a:t>
            </a:r>
            <a:r>
              <a:rPr lang="en-US" sz="2400" dirty="0" smtClean="0"/>
              <a:t> </a:t>
            </a:r>
            <a:r>
              <a:rPr lang="en-US" sz="2400" dirty="0"/>
              <a:t>are isostatically supported</a:t>
            </a:r>
          </a:p>
          <a:p>
            <a:pPr marL="342900" indent="-342900">
              <a:spcBef>
                <a:spcPct val="20000"/>
              </a:spcBef>
              <a:buFontTx/>
              <a:buChar char="•"/>
            </a:pPr>
            <a:r>
              <a:rPr lang="en-US" sz="2400" dirty="0"/>
              <a:t>Loads with wavelengths &lt;&lt; </a:t>
            </a:r>
            <a:r>
              <a:rPr lang="en-US" sz="2400" i="1" dirty="0" smtClean="0">
                <a:latin typeface="Symbol" pitchFamily="-105" charset="2"/>
              </a:rPr>
              <a:t>α</a:t>
            </a:r>
            <a:r>
              <a:rPr lang="en-US" sz="2400" dirty="0" smtClean="0"/>
              <a:t> </a:t>
            </a:r>
            <a:r>
              <a:rPr lang="en-US" sz="2400" dirty="0"/>
              <a:t>are elastically supported</a:t>
            </a:r>
          </a:p>
          <a:p>
            <a:pPr marL="342900" indent="-342900">
              <a:spcBef>
                <a:spcPct val="20000"/>
              </a:spcBef>
              <a:buFontTx/>
              <a:buChar char="•"/>
            </a:pPr>
            <a:r>
              <a:rPr lang="en-US" sz="2400" dirty="0"/>
              <a:t>We can infer </a:t>
            </a:r>
            <a:r>
              <a:rPr lang="en-US" sz="2400" i="1" dirty="0" smtClean="0">
                <a:latin typeface="Symbol" pitchFamily="-105" charset="2"/>
              </a:rPr>
              <a:t>α</a:t>
            </a:r>
            <a:r>
              <a:rPr lang="en-US" sz="2400" dirty="0" smtClean="0"/>
              <a:t> </a:t>
            </a:r>
            <a:r>
              <a:rPr lang="en-US" sz="2400" dirty="0"/>
              <a:t>from looking at flexural topography (or by using gravity &amp; topography together – admittance)</a:t>
            </a:r>
          </a:p>
          <a:p>
            <a:pPr marL="342900" indent="-342900">
              <a:spcBef>
                <a:spcPct val="20000"/>
              </a:spcBef>
              <a:buFontTx/>
              <a:buChar char="•"/>
            </a:pPr>
            <a:r>
              <a:rPr lang="en-US" sz="2400" dirty="0"/>
              <a:t>Because the rigidity depends on the temperature structure, determining </a:t>
            </a:r>
            <a:r>
              <a:rPr lang="en-US" sz="2400" i="1" dirty="0" smtClean="0">
                <a:latin typeface="Symbol" pitchFamily="-105" charset="2"/>
              </a:rPr>
              <a:t>α</a:t>
            </a:r>
            <a:r>
              <a:rPr lang="en-US" sz="2400" dirty="0" smtClean="0"/>
              <a:t> </a:t>
            </a:r>
            <a:r>
              <a:rPr lang="en-US" sz="2400" dirty="0"/>
              <a:t>allows us to determine </a:t>
            </a:r>
            <a:r>
              <a:rPr lang="en-US" sz="2400" i="1" dirty="0" err="1"/>
              <a:t>dT</a:t>
            </a:r>
            <a:r>
              <a:rPr lang="en-US" sz="2400" i="1" dirty="0"/>
              <a:t>/</a:t>
            </a:r>
            <a:r>
              <a:rPr lang="en-US" sz="2400" i="1" dirty="0" err="1" smtClean="0"/>
              <a:t>dz</a:t>
            </a:r>
            <a:endParaRPr lang="en-US" sz="2400" dirty="0"/>
          </a:p>
        </p:txBody>
      </p:sp>
      <p:graphicFrame>
        <p:nvGraphicFramePr>
          <p:cNvPr id="224262" name="Object 47"/>
          <p:cNvGraphicFramePr>
            <a:graphicFrameLocks noChangeAspect="1"/>
          </p:cNvGraphicFramePr>
          <p:nvPr/>
        </p:nvGraphicFramePr>
        <p:xfrm>
          <a:off x="5458862" y="3209070"/>
          <a:ext cx="1852613" cy="884238"/>
        </p:xfrm>
        <a:graphic>
          <a:graphicData uri="http://schemas.openxmlformats.org/presentationml/2006/ole">
            <mc:AlternateContent xmlns:mc="http://schemas.openxmlformats.org/markup-compatibility/2006">
              <mc:Choice xmlns:v="urn:schemas-microsoft-com:vml" Requires="v">
                <p:oleObj spid="_x0000_s635993" name="Equation" r:id="rId8" imgW="876300" imgH="419100" progId="Equation.3">
                  <p:embed/>
                </p:oleObj>
              </mc:Choice>
              <mc:Fallback>
                <p:oleObj name="Equation" r:id="rId8" imgW="8763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8862" y="3209070"/>
                        <a:ext cx="1852613" cy="884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 name="Rectangle 46"/>
          <p:cNvSpPr>
            <a:spLocks noChangeArrowheads="1"/>
          </p:cNvSpPr>
          <p:nvPr/>
        </p:nvSpPr>
        <p:spPr bwMode="auto">
          <a:xfrm>
            <a:off x="5372770" y="3201987"/>
            <a:ext cx="1997319" cy="949936"/>
          </a:xfrm>
          <a:prstGeom prst="rect">
            <a:avLst/>
          </a:prstGeom>
          <a:noFill/>
          <a:ln w="28575">
            <a:solidFill>
              <a:srgbClr val="FF0000"/>
            </a:solidFill>
            <a:miter lim="800000"/>
            <a:headEnd type="none" w="lg" len="lg"/>
            <a:tailEnd type="none" w="lg" len="lg"/>
          </a:ln>
        </p:spPr>
        <p:txBody>
          <a:bodyPr wrap="none" anchor="ctr">
            <a:prstTxWarp prst="textNoShape">
              <a:avLst/>
            </a:prstTxWarp>
          </a:bodyPr>
          <a:lstStyle/>
          <a:p>
            <a:endParaRPr lang="en-US"/>
          </a:p>
        </p:txBody>
      </p:sp>
      <p:sp>
        <p:nvSpPr>
          <p:cNvPr id="11" name="Rectangle 46"/>
          <p:cNvSpPr>
            <a:spLocks noChangeArrowheads="1"/>
          </p:cNvSpPr>
          <p:nvPr/>
        </p:nvSpPr>
        <p:spPr bwMode="auto">
          <a:xfrm>
            <a:off x="1513681" y="3143372"/>
            <a:ext cx="2872704" cy="949936"/>
          </a:xfrm>
          <a:prstGeom prst="rect">
            <a:avLst/>
          </a:prstGeom>
          <a:noFill/>
          <a:ln w="28575">
            <a:solidFill>
              <a:srgbClr val="FF0000"/>
            </a:solidFill>
            <a:miter lim="800000"/>
            <a:headEnd type="none" w="lg" len="lg"/>
            <a:tailEnd type="none" w="lg" len="lg"/>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0784715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Picture 4" descr="mars-wiec.tiff"/>
          <p:cNvPicPr>
            <a:picLocks noChangeAspect="1"/>
          </p:cNvPicPr>
          <p:nvPr/>
        </p:nvPicPr>
        <p:blipFill>
          <a:blip r:embed="rId3"/>
          <a:srcRect b="32773"/>
          <a:stretch>
            <a:fillRect/>
          </a:stretch>
        </p:blipFill>
        <p:spPr>
          <a:xfrm>
            <a:off x="-41708" y="353101"/>
            <a:ext cx="5399910" cy="6504899"/>
          </a:xfrm>
          <a:prstGeom prst="rect">
            <a:avLst/>
          </a:prstGeom>
        </p:spPr>
      </p:pic>
      <p:sp>
        <p:nvSpPr>
          <p:cNvPr id="3" name="Rectangle 3"/>
          <p:cNvSpPr txBox="1">
            <a:spLocks noChangeArrowheads="1"/>
          </p:cNvSpPr>
          <p:nvPr/>
        </p:nvSpPr>
        <p:spPr>
          <a:xfrm>
            <a:off x="5617611" y="1056002"/>
            <a:ext cx="3327454" cy="3126318"/>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800" b="1" dirty="0" smtClean="0">
                <a:solidFill>
                  <a:schemeClr val="tx1"/>
                </a:solidFill>
              </a:rPr>
              <a:t>Back to Mars:</a:t>
            </a:r>
          </a:p>
          <a:p>
            <a:pPr algn="l"/>
            <a:r>
              <a:rPr lang="en-US" sz="2800" dirty="0" smtClean="0">
                <a:solidFill>
                  <a:schemeClr val="tx1"/>
                </a:solidFill>
              </a:rPr>
              <a:t>Which of your regions identified earlier do you think are </a:t>
            </a:r>
          </a:p>
          <a:p>
            <a:pPr marL="514350" indent="-514350" algn="l">
              <a:buAutoNum type="alphaLcParenR"/>
            </a:pPr>
            <a:r>
              <a:rPr lang="en-US" sz="2800" dirty="0" smtClean="0">
                <a:solidFill>
                  <a:schemeClr val="tx1"/>
                </a:solidFill>
              </a:rPr>
              <a:t>Uncompensated </a:t>
            </a:r>
            <a:endParaRPr lang="en-US" sz="2800" dirty="0">
              <a:solidFill>
                <a:schemeClr val="tx1"/>
              </a:solidFill>
            </a:endParaRPr>
          </a:p>
          <a:p>
            <a:pPr marL="514350" indent="-514350" algn="l">
              <a:buAutoNum type="alphaLcParenR"/>
            </a:pPr>
            <a:r>
              <a:rPr lang="en-US" sz="2800" dirty="0" err="1" smtClean="0">
                <a:solidFill>
                  <a:schemeClr val="tx1"/>
                </a:solidFill>
              </a:rPr>
              <a:t>Isostatically</a:t>
            </a:r>
            <a:r>
              <a:rPr lang="en-US" sz="2800" dirty="0" smtClean="0">
                <a:solidFill>
                  <a:schemeClr val="tx1"/>
                </a:solidFill>
              </a:rPr>
              <a:t> Compensated?</a:t>
            </a:r>
          </a:p>
          <a:p>
            <a:pPr marL="514350" indent="-514350" algn="l">
              <a:buAutoNum type="alphaLcParenR"/>
            </a:pPr>
            <a:r>
              <a:rPr lang="en-US" sz="2800" dirty="0" smtClean="0">
                <a:solidFill>
                  <a:schemeClr val="tx1"/>
                </a:solidFill>
              </a:rPr>
              <a:t>Neither</a:t>
            </a:r>
          </a:p>
        </p:txBody>
      </p:sp>
    </p:spTree>
    <p:extLst>
      <p:ext uri="{BB962C8B-B14F-4D97-AF65-F5344CB8AC3E}">
        <p14:creationId xmlns:p14="http://schemas.microsoft.com/office/powerpoint/2010/main" val="4561469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559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8403" y="5748632"/>
            <a:ext cx="8328465" cy="96826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06" name="Text Box 2"/>
          <p:cNvSpPr txBox="1">
            <a:spLocks noChangeArrowheads="1"/>
          </p:cNvSpPr>
          <p:nvPr/>
        </p:nvSpPr>
        <p:spPr bwMode="auto">
          <a:xfrm>
            <a:off x="0" y="176520"/>
            <a:ext cx="9144000" cy="584776"/>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200" dirty="0" smtClean="0"/>
              <a:t>Bulk Densities of Planets:  How Do We Know Them?</a:t>
            </a:r>
            <a:endParaRPr lang="en-US" sz="3200" dirty="0"/>
          </a:p>
        </p:txBody>
      </p:sp>
      <p:sp>
        <p:nvSpPr>
          <p:cNvPr id="119813" name="Rectangle 5"/>
          <p:cNvSpPr>
            <a:spLocks noChangeArrowheads="1"/>
          </p:cNvSpPr>
          <p:nvPr/>
        </p:nvSpPr>
        <p:spPr bwMode="auto">
          <a:xfrm>
            <a:off x="215771" y="897936"/>
            <a:ext cx="8675688" cy="2246769"/>
          </a:xfrm>
          <a:prstGeom prst="rect">
            <a:avLst/>
          </a:prstGeom>
          <a:noFill/>
          <a:ln w="9525">
            <a:noFill/>
            <a:miter lim="800000"/>
            <a:headEnd/>
            <a:tailEnd/>
          </a:ln>
        </p:spPr>
        <p:txBody>
          <a:bodyPr>
            <a:prstTxWarp prst="textNoShape">
              <a:avLst/>
            </a:prstTxWarp>
            <a:spAutoFit/>
          </a:bodyPr>
          <a:lstStyle/>
          <a:p>
            <a:pPr marL="457200" indent="-457200"/>
            <a:r>
              <a:rPr lang="en-US" sz="2000" dirty="0">
                <a:solidFill>
                  <a:srgbClr val="FF0000"/>
                </a:solidFill>
              </a:rPr>
              <a:t>SIZE OF A PLANET</a:t>
            </a:r>
          </a:p>
          <a:p>
            <a:pPr marL="457200" indent="-457200">
              <a:buFont typeface="Arial" pitchFamily="-105" charset="0"/>
              <a:buAutoNum type="arabicPeriod"/>
            </a:pPr>
            <a:r>
              <a:rPr lang="en-US" sz="2000" dirty="0"/>
              <a:t>Earth-based telescopic observations:  </a:t>
            </a:r>
          </a:p>
          <a:p>
            <a:pPr marL="914400" lvl="1" indent="-457200">
              <a:buFont typeface="Arial" pitchFamily="-105" charset="0"/>
              <a:buNone/>
            </a:pPr>
            <a:r>
              <a:rPr lang="en-US" sz="2000" dirty="0"/>
              <a:t>	Diameter, D = angular size (in radians) * distance from </a:t>
            </a:r>
            <a:r>
              <a:rPr lang="en-US" sz="2000" dirty="0" smtClean="0"/>
              <a:t>Earth</a:t>
            </a:r>
            <a:endParaRPr lang="en-US" sz="1600" dirty="0" smtClean="0"/>
          </a:p>
          <a:p>
            <a:pPr marL="914400" lvl="1" indent="-457200">
              <a:buFont typeface="Arial" pitchFamily="-105" charset="0"/>
              <a:buNone/>
            </a:pPr>
            <a:endParaRPr lang="en-US" sz="2000" dirty="0"/>
          </a:p>
          <a:p>
            <a:pPr marL="457200" indent="-457200">
              <a:buFont typeface="Arial" pitchFamily="-105" charset="0"/>
              <a:buAutoNum type="arabicPeriod"/>
            </a:pPr>
            <a:r>
              <a:rPr lang="en-US" sz="2000" dirty="0"/>
              <a:t>Use a lander and triangulate using an orbiter</a:t>
            </a:r>
          </a:p>
          <a:p>
            <a:pPr marL="914400" lvl="1" indent="-457200">
              <a:buFont typeface="Arial" pitchFamily="-105" charset="0"/>
              <a:buNone/>
            </a:pPr>
            <a:endParaRPr lang="en-US" sz="2000" dirty="0"/>
          </a:p>
          <a:p>
            <a:pPr marL="457200" indent="-457200">
              <a:buFont typeface="Arial" pitchFamily="-105" charset="0"/>
              <a:buAutoNum type="arabicPeriod"/>
            </a:pPr>
            <a:r>
              <a:rPr lang="en-US" sz="2000" dirty="0"/>
              <a:t>Other approaches (e.g., radar, stellar </a:t>
            </a:r>
            <a:r>
              <a:rPr lang="en-US" sz="2000" dirty="0" smtClean="0"/>
              <a:t>occultations </a:t>
            </a:r>
            <a:r>
              <a:rPr lang="en-US" sz="2000" dirty="0"/>
              <a:t>by the planet)</a:t>
            </a:r>
          </a:p>
        </p:txBody>
      </p:sp>
      <p:sp>
        <p:nvSpPr>
          <p:cNvPr id="119814" name="Rectangle 6"/>
          <p:cNvSpPr>
            <a:spLocks noChangeArrowheads="1"/>
          </p:cNvSpPr>
          <p:nvPr/>
        </p:nvSpPr>
        <p:spPr bwMode="auto">
          <a:xfrm>
            <a:off x="241429" y="3335195"/>
            <a:ext cx="8534400" cy="2246769"/>
          </a:xfrm>
          <a:prstGeom prst="rect">
            <a:avLst/>
          </a:prstGeom>
          <a:noFill/>
          <a:ln w="9525">
            <a:noFill/>
            <a:miter lim="800000"/>
            <a:headEnd/>
            <a:tailEnd/>
          </a:ln>
        </p:spPr>
        <p:txBody>
          <a:bodyPr>
            <a:prstTxWarp prst="textNoShape">
              <a:avLst/>
            </a:prstTxWarp>
            <a:spAutoFit/>
          </a:bodyPr>
          <a:lstStyle/>
          <a:p>
            <a:pPr marL="457200" indent="-457200"/>
            <a:r>
              <a:rPr lang="en-US" sz="2000" dirty="0">
                <a:solidFill>
                  <a:srgbClr val="FF0000"/>
                </a:solidFill>
              </a:rPr>
              <a:t>MASS OF A PLANET</a:t>
            </a:r>
          </a:p>
          <a:p>
            <a:pPr marL="457200" indent="-457200">
              <a:buFont typeface="Arial" pitchFamily="-105" charset="0"/>
              <a:buAutoNum type="arabicPeriod"/>
            </a:pPr>
            <a:r>
              <a:rPr lang="en-US" sz="2000" dirty="0"/>
              <a:t>Measure orbital period and distance of</a:t>
            </a:r>
            <a:r>
              <a:rPr lang="en-US" sz="2000" dirty="0" smtClean="0"/>
              <a:t> satellites and use </a:t>
            </a:r>
            <a:r>
              <a:rPr lang="en-US" sz="2000" dirty="0">
                <a:solidFill>
                  <a:srgbClr val="800000"/>
                </a:solidFill>
              </a:rPr>
              <a:t>Kepler’s 3rd </a:t>
            </a:r>
            <a:r>
              <a:rPr lang="en-US" sz="2000" dirty="0" smtClean="0">
                <a:solidFill>
                  <a:srgbClr val="800000"/>
                </a:solidFill>
              </a:rPr>
              <a:t>law</a:t>
            </a:r>
          </a:p>
          <a:p>
            <a:pPr marL="914400" lvl="1" indent="-457200">
              <a:buFont typeface="Arial" pitchFamily="-105" charset="0"/>
              <a:buNone/>
            </a:pPr>
            <a:endParaRPr lang="en-US" sz="2000" dirty="0" smtClean="0"/>
          </a:p>
          <a:p>
            <a:pPr marL="457200" indent="-457200">
              <a:buFont typeface="Arial" pitchFamily="-105" charset="0"/>
              <a:buAutoNum type="arabicPeriod"/>
            </a:pPr>
            <a:r>
              <a:rPr lang="en-US" sz="2000" dirty="0"/>
              <a:t>What about planets without Moons or those</a:t>
            </a:r>
            <a:r>
              <a:rPr lang="en-US" sz="2000" dirty="0" smtClean="0"/>
              <a:t> that haven’t had orbiting artificial satellite yet?</a:t>
            </a:r>
          </a:p>
          <a:p>
            <a:pPr marL="914400" lvl="1" indent="-457200">
              <a:buFont typeface="Arial"/>
              <a:buChar char="•"/>
            </a:pPr>
            <a:r>
              <a:rPr lang="en-US" sz="2000" dirty="0" smtClean="0"/>
              <a:t>use </a:t>
            </a:r>
            <a:r>
              <a:rPr lang="en-US" sz="2000" dirty="0"/>
              <a:t>spacecraft tracking data (we’ll talk about this later</a:t>
            </a:r>
            <a:r>
              <a:rPr lang="en-US" sz="2000" dirty="0" smtClean="0"/>
              <a:t>)</a:t>
            </a:r>
          </a:p>
          <a:p>
            <a:pPr marL="914400" lvl="1" indent="-457200">
              <a:buFont typeface="Arial"/>
              <a:buChar char="•"/>
            </a:pPr>
            <a:r>
              <a:rPr lang="en-US" sz="2000" dirty="0" smtClean="0">
                <a:solidFill>
                  <a:schemeClr val="accent6">
                    <a:lumMod val="75000"/>
                  </a:schemeClr>
                </a:solidFill>
              </a:rPr>
              <a:t>other methods possible</a:t>
            </a:r>
            <a:r>
              <a:rPr lang="en-US" sz="2000" dirty="0">
                <a:solidFill>
                  <a:schemeClr val="accent6">
                    <a:lumMod val="75000"/>
                  </a:schemeClr>
                </a:solidFill>
              </a:rPr>
              <a:t>, generally used only when none of above work</a:t>
            </a:r>
          </a:p>
        </p:txBody>
      </p:sp>
      <p:sp>
        <p:nvSpPr>
          <p:cNvPr id="6" name="Text Box 19"/>
          <p:cNvSpPr txBox="1">
            <a:spLocks noChangeArrowheads="1"/>
          </p:cNvSpPr>
          <p:nvPr/>
        </p:nvSpPr>
        <p:spPr bwMode="auto">
          <a:xfrm>
            <a:off x="2623525" y="5748632"/>
            <a:ext cx="6697294" cy="1200329"/>
          </a:xfrm>
          <a:prstGeom prst="rect">
            <a:avLst/>
          </a:prstGeom>
          <a:noFill/>
          <a:ln w="9525">
            <a:noFill/>
            <a:miter lim="800000"/>
            <a:headEnd/>
            <a:tailEnd/>
          </a:ln>
        </p:spPr>
        <p:txBody>
          <a:bodyPr wrap="square">
            <a:prstTxWarp prst="textNoShape">
              <a:avLst/>
            </a:prstTxWarp>
            <a:spAutoFit/>
          </a:bodyPr>
          <a:lstStyle/>
          <a:p>
            <a:r>
              <a:rPr lang="en-US" i="1" dirty="0" smtClean="0">
                <a:solidFill>
                  <a:srgbClr val="800000"/>
                </a:solidFill>
                <a:latin typeface="Symbol" charset="2"/>
                <a:cs typeface="Symbol" charset="2"/>
              </a:rPr>
              <a:t>t</a:t>
            </a:r>
            <a:r>
              <a:rPr lang="en-US" i="1" dirty="0" smtClean="0">
                <a:solidFill>
                  <a:srgbClr val="800000"/>
                </a:solidFill>
              </a:rPr>
              <a:t> – orbital period of planet about Sun or satellite about planet</a:t>
            </a:r>
          </a:p>
          <a:p>
            <a:r>
              <a:rPr lang="en-US" i="1" dirty="0">
                <a:solidFill>
                  <a:srgbClr val="800000"/>
                </a:solidFill>
              </a:rPr>
              <a:t>a</a:t>
            </a:r>
            <a:r>
              <a:rPr lang="en-US" i="1" dirty="0" smtClean="0">
                <a:solidFill>
                  <a:srgbClr val="800000"/>
                </a:solidFill>
              </a:rPr>
              <a:t> – semi-major axis of orbital ellipse</a:t>
            </a:r>
          </a:p>
          <a:p>
            <a:r>
              <a:rPr lang="en-US" i="1" dirty="0" smtClean="0">
                <a:solidFill>
                  <a:srgbClr val="800000"/>
                </a:solidFill>
              </a:rPr>
              <a:t>M – mass of orbited body </a:t>
            </a:r>
          </a:p>
          <a:p>
            <a:endParaRPr lang="en-US" i="1" dirty="0">
              <a:solidFill>
                <a:srgbClr val="800000"/>
              </a:solidFill>
            </a:endParaRPr>
          </a:p>
        </p:txBody>
      </p:sp>
      <p:sp>
        <p:nvSpPr>
          <p:cNvPr id="7" name="Rectangle 6"/>
          <p:cNvSpPr/>
          <p:nvPr/>
        </p:nvSpPr>
        <p:spPr>
          <a:xfrm>
            <a:off x="344061" y="6003350"/>
            <a:ext cx="2164003" cy="369332"/>
          </a:xfrm>
          <a:prstGeom prst="rect">
            <a:avLst/>
          </a:prstGeom>
        </p:spPr>
        <p:txBody>
          <a:bodyPr wrap="none">
            <a:spAutoFit/>
          </a:bodyPr>
          <a:lstStyle/>
          <a:p>
            <a:pPr marL="457200" indent="-457200"/>
            <a:r>
              <a:rPr lang="en-US" baseline="30000" dirty="0" smtClean="0">
                <a:solidFill>
                  <a:srgbClr val="800000"/>
                </a:solidFill>
              </a:rPr>
              <a:t> </a:t>
            </a:r>
            <a:r>
              <a:rPr lang="en-US" i="1" dirty="0" err="1" smtClean="0">
                <a:solidFill>
                  <a:srgbClr val="800000"/>
                </a:solidFill>
                <a:latin typeface="Symbol" pitchFamily="-105" charset="2"/>
                <a:sym typeface="Symbol" pitchFamily="-105" charset="2"/>
              </a:rPr>
              <a:t></a:t>
            </a:r>
            <a:r>
              <a:rPr lang="en-US" i="1" baseline="30000" dirty="0" err="1" smtClean="0">
                <a:solidFill>
                  <a:srgbClr val="800000"/>
                </a:solidFill>
                <a:latin typeface="Symbol" pitchFamily="-105" charset="2"/>
                <a:sym typeface="Symbol" pitchFamily="-105" charset="2"/>
              </a:rPr>
              <a:t></a:t>
            </a:r>
            <a:r>
              <a:rPr lang="en-US" i="1" dirty="0" smtClean="0">
                <a:solidFill>
                  <a:srgbClr val="800000"/>
                </a:solidFill>
              </a:rPr>
              <a:t> =  (</a:t>
            </a:r>
            <a:r>
              <a:rPr lang="en-US" i="1" dirty="0" smtClean="0">
                <a:solidFill>
                  <a:srgbClr val="800000"/>
                </a:solidFill>
                <a:sym typeface="Symbol" pitchFamily="-105" charset="2"/>
              </a:rPr>
              <a:t>4 </a:t>
            </a:r>
            <a:r>
              <a:rPr lang="en-US" i="1" dirty="0" err="1" smtClean="0">
                <a:solidFill>
                  <a:srgbClr val="800000"/>
                </a:solidFill>
                <a:sym typeface="Symbol" pitchFamily="-105" charset="2"/>
              </a:rPr>
              <a:t></a:t>
            </a:r>
            <a:r>
              <a:rPr lang="en-US" i="1" baseline="30000" dirty="0" err="1" smtClean="0">
                <a:solidFill>
                  <a:srgbClr val="800000"/>
                </a:solidFill>
                <a:latin typeface="Symbol" pitchFamily="-105" charset="2"/>
                <a:sym typeface="Symbol" pitchFamily="-105" charset="2"/>
              </a:rPr>
              <a:t></a:t>
            </a:r>
            <a:r>
              <a:rPr lang="en-US" i="1" dirty="0" smtClean="0">
                <a:solidFill>
                  <a:srgbClr val="800000"/>
                </a:solidFill>
              </a:rPr>
              <a:t> / GM) * a</a:t>
            </a:r>
            <a:r>
              <a:rPr lang="en-US" i="1" baseline="30000" dirty="0" smtClean="0">
                <a:solidFill>
                  <a:srgbClr val="800000"/>
                </a:solidFill>
              </a:rPr>
              <a:t>3</a:t>
            </a:r>
            <a:r>
              <a:rPr lang="en-US" i="1" dirty="0" smtClean="0">
                <a:solidFill>
                  <a:srgbClr val="800000"/>
                </a:solidFill>
              </a:rPr>
              <a:t> </a:t>
            </a:r>
          </a:p>
        </p:txBody>
      </p:sp>
      <p:cxnSp>
        <p:nvCxnSpPr>
          <p:cNvPr id="14" name="Curved Connector 13"/>
          <p:cNvCxnSpPr/>
          <p:nvPr/>
        </p:nvCxnSpPr>
        <p:spPr>
          <a:xfrm rot="16200000" flipH="1">
            <a:off x="6792234" y="4458481"/>
            <a:ext cx="1669429" cy="910872"/>
          </a:xfrm>
          <a:prstGeom prst="curvedConnector3">
            <a:avLst>
              <a:gd name="adj1" fmla="val 50000"/>
            </a:avLst>
          </a:prstGeom>
          <a:ln w="41275"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5356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rs-wiec.tiff"/>
          <p:cNvPicPr>
            <a:picLocks noChangeAspect="1"/>
          </p:cNvPicPr>
          <p:nvPr/>
        </p:nvPicPr>
        <p:blipFill>
          <a:blip r:embed="rId3"/>
          <a:srcRect b="32773"/>
          <a:stretch>
            <a:fillRect/>
          </a:stretch>
        </p:blipFill>
        <p:spPr>
          <a:xfrm>
            <a:off x="0" y="-32325"/>
            <a:ext cx="5660571" cy="6818900"/>
          </a:xfrm>
          <a:prstGeom prst="rect">
            <a:avLst/>
          </a:prstGeom>
        </p:spPr>
      </p:pic>
    </p:spTree>
    <p:extLst>
      <p:ext uri="{BB962C8B-B14F-4D97-AF65-F5344CB8AC3E}">
        <p14:creationId xmlns:p14="http://schemas.microsoft.com/office/powerpoint/2010/main" val="15565866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6522"/>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771" y="-16230"/>
            <a:ext cx="9054242" cy="369332"/>
          </a:xfrm>
          <a:prstGeom prst="rect">
            <a:avLst/>
          </a:prstGeom>
          <a:noFill/>
        </p:spPr>
        <p:txBody>
          <a:bodyPr wrap="square" rtlCol="0">
            <a:spAutoFit/>
          </a:bodyPr>
          <a:lstStyle/>
          <a:p>
            <a:r>
              <a:rPr lang="en-US" dirty="0" smtClean="0">
                <a:solidFill>
                  <a:srgbClr val="0000FF"/>
                </a:solidFill>
              </a:rPr>
              <a:t>Motivation</a:t>
            </a:r>
            <a:r>
              <a:rPr lang="en-US" dirty="0" smtClean="0"/>
              <a:t>	Observations	 Gravity due to a plate 	Attenuation 	Compensation	    </a:t>
            </a:r>
            <a:r>
              <a:rPr lang="en-US" dirty="0" smtClean="0">
                <a:solidFill>
                  <a:srgbClr val="0000FF"/>
                </a:solidFill>
              </a:rPr>
              <a:t>Summary</a:t>
            </a:r>
            <a:r>
              <a:rPr lang="en-US" dirty="0" smtClean="0"/>
              <a:t>	</a:t>
            </a:r>
            <a:endParaRPr lang="en-US" dirty="0"/>
          </a:p>
        </p:txBody>
      </p:sp>
      <p:pic>
        <p:nvPicPr>
          <p:cNvPr id="7" name="Picture 6" descr="mars-wiec.tiff"/>
          <p:cNvPicPr>
            <a:picLocks noChangeAspect="1"/>
          </p:cNvPicPr>
          <p:nvPr/>
        </p:nvPicPr>
        <p:blipFill>
          <a:blip r:embed="rId3"/>
          <a:srcRect b="32773"/>
          <a:stretch>
            <a:fillRect/>
          </a:stretch>
        </p:blipFill>
        <p:spPr>
          <a:xfrm>
            <a:off x="-41708" y="353101"/>
            <a:ext cx="5399910" cy="6504899"/>
          </a:xfrm>
          <a:prstGeom prst="rect">
            <a:avLst/>
          </a:prstGeom>
        </p:spPr>
      </p:pic>
      <p:pic>
        <p:nvPicPr>
          <p:cNvPr id="2" name="Picture 1" descr="412220ab.2.jpg"/>
          <p:cNvPicPr>
            <a:picLocks noChangeAspect="1"/>
          </p:cNvPicPr>
          <p:nvPr/>
        </p:nvPicPr>
        <p:blipFill rotWithShape="1">
          <a:blip r:embed="rId4">
            <a:extLst>
              <a:ext uri="{28A0092B-C50C-407E-A947-70E740481C1C}">
                <a14:useLocalDpi xmlns:a14="http://schemas.microsoft.com/office/drawing/2010/main" val="0"/>
              </a:ext>
            </a:extLst>
          </a:blip>
          <a:srcRect l="16667" r="13593" b="41347"/>
          <a:stretch/>
        </p:blipFill>
        <p:spPr>
          <a:xfrm>
            <a:off x="4976295" y="386522"/>
            <a:ext cx="4167705" cy="2704848"/>
          </a:xfrm>
          <a:prstGeom prst="rect">
            <a:avLst/>
          </a:prstGeom>
        </p:spPr>
      </p:pic>
      <p:sp>
        <p:nvSpPr>
          <p:cNvPr id="8" name="Rectangle 3"/>
          <p:cNvSpPr txBox="1">
            <a:spLocks noChangeArrowheads="1"/>
          </p:cNvSpPr>
          <p:nvPr/>
        </p:nvSpPr>
        <p:spPr>
          <a:xfrm>
            <a:off x="5040676" y="3478444"/>
            <a:ext cx="3806247" cy="289077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accent6">
                    <a:lumMod val="50000"/>
                  </a:schemeClr>
                </a:solidFill>
              </a:rPr>
              <a:t>Follow-up problem set:</a:t>
            </a:r>
          </a:p>
          <a:p>
            <a:pPr marL="457200" indent="-457200" algn="l">
              <a:buAutoNum type="arabicPeriod"/>
            </a:pPr>
            <a:r>
              <a:rPr lang="en-US" sz="2400" dirty="0" smtClean="0">
                <a:solidFill>
                  <a:schemeClr val="accent6">
                    <a:lumMod val="50000"/>
                  </a:schemeClr>
                </a:solidFill>
              </a:rPr>
              <a:t>Olympus Mons</a:t>
            </a:r>
          </a:p>
          <a:p>
            <a:pPr marL="457200" indent="-457200" algn="l">
              <a:buAutoNum type="arabicPeriod"/>
            </a:pPr>
            <a:r>
              <a:rPr lang="en-US" sz="2400" dirty="0" smtClean="0">
                <a:solidFill>
                  <a:schemeClr val="accent6">
                    <a:lumMod val="50000"/>
                  </a:schemeClr>
                </a:solidFill>
              </a:rPr>
              <a:t>N/S dichotomy:  Airy </a:t>
            </a:r>
            <a:r>
              <a:rPr lang="en-US" sz="2400" dirty="0" err="1" smtClean="0">
                <a:solidFill>
                  <a:schemeClr val="accent6">
                    <a:lumMod val="50000"/>
                  </a:schemeClr>
                </a:solidFill>
              </a:rPr>
              <a:t>vs</a:t>
            </a:r>
            <a:r>
              <a:rPr lang="en-US" sz="2400" dirty="0" smtClean="0">
                <a:solidFill>
                  <a:schemeClr val="accent6">
                    <a:lumMod val="50000"/>
                  </a:schemeClr>
                </a:solidFill>
              </a:rPr>
              <a:t> Pratt </a:t>
            </a:r>
            <a:r>
              <a:rPr lang="en-US" sz="2400" dirty="0" err="1" smtClean="0">
                <a:solidFill>
                  <a:schemeClr val="accent6">
                    <a:lumMod val="50000"/>
                  </a:schemeClr>
                </a:solidFill>
              </a:rPr>
              <a:t>isostacy</a:t>
            </a:r>
            <a:endParaRPr lang="en-US" sz="2400" dirty="0" smtClean="0">
              <a:solidFill>
                <a:schemeClr val="accent6">
                  <a:lumMod val="50000"/>
                </a:schemeClr>
              </a:solidFill>
            </a:endParaRPr>
          </a:p>
          <a:p>
            <a:pPr marL="457200" indent="-457200" algn="l">
              <a:buAutoNum type="arabicPeriod"/>
            </a:pPr>
            <a:r>
              <a:rPr lang="en-US" sz="2400" dirty="0" smtClean="0">
                <a:solidFill>
                  <a:schemeClr val="accent6">
                    <a:lumMod val="50000"/>
                  </a:schemeClr>
                </a:solidFill>
              </a:rPr>
              <a:t>Hellas basin – could it have it excavated mantle material?</a:t>
            </a:r>
          </a:p>
          <a:p>
            <a:pPr marL="457200" indent="-457200" algn="l">
              <a:buAutoNum type="arabicPeriod"/>
            </a:pPr>
            <a:endParaRPr lang="en-US" sz="2400" dirty="0" smtClean="0">
              <a:solidFill>
                <a:schemeClr val="accent6">
                  <a:lumMod val="50000"/>
                </a:schemeClr>
              </a:solidFill>
            </a:endParaRPr>
          </a:p>
        </p:txBody>
      </p:sp>
    </p:spTree>
    <p:extLst>
      <p:ext uri="{BB962C8B-B14F-4D97-AF65-F5344CB8AC3E}">
        <p14:creationId xmlns:p14="http://schemas.microsoft.com/office/powerpoint/2010/main" val="22775856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57200" y="306580"/>
            <a:ext cx="8458200" cy="1200329"/>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smtClean="0"/>
              <a:t>Summary:  Using gravity and topography to probe crustal structure</a:t>
            </a:r>
            <a:endParaRPr lang="en-US" sz="3600" dirty="0"/>
          </a:p>
        </p:txBody>
      </p:sp>
      <p:sp>
        <p:nvSpPr>
          <p:cNvPr id="2" name="Rectangle 1"/>
          <p:cNvSpPr/>
          <p:nvPr/>
        </p:nvSpPr>
        <p:spPr>
          <a:xfrm>
            <a:off x="457200" y="1557185"/>
            <a:ext cx="8155405" cy="5016758"/>
          </a:xfrm>
          <a:prstGeom prst="rect">
            <a:avLst/>
          </a:prstGeom>
        </p:spPr>
        <p:txBody>
          <a:bodyPr wrap="square">
            <a:spAutoFit/>
          </a:bodyPr>
          <a:lstStyle/>
          <a:p>
            <a:pPr marL="457200" indent="-457200">
              <a:buFont typeface="+mj-lt"/>
              <a:buAutoNum type="arabicPeriod"/>
            </a:pPr>
            <a:r>
              <a:rPr lang="en-US" sz="2400" dirty="0" smtClean="0">
                <a:solidFill>
                  <a:srgbClr val="0000FF"/>
                </a:solidFill>
              </a:rPr>
              <a:t>Motivation:  </a:t>
            </a:r>
            <a:r>
              <a:rPr lang="en-US" sz="2000" dirty="0" smtClean="0">
                <a:solidFill>
                  <a:srgbClr val="000000"/>
                </a:solidFill>
              </a:rPr>
              <a:t>observed gravity combined result of both topography and subsurface structure:  </a:t>
            </a:r>
            <a:r>
              <a:rPr lang="en-US" sz="2000" b="1" i="1" dirty="0" smtClean="0"/>
              <a:t>local gravity anomalies arise because </a:t>
            </a:r>
            <a:r>
              <a:rPr lang="en-US" sz="2000" b="1" i="1" dirty="0"/>
              <a:t>of lateral differences in density </a:t>
            </a:r>
            <a:r>
              <a:rPr lang="en-US" sz="2000" b="1" i="1" dirty="0" smtClean="0"/>
              <a:t>structure</a:t>
            </a:r>
          </a:p>
          <a:p>
            <a:pPr marL="457200" indent="-457200">
              <a:buFont typeface="+mj-lt"/>
              <a:buAutoNum type="arabicPeriod"/>
            </a:pPr>
            <a:r>
              <a:rPr lang="en-US" sz="2400" dirty="0" smtClean="0">
                <a:solidFill>
                  <a:srgbClr val="0000FF"/>
                </a:solidFill>
              </a:rPr>
              <a:t>Observations:  </a:t>
            </a:r>
            <a:r>
              <a:rPr lang="en-US" sz="2000" dirty="0" smtClean="0">
                <a:solidFill>
                  <a:srgbClr val="000000"/>
                </a:solidFill>
              </a:rPr>
              <a:t>How is gravity measured?  </a:t>
            </a:r>
            <a:r>
              <a:rPr lang="en-US" sz="2000" b="1" i="1" dirty="0" smtClean="0">
                <a:solidFill>
                  <a:srgbClr val="000000"/>
                </a:solidFill>
              </a:rPr>
              <a:t>Land and single satellite</a:t>
            </a:r>
          </a:p>
          <a:p>
            <a:pPr marL="457200" indent="-457200">
              <a:buFont typeface="+mj-lt"/>
              <a:buAutoNum type="arabicPeriod"/>
            </a:pPr>
            <a:r>
              <a:rPr lang="en-US" sz="2400" dirty="0" smtClean="0">
                <a:solidFill>
                  <a:srgbClr val="0000FF"/>
                </a:solidFill>
              </a:rPr>
              <a:t>Concept - Free Air Gravity</a:t>
            </a:r>
          </a:p>
          <a:p>
            <a:pPr marL="800100" lvl="1" indent="-342900">
              <a:buFont typeface="Arial"/>
              <a:buChar char="•"/>
            </a:pPr>
            <a:r>
              <a:rPr lang="en-US" sz="2000" dirty="0" smtClean="0">
                <a:solidFill>
                  <a:srgbClr val="000000"/>
                </a:solidFill>
              </a:rPr>
              <a:t>How is gravity reduced to a common “reference” surface?</a:t>
            </a:r>
            <a:r>
              <a:rPr lang="en-US" sz="2000" b="1" dirty="0" smtClean="0">
                <a:solidFill>
                  <a:srgbClr val="000000"/>
                </a:solidFill>
              </a:rPr>
              <a:t> </a:t>
            </a:r>
            <a:r>
              <a:rPr lang="en-US" sz="2000" b="1" dirty="0">
                <a:solidFill>
                  <a:srgbClr val="000000"/>
                </a:solidFill>
              </a:rPr>
              <a:t>r</a:t>
            </a:r>
            <a:r>
              <a:rPr lang="en-US" sz="2000" b="1" i="1" dirty="0" smtClean="0">
                <a:solidFill>
                  <a:srgbClr val="000000"/>
                </a:solidFill>
              </a:rPr>
              <a:t>emoval of a reference field and effect of measurement elevation</a:t>
            </a:r>
          </a:p>
          <a:p>
            <a:pPr marL="457200" indent="-457200">
              <a:buFont typeface="+mj-lt"/>
              <a:buAutoNum type="arabicPeriod"/>
            </a:pPr>
            <a:r>
              <a:rPr lang="en-US" sz="2400" dirty="0" smtClean="0">
                <a:solidFill>
                  <a:srgbClr val="0000FF"/>
                </a:solidFill>
              </a:rPr>
              <a:t>Concept - Uncompensated topography: </a:t>
            </a:r>
            <a:r>
              <a:rPr lang="en-US" sz="2000" dirty="0" smtClean="0">
                <a:solidFill>
                  <a:srgbClr val="0000FF"/>
                </a:solidFill>
              </a:rPr>
              <a:t> </a:t>
            </a:r>
            <a:r>
              <a:rPr lang="en-US" sz="2000" dirty="0" smtClean="0">
                <a:solidFill>
                  <a:srgbClr val="000000"/>
                </a:solidFill>
              </a:rPr>
              <a:t>Gravity due to surface topography</a:t>
            </a:r>
          </a:p>
          <a:p>
            <a:pPr marL="800100" lvl="1" indent="-342900">
              <a:buFont typeface="Arial"/>
              <a:buChar char="•"/>
            </a:pPr>
            <a:r>
              <a:rPr lang="en-US" sz="2000" dirty="0" smtClean="0">
                <a:solidFill>
                  <a:srgbClr val="000000"/>
                </a:solidFill>
              </a:rPr>
              <a:t>gravity at surface due to a thin plate:  </a:t>
            </a:r>
            <a:r>
              <a:rPr lang="en-US" sz="2000" b="1" i="1" dirty="0" smtClean="0">
                <a:solidFill>
                  <a:srgbClr val="000000"/>
                </a:solidFill>
                <a:latin typeface="Symbol" charset="2"/>
                <a:cs typeface="Symbol" charset="2"/>
              </a:rPr>
              <a:t>D</a:t>
            </a:r>
            <a:r>
              <a:rPr lang="en-US" sz="2000" b="1" i="1" dirty="0">
                <a:solidFill>
                  <a:srgbClr val="000000"/>
                </a:solidFill>
              </a:rPr>
              <a:t>g</a:t>
            </a:r>
            <a:r>
              <a:rPr lang="en-US" sz="2000" b="1" i="1" dirty="0" smtClean="0">
                <a:solidFill>
                  <a:srgbClr val="000000"/>
                </a:solidFill>
              </a:rPr>
              <a:t> = 2 </a:t>
            </a:r>
            <a:r>
              <a:rPr lang="en-US" sz="2000" b="1" i="1" dirty="0" smtClean="0">
                <a:solidFill>
                  <a:srgbClr val="000000"/>
                </a:solidFill>
                <a:latin typeface="Symbol" charset="2"/>
                <a:cs typeface="Symbol" charset="2"/>
              </a:rPr>
              <a:t>p</a:t>
            </a:r>
            <a:r>
              <a:rPr lang="en-US" sz="2000" b="1" i="1" dirty="0" smtClean="0">
                <a:solidFill>
                  <a:srgbClr val="000000"/>
                </a:solidFill>
              </a:rPr>
              <a:t> G</a:t>
            </a:r>
            <a:r>
              <a:rPr lang="en-US" sz="2000" b="1" i="1" dirty="0" smtClean="0">
                <a:solidFill>
                  <a:srgbClr val="000000"/>
                </a:solidFill>
                <a:latin typeface="Symbol" charset="2"/>
                <a:cs typeface="Symbol" charset="2"/>
              </a:rPr>
              <a:t> </a:t>
            </a:r>
            <a:r>
              <a:rPr lang="en-US" sz="2000" b="1" i="1" dirty="0" err="1" smtClean="0">
                <a:solidFill>
                  <a:srgbClr val="000000"/>
                </a:solidFill>
                <a:latin typeface="Symbol" charset="2"/>
                <a:cs typeface="Symbol" charset="2"/>
              </a:rPr>
              <a:t>r</a:t>
            </a:r>
            <a:r>
              <a:rPr lang="en-US" sz="2000" b="1" i="1" baseline="-25000" dirty="0" err="1" smtClean="0">
                <a:solidFill>
                  <a:srgbClr val="000000"/>
                </a:solidFill>
                <a:latin typeface="Calibri"/>
                <a:cs typeface="Calibri"/>
              </a:rPr>
              <a:t>c</a:t>
            </a:r>
            <a:r>
              <a:rPr lang="en-US" sz="2000" b="1" i="1" dirty="0" smtClean="0">
                <a:solidFill>
                  <a:srgbClr val="000000"/>
                </a:solidFill>
                <a:latin typeface="Symbol" charset="2"/>
                <a:cs typeface="Symbol" charset="2"/>
              </a:rPr>
              <a:t> </a:t>
            </a:r>
            <a:r>
              <a:rPr lang="en-US" sz="2000" b="1" i="1" dirty="0" smtClean="0">
                <a:solidFill>
                  <a:srgbClr val="000000"/>
                </a:solidFill>
              </a:rPr>
              <a:t>h</a:t>
            </a:r>
            <a:r>
              <a:rPr lang="en-US" sz="2000" dirty="0" smtClean="0">
                <a:solidFill>
                  <a:srgbClr val="000000"/>
                </a:solidFill>
              </a:rPr>
              <a:t>	</a:t>
            </a:r>
          </a:p>
          <a:p>
            <a:pPr marL="800100" lvl="1" indent="-342900">
              <a:buFont typeface="Arial"/>
              <a:buChar char="•"/>
            </a:pPr>
            <a:r>
              <a:rPr lang="en-US" sz="2000" dirty="0" smtClean="0">
                <a:solidFill>
                  <a:srgbClr val="000000"/>
                </a:solidFill>
              </a:rPr>
              <a:t>gravity </a:t>
            </a:r>
            <a:r>
              <a:rPr lang="en-US" sz="2000" dirty="0">
                <a:solidFill>
                  <a:srgbClr val="000000"/>
                </a:solidFill>
              </a:rPr>
              <a:t>at spacecraft </a:t>
            </a:r>
            <a:r>
              <a:rPr lang="en-US" sz="2000" dirty="0" smtClean="0">
                <a:solidFill>
                  <a:srgbClr val="000000"/>
                </a:solidFill>
              </a:rPr>
              <a:t>altitude:   </a:t>
            </a:r>
            <a:r>
              <a:rPr lang="en-US" sz="2000" b="1" i="1" dirty="0" smtClean="0">
                <a:solidFill>
                  <a:srgbClr val="000000"/>
                </a:solidFill>
              </a:rPr>
              <a:t>attenuation factor = </a:t>
            </a:r>
            <a:r>
              <a:rPr lang="en-US" sz="2000" b="1" i="1" dirty="0" err="1" smtClean="0">
                <a:solidFill>
                  <a:srgbClr val="000000"/>
                </a:solidFill>
              </a:rPr>
              <a:t>exp</a:t>
            </a:r>
            <a:r>
              <a:rPr lang="en-US" sz="2000" b="1" i="1" dirty="0" smtClean="0">
                <a:solidFill>
                  <a:srgbClr val="000000"/>
                </a:solidFill>
              </a:rPr>
              <a:t>(-2</a:t>
            </a:r>
            <a:r>
              <a:rPr lang="en-US" sz="2000" b="1" i="1" dirty="0" smtClean="0">
                <a:solidFill>
                  <a:srgbClr val="000000"/>
                </a:solidFill>
                <a:latin typeface="Symbol" charset="2"/>
                <a:cs typeface="Symbol" charset="2"/>
              </a:rPr>
              <a:t>p</a:t>
            </a:r>
            <a:r>
              <a:rPr lang="en-US" sz="2000" b="1" i="1" dirty="0" smtClean="0">
                <a:solidFill>
                  <a:srgbClr val="000000"/>
                </a:solidFill>
              </a:rPr>
              <a:t>z/</a:t>
            </a:r>
            <a:r>
              <a:rPr lang="en-US" sz="2000" b="1" i="1" dirty="0" smtClean="0">
                <a:solidFill>
                  <a:srgbClr val="000000"/>
                </a:solidFill>
                <a:latin typeface="Symbol" charset="2"/>
                <a:cs typeface="Symbol" charset="2"/>
              </a:rPr>
              <a:t>l</a:t>
            </a:r>
            <a:r>
              <a:rPr lang="en-US" sz="2000" b="1" i="1" dirty="0" smtClean="0">
                <a:solidFill>
                  <a:srgbClr val="000000"/>
                </a:solidFill>
              </a:rPr>
              <a:t>)</a:t>
            </a:r>
          </a:p>
          <a:p>
            <a:pPr marL="457200" indent="-457200">
              <a:buFont typeface="+mj-lt"/>
              <a:buAutoNum type="arabicPeriod" startAt="5"/>
            </a:pPr>
            <a:r>
              <a:rPr lang="en-US" sz="2400" dirty="0" smtClean="0">
                <a:solidFill>
                  <a:srgbClr val="0000FF"/>
                </a:solidFill>
              </a:rPr>
              <a:t>Concept – </a:t>
            </a:r>
            <a:r>
              <a:rPr lang="en-US" sz="2400" dirty="0" err="1" smtClean="0">
                <a:solidFill>
                  <a:srgbClr val="0000FF"/>
                </a:solidFill>
              </a:rPr>
              <a:t>Isostatic</a:t>
            </a:r>
            <a:r>
              <a:rPr lang="en-US" sz="2400" dirty="0" smtClean="0">
                <a:solidFill>
                  <a:srgbClr val="0000FF"/>
                </a:solidFill>
              </a:rPr>
              <a:t> Compensation of </a:t>
            </a:r>
            <a:r>
              <a:rPr lang="en-US" sz="2400" dirty="0">
                <a:solidFill>
                  <a:srgbClr val="0000FF"/>
                </a:solidFill>
              </a:rPr>
              <a:t>t</a:t>
            </a:r>
            <a:r>
              <a:rPr lang="en-US" sz="2400" dirty="0" smtClean="0">
                <a:solidFill>
                  <a:srgbClr val="0000FF"/>
                </a:solidFill>
              </a:rPr>
              <a:t>opography - :  </a:t>
            </a:r>
            <a:r>
              <a:rPr lang="en-US" sz="2000" dirty="0" smtClean="0">
                <a:solidFill>
                  <a:srgbClr val="000000"/>
                </a:solidFill>
              </a:rPr>
              <a:t>Support of topography via crustal thickness or crustal density variations:  </a:t>
            </a:r>
            <a:r>
              <a:rPr lang="en-US" sz="2000" b="1" i="1" dirty="0" smtClean="0">
                <a:solidFill>
                  <a:srgbClr val="000000"/>
                </a:solidFill>
              </a:rPr>
              <a:t>principle of laterally invariant pressure at depth </a:t>
            </a:r>
            <a:r>
              <a:rPr lang="en-US" sz="2000" b="1" i="1" dirty="0" smtClean="0">
                <a:solidFill>
                  <a:srgbClr val="000000"/>
                </a:solidFill>
                <a:sym typeface="Wingdings"/>
              </a:rPr>
              <a:t> equations for thickness of crustal root (Airy </a:t>
            </a:r>
            <a:r>
              <a:rPr lang="en-US" sz="2000" b="1" i="1" dirty="0" err="1" smtClean="0">
                <a:solidFill>
                  <a:srgbClr val="000000"/>
                </a:solidFill>
                <a:sym typeface="Wingdings"/>
              </a:rPr>
              <a:t>isostacy</a:t>
            </a:r>
            <a:r>
              <a:rPr lang="en-US" sz="2000" b="1" i="1" dirty="0" smtClean="0">
                <a:solidFill>
                  <a:srgbClr val="000000"/>
                </a:solidFill>
                <a:sym typeface="Wingdings"/>
              </a:rPr>
              <a:t>) or total crustal thickness (Pratt)</a:t>
            </a:r>
            <a:endParaRPr lang="en-US" sz="2000" b="1" i="1" dirty="0" smtClean="0">
              <a:solidFill>
                <a:srgbClr val="000000"/>
              </a:solidFill>
            </a:endParaRPr>
          </a:p>
        </p:txBody>
      </p:sp>
      <p:sp>
        <p:nvSpPr>
          <p:cNvPr id="5" name="Rectangle 4"/>
          <p:cNvSpPr/>
          <p:nvPr/>
        </p:nvSpPr>
        <p:spPr>
          <a:xfrm>
            <a:off x="0" y="0"/>
            <a:ext cx="9144000" cy="386522"/>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771" y="-16230"/>
            <a:ext cx="9054242" cy="369332"/>
          </a:xfrm>
          <a:prstGeom prst="rect">
            <a:avLst/>
          </a:prstGeom>
          <a:noFill/>
        </p:spPr>
        <p:txBody>
          <a:bodyPr wrap="square" rtlCol="0">
            <a:spAutoFit/>
          </a:bodyPr>
          <a:lstStyle/>
          <a:p>
            <a:r>
              <a:rPr lang="en-US" dirty="0" smtClean="0"/>
              <a:t>Motivation	Observations	 Gravity due to a plate 	Attenuation 	Compensation	    </a:t>
            </a:r>
            <a:r>
              <a:rPr lang="en-US" dirty="0" smtClean="0">
                <a:solidFill>
                  <a:srgbClr val="0000FF"/>
                </a:solidFill>
              </a:rPr>
              <a:t>Summary</a:t>
            </a:r>
            <a:r>
              <a:rPr lang="en-US" dirty="0" smtClean="0"/>
              <a:t>	</a:t>
            </a:r>
            <a:endParaRPr lang="en-US" dirty="0"/>
          </a:p>
        </p:txBody>
      </p:sp>
    </p:spTree>
    <p:extLst>
      <p:ext uri="{BB962C8B-B14F-4D97-AF65-F5344CB8AC3E}">
        <p14:creationId xmlns:p14="http://schemas.microsoft.com/office/powerpoint/2010/main" val="41060823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57200" y="228600"/>
            <a:ext cx="8458200"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smtClean="0"/>
              <a:t>Learning goals:</a:t>
            </a:r>
            <a:endParaRPr lang="en-US" sz="3600" dirty="0"/>
          </a:p>
        </p:txBody>
      </p:sp>
      <p:sp>
        <p:nvSpPr>
          <p:cNvPr id="4" name="TextBox 3"/>
          <p:cNvSpPr txBox="1"/>
          <p:nvPr/>
        </p:nvSpPr>
        <p:spPr>
          <a:xfrm>
            <a:off x="251711" y="874931"/>
            <a:ext cx="8493972" cy="830997"/>
          </a:xfrm>
          <a:prstGeom prst="rect">
            <a:avLst/>
          </a:prstGeom>
          <a:noFill/>
        </p:spPr>
        <p:txBody>
          <a:bodyPr wrap="square" rtlCol="0">
            <a:spAutoFit/>
          </a:bodyPr>
          <a:lstStyle/>
          <a:p>
            <a:endParaRPr lang="en-US" sz="2400" dirty="0" smtClean="0">
              <a:latin typeface="Calibri"/>
              <a:cs typeface="Calibri"/>
            </a:endParaRPr>
          </a:p>
          <a:p>
            <a:endParaRPr lang="en-US" sz="2400" dirty="0">
              <a:latin typeface="Calibri"/>
              <a:cs typeface="Calibri"/>
            </a:endParaRPr>
          </a:p>
        </p:txBody>
      </p:sp>
      <p:sp>
        <p:nvSpPr>
          <p:cNvPr id="2" name="Rectangle 1"/>
          <p:cNvSpPr/>
          <p:nvPr/>
        </p:nvSpPr>
        <p:spPr>
          <a:xfrm>
            <a:off x="323508" y="1122729"/>
            <a:ext cx="8663689" cy="5262979"/>
          </a:xfrm>
          <a:prstGeom prst="rect">
            <a:avLst/>
          </a:prstGeom>
        </p:spPr>
        <p:txBody>
          <a:bodyPr wrap="square">
            <a:spAutoFit/>
          </a:bodyPr>
          <a:lstStyle/>
          <a:p>
            <a:r>
              <a:rPr lang="en-US" sz="2400" dirty="0" smtClean="0">
                <a:solidFill>
                  <a:srgbClr val="000000"/>
                </a:solidFill>
              </a:rPr>
              <a:t>Students will be able to </a:t>
            </a:r>
          </a:p>
          <a:p>
            <a:endParaRPr lang="en-US" sz="2400" dirty="0" smtClean="0">
              <a:solidFill>
                <a:srgbClr val="000000"/>
              </a:solidFill>
            </a:endParaRPr>
          </a:p>
          <a:p>
            <a:pPr marL="342900" indent="-342900">
              <a:buFont typeface="Arial"/>
              <a:buChar char="•"/>
            </a:pPr>
            <a:r>
              <a:rPr lang="en-US" sz="2400" dirty="0" smtClean="0">
                <a:solidFill>
                  <a:srgbClr val="0000FF"/>
                </a:solidFill>
              </a:rPr>
              <a:t>Explain</a:t>
            </a:r>
            <a:r>
              <a:rPr lang="en-US" sz="2400" dirty="0" smtClean="0">
                <a:solidFill>
                  <a:srgbClr val="000000"/>
                </a:solidFill>
              </a:rPr>
              <a:t> the concept of free air gravity</a:t>
            </a:r>
          </a:p>
          <a:p>
            <a:pPr marL="342900" indent="-342900">
              <a:buFont typeface="Arial"/>
              <a:buChar char="•"/>
            </a:pPr>
            <a:r>
              <a:rPr lang="en-US" sz="2400" dirty="0">
                <a:solidFill>
                  <a:srgbClr val="0000FF"/>
                </a:solidFill>
              </a:rPr>
              <a:t>H</a:t>
            </a:r>
            <a:r>
              <a:rPr lang="en-US" sz="2400" dirty="0" smtClean="0">
                <a:solidFill>
                  <a:srgbClr val="0000FF"/>
                </a:solidFill>
              </a:rPr>
              <a:t>ypothesize</a:t>
            </a:r>
            <a:r>
              <a:rPr lang="en-US" sz="2400" dirty="0" smtClean="0">
                <a:solidFill>
                  <a:srgbClr val="000000"/>
                </a:solidFill>
              </a:rPr>
              <a:t> whether topography is uncompensated or compensated given gravity </a:t>
            </a:r>
            <a:r>
              <a:rPr lang="en-US" sz="2400" dirty="0">
                <a:solidFill>
                  <a:srgbClr val="000000"/>
                </a:solidFill>
              </a:rPr>
              <a:t>and topography maps </a:t>
            </a:r>
            <a:endParaRPr lang="en-US" sz="2400" dirty="0" smtClean="0">
              <a:solidFill>
                <a:srgbClr val="000000"/>
              </a:solidFill>
            </a:endParaRPr>
          </a:p>
          <a:p>
            <a:pPr marL="342900" indent="-342900">
              <a:buFont typeface="Arial"/>
              <a:buChar char="•"/>
            </a:pPr>
            <a:r>
              <a:rPr lang="en-US" sz="2400" dirty="0">
                <a:solidFill>
                  <a:srgbClr val="0000FF"/>
                </a:solidFill>
              </a:rPr>
              <a:t>Calculate</a:t>
            </a:r>
            <a:r>
              <a:rPr lang="en-US" sz="2400" dirty="0">
                <a:solidFill>
                  <a:srgbClr val="000000"/>
                </a:solidFill>
              </a:rPr>
              <a:t> </a:t>
            </a:r>
            <a:r>
              <a:rPr lang="en-US" sz="2400" dirty="0" smtClean="0">
                <a:solidFill>
                  <a:srgbClr val="000000"/>
                </a:solidFill>
              </a:rPr>
              <a:t>the expected gravity anomaly due to uncompensated topography </a:t>
            </a:r>
          </a:p>
          <a:p>
            <a:pPr marL="342900" indent="-342900">
              <a:buFont typeface="Arial"/>
              <a:buChar char="•"/>
            </a:pPr>
            <a:r>
              <a:rPr lang="en-US" sz="2400" dirty="0" smtClean="0">
                <a:solidFill>
                  <a:srgbClr val="0000FF"/>
                </a:solidFill>
              </a:rPr>
              <a:t>Explain</a:t>
            </a:r>
            <a:r>
              <a:rPr lang="en-US" sz="2400" dirty="0" smtClean="0">
                <a:solidFill>
                  <a:srgbClr val="000000"/>
                </a:solidFill>
              </a:rPr>
              <a:t> how gravity anomalies are attenuated as a function of altitude and wavelength</a:t>
            </a:r>
          </a:p>
          <a:p>
            <a:pPr marL="342900" indent="-342900">
              <a:buFont typeface="Arial"/>
              <a:buChar char="•"/>
            </a:pPr>
            <a:r>
              <a:rPr lang="en-US" sz="2400" dirty="0" smtClean="0">
                <a:solidFill>
                  <a:srgbClr val="0000FF"/>
                </a:solidFill>
              </a:rPr>
              <a:t>Calculate</a:t>
            </a:r>
            <a:r>
              <a:rPr lang="en-US" sz="2400" dirty="0" smtClean="0">
                <a:solidFill>
                  <a:srgbClr val="000000"/>
                </a:solidFill>
              </a:rPr>
              <a:t> variations in crustal thickness and/or density that could explain </a:t>
            </a:r>
            <a:r>
              <a:rPr lang="en-US" sz="2400" dirty="0" err="1" smtClean="0">
                <a:solidFill>
                  <a:srgbClr val="000000"/>
                </a:solidFill>
              </a:rPr>
              <a:t>isostatically</a:t>
            </a:r>
            <a:r>
              <a:rPr lang="en-US" sz="2400" dirty="0" smtClean="0">
                <a:solidFill>
                  <a:srgbClr val="000000"/>
                </a:solidFill>
              </a:rPr>
              <a:t> compensated topography</a:t>
            </a:r>
          </a:p>
          <a:p>
            <a:pPr marL="342900" indent="-342900">
              <a:buFont typeface="Arial"/>
              <a:buChar char="•"/>
            </a:pPr>
            <a:r>
              <a:rPr lang="en-US" sz="2400" dirty="0">
                <a:solidFill>
                  <a:srgbClr val="0000FF"/>
                </a:solidFill>
              </a:rPr>
              <a:t>U</a:t>
            </a:r>
            <a:r>
              <a:rPr lang="en-US" sz="2400" dirty="0" smtClean="0">
                <a:solidFill>
                  <a:srgbClr val="0000FF"/>
                </a:solidFill>
              </a:rPr>
              <a:t>nderstand qualitatively, and through simple quantitative calculations</a:t>
            </a:r>
            <a:r>
              <a:rPr lang="en-US" sz="2400" dirty="0" smtClean="0">
                <a:solidFill>
                  <a:srgbClr val="000000"/>
                </a:solidFill>
              </a:rPr>
              <a:t>, Science</a:t>
            </a:r>
            <a:r>
              <a:rPr lang="en-US" sz="2400" dirty="0">
                <a:solidFill>
                  <a:srgbClr val="000000"/>
                </a:solidFill>
              </a:rPr>
              <a:t>/Nature/overview papers reporting </a:t>
            </a:r>
            <a:r>
              <a:rPr lang="en-US" sz="2400" dirty="0" smtClean="0">
                <a:solidFill>
                  <a:srgbClr val="000000"/>
                </a:solidFill>
              </a:rPr>
              <a:t>crustal structure </a:t>
            </a:r>
            <a:r>
              <a:rPr lang="en-US" sz="2400" dirty="0">
                <a:solidFill>
                  <a:srgbClr val="000000"/>
                </a:solidFill>
              </a:rPr>
              <a:t>from </a:t>
            </a:r>
            <a:r>
              <a:rPr lang="en-US" sz="2400" dirty="0" smtClean="0">
                <a:solidFill>
                  <a:srgbClr val="000000"/>
                </a:solidFill>
              </a:rPr>
              <a:t>satellite observations of gravity </a:t>
            </a:r>
            <a:r>
              <a:rPr lang="en-US" sz="2400" dirty="0">
                <a:solidFill>
                  <a:srgbClr val="000000"/>
                </a:solidFill>
              </a:rPr>
              <a:t>and </a:t>
            </a:r>
            <a:r>
              <a:rPr lang="en-US" sz="2400" dirty="0" smtClean="0">
                <a:solidFill>
                  <a:srgbClr val="000000"/>
                </a:solidFill>
              </a:rPr>
              <a:t>topography</a:t>
            </a:r>
          </a:p>
        </p:txBody>
      </p:sp>
    </p:spTree>
    <p:extLst>
      <p:ext uri="{BB962C8B-B14F-4D97-AF65-F5344CB8AC3E}">
        <p14:creationId xmlns:p14="http://schemas.microsoft.com/office/powerpoint/2010/main" val="34404770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Picture 4" descr="mars-wiec.tiff"/>
          <p:cNvPicPr>
            <a:picLocks noChangeAspect="1"/>
          </p:cNvPicPr>
          <p:nvPr/>
        </p:nvPicPr>
        <p:blipFill>
          <a:blip r:embed="rId3"/>
          <a:srcRect b="65338"/>
          <a:stretch>
            <a:fillRect/>
          </a:stretch>
        </p:blipFill>
        <p:spPr>
          <a:xfrm>
            <a:off x="0" y="-32325"/>
            <a:ext cx="5660571" cy="3515754"/>
          </a:xfrm>
          <a:prstGeom prst="rect">
            <a:avLst/>
          </a:prstGeom>
        </p:spPr>
      </p:pic>
      <p:pic>
        <p:nvPicPr>
          <p:cNvPr id="4" name="Picture 3" descr="mars-wiec.tiff"/>
          <p:cNvPicPr>
            <a:picLocks noChangeAspect="1"/>
          </p:cNvPicPr>
          <p:nvPr/>
        </p:nvPicPr>
        <p:blipFill>
          <a:blip r:embed="rId3"/>
          <a:srcRect t="66667"/>
          <a:stretch>
            <a:fillRect/>
          </a:stretch>
        </p:blipFill>
        <p:spPr>
          <a:xfrm>
            <a:off x="63980" y="3483429"/>
            <a:ext cx="5596591" cy="334287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0"/>
            <a:ext cx="8229600" cy="1143000"/>
          </a:xfrm>
        </p:spPr>
        <p:txBody>
          <a:bodyPr>
            <a:normAutofit/>
          </a:bodyPr>
          <a:lstStyle/>
          <a:p>
            <a:pPr eaLnBrk="1" hangingPunct="1"/>
            <a:r>
              <a:rPr lang="en-US" sz="3600" dirty="0" smtClean="0">
                <a:cs typeface="Arial"/>
              </a:rPr>
              <a:t>Differentiation</a:t>
            </a:r>
            <a:endParaRPr lang="en-US" sz="3600" dirty="0">
              <a:cs typeface="Arial"/>
            </a:endParaRPr>
          </a:p>
        </p:txBody>
      </p:sp>
      <p:sp>
        <p:nvSpPr>
          <p:cNvPr id="4" name="TextBox 3"/>
          <p:cNvSpPr txBox="1"/>
          <p:nvPr/>
        </p:nvSpPr>
        <p:spPr>
          <a:xfrm>
            <a:off x="628756" y="860470"/>
            <a:ext cx="8341801" cy="1446550"/>
          </a:xfrm>
          <a:prstGeom prst="rect">
            <a:avLst/>
          </a:prstGeom>
          <a:noFill/>
        </p:spPr>
        <p:txBody>
          <a:bodyPr wrap="square" rtlCol="0">
            <a:spAutoFit/>
          </a:bodyPr>
          <a:lstStyle/>
          <a:p>
            <a:r>
              <a:rPr lang="en-US" sz="2400" dirty="0" smtClean="0">
                <a:latin typeface="Arial"/>
                <a:cs typeface="Arial"/>
              </a:rPr>
              <a:t>Initial Interior State: hot, uniform density</a:t>
            </a:r>
          </a:p>
          <a:p>
            <a:r>
              <a:rPr lang="en-US" sz="2000" b="1" dirty="0" smtClean="0">
                <a:solidFill>
                  <a:srgbClr val="0000FF"/>
                </a:solidFill>
                <a:latin typeface="Arial"/>
                <a:cs typeface="Arial"/>
              </a:rPr>
              <a:t>timescale for planet formation also affects initial temperature:  faster =&gt; hotter….</a:t>
            </a:r>
          </a:p>
          <a:p>
            <a:endParaRPr lang="en-US" sz="2400" dirty="0">
              <a:latin typeface="Arial"/>
              <a:cs typeface="Arial"/>
            </a:endParaRPr>
          </a:p>
        </p:txBody>
      </p:sp>
      <p:grpSp>
        <p:nvGrpSpPr>
          <p:cNvPr id="2" name="Group 29"/>
          <p:cNvGrpSpPr>
            <a:grpSpLocks/>
          </p:cNvGrpSpPr>
          <p:nvPr/>
        </p:nvGrpSpPr>
        <p:grpSpPr bwMode="auto">
          <a:xfrm>
            <a:off x="2600713" y="4930619"/>
            <a:ext cx="3813175" cy="1358900"/>
            <a:chOff x="1665" y="942"/>
            <a:chExt cx="2402" cy="856"/>
          </a:xfrm>
        </p:grpSpPr>
        <p:sp>
          <p:nvSpPr>
            <p:cNvPr id="8" name="Oval 5"/>
            <p:cNvSpPr>
              <a:spLocks noChangeArrowheads="1"/>
            </p:cNvSpPr>
            <p:nvPr/>
          </p:nvSpPr>
          <p:spPr bwMode="auto">
            <a:xfrm>
              <a:off x="1665" y="976"/>
              <a:ext cx="845" cy="781"/>
            </a:xfrm>
            <a:prstGeom prst="ellipse">
              <a:avLst/>
            </a:prstGeom>
            <a:solidFill>
              <a:schemeClr val="bg2"/>
            </a:solidFill>
            <a:ln w="9525">
              <a:solidFill>
                <a:schemeClr val="tx1"/>
              </a:solidFill>
              <a:round/>
              <a:headEnd/>
              <a:tailEnd type="none" w="lg" len="lg"/>
            </a:ln>
          </p:spPr>
          <p:txBody>
            <a:bodyPr wrap="none" anchor="ctr">
              <a:prstTxWarp prst="textNoShape">
                <a:avLst/>
              </a:prstTxWarp>
            </a:bodyPr>
            <a:lstStyle/>
            <a:p>
              <a:endParaRPr lang="en-US"/>
            </a:p>
          </p:txBody>
        </p:sp>
        <p:sp>
          <p:nvSpPr>
            <p:cNvPr id="9" name="Oval 6"/>
            <p:cNvSpPr>
              <a:spLocks noChangeArrowheads="1"/>
            </p:cNvSpPr>
            <p:nvPr/>
          </p:nvSpPr>
          <p:spPr bwMode="auto">
            <a:xfrm>
              <a:off x="1886" y="1168"/>
              <a:ext cx="413" cy="391"/>
            </a:xfrm>
            <a:prstGeom prst="ellipse">
              <a:avLst/>
            </a:prstGeom>
            <a:solidFill>
              <a:srgbClr val="FF0000"/>
            </a:solidFill>
            <a:ln w="9525">
              <a:solidFill>
                <a:schemeClr val="tx1"/>
              </a:solidFill>
              <a:round/>
              <a:headEnd/>
              <a:tailEnd type="none" w="lg" len="lg"/>
            </a:ln>
          </p:spPr>
          <p:txBody>
            <a:bodyPr wrap="none" anchor="ctr">
              <a:prstTxWarp prst="textNoShape">
                <a:avLst/>
              </a:prstTxWarp>
            </a:bodyPr>
            <a:lstStyle/>
            <a:p>
              <a:pPr algn="ctr"/>
              <a:r>
                <a:rPr lang="en-US" sz="2000" i="1" dirty="0">
                  <a:latin typeface="Symbol" pitchFamily="-105" charset="2"/>
                </a:rPr>
                <a:t>r</a:t>
              </a:r>
              <a:r>
                <a:rPr lang="en-US" i="1" baseline="-25000" dirty="0">
                  <a:latin typeface="Times New Roman" pitchFamily="-105" charset="0"/>
                </a:rPr>
                <a:t>2</a:t>
              </a:r>
            </a:p>
          </p:txBody>
        </p:sp>
        <p:sp>
          <p:nvSpPr>
            <p:cNvPr id="10" name="Oval 7"/>
            <p:cNvSpPr>
              <a:spLocks noChangeArrowheads="1"/>
            </p:cNvSpPr>
            <p:nvPr/>
          </p:nvSpPr>
          <p:spPr bwMode="auto">
            <a:xfrm>
              <a:off x="3222" y="967"/>
              <a:ext cx="845" cy="781"/>
            </a:xfrm>
            <a:prstGeom prst="ellipse">
              <a:avLst/>
            </a:prstGeom>
            <a:solidFill>
              <a:srgbClr val="CC3300"/>
            </a:solidFill>
            <a:ln w="9525">
              <a:solidFill>
                <a:schemeClr val="tx1"/>
              </a:solidFill>
              <a:round/>
              <a:headEnd/>
              <a:tailEnd type="none" w="lg" len="lg"/>
            </a:ln>
          </p:spPr>
          <p:txBody>
            <a:bodyPr wrap="none" anchor="ctr">
              <a:prstTxWarp prst="textNoShape">
                <a:avLst/>
              </a:prstTxWarp>
            </a:bodyPr>
            <a:lstStyle/>
            <a:p>
              <a:pPr algn="ctr"/>
              <a:r>
                <a:rPr lang="en-US" sz="2000" dirty="0">
                  <a:latin typeface="Times New Roman" pitchFamily="-105" charset="0"/>
                </a:rPr>
                <a:t>Uniform</a:t>
              </a:r>
            </a:p>
            <a:p>
              <a:pPr algn="ctr"/>
              <a:r>
                <a:rPr lang="en-US" sz="2000" dirty="0">
                  <a:latin typeface="Times New Roman" pitchFamily="-105" charset="0"/>
                </a:rPr>
                <a:t>density</a:t>
              </a:r>
            </a:p>
          </p:txBody>
        </p:sp>
        <p:sp>
          <p:nvSpPr>
            <p:cNvPr id="11" name="Text Box 9"/>
            <p:cNvSpPr txBox="1">
              <a:spLocks noChangeArrowheads="1"/>
            </p:cNvSpPr>
            <p:nvPr/>
          </p:nvSpPr>
          <p:spPr bwMode="auto">
            <a:xfrm>
              <a:off x="1683" y="1235"/>
              <a:ext cx="259" cy="252"/>
            </a:xfrm>
            <a:prstGeom prst="rect">
              <a:avLst/>
            </a:prstGeom>
            <a:noFill/>
            <a:ln w="9525">
              <a:noFill/>
              <a:miter lim="800000"/>
              <a:headEnd/>
              <a:tailEnd type="none" w="lg" len="lg"/>
            </a:ln>
          </p:spPr>
          <p:txBody>
            <a:bodyPr wrap="none">
              <a:prstTxWarp prst="textNoShape">
                <a:avLst/>
              </a:prstTxWarp>
              <a:spAutoFit/>
            </a:bodyPr>
            <a:lstStyle/>
            <a:p>
              <a:r>
                <a:rPr lang="en-US" sz="2000" i="1">
                  <a:latin typeface="Symbol" pitchFamily="-105" charset="2"/>
                </a:rPr>
                <a:t>r</a:t>
              </a:r>
              <a:r>
                <a:rPr lang="en-US" sz="2000" i="1" baseline="-25000">
                  <a:latin typeface="Times New Roman" pitchFamily="-105" charset="0"/>
                </a:rPr>
                <a:t>1</a:t>
              </a:r>
            </a:p>
          </p:txBody>
        </p:sp>
        <p:sp>
          <p:nvSpPr>
            <p:cNvPr id="12" name="Text Box 10"/>
            <p:cNvSpPr txBox="1">
              <a:spLocks noChangeArrowheads="1"/>
            </p:cNvSpPr>
            <p:nvPr/>
          </p:nvSpPr>
          <p:spPr bwMode="auto">
            <a:xfrm>
              <a:off x="2455" y="1546"/>
              <a:ext cx="510" cy="252"/>
            </a:xfrm>
            <a:prstGeom prst="rect">
              <a:avLst/>
            </a:prstGeom>
            <a:noFill/>
            <a:ln w="9525">
              <a:noFill/>
              <a:miter lim="800000"/>
              <a:headEnd/>
              <a:tailEnd type="none" w="lg" len="lg"/>
            </a:ln>
          </p:spPr>
          <p:txBody>
            <a:bodyPr wrap="none">
              <a:prstTxWarp prst="textNoShape">
                <a:avLst/>
              </a:prstTxWarp>
              <a:spAutoFit/>
            </a:bodyPr>
            <a:lstStyle/>
            <a:p>
              <a:r>
                <a:rPr lang="en-US" sz="2000" i="1">
                  <a:latin typeface="Symbol" pitchFamily="-105" charset="2"/>
                </a:rPr>
                <a:t>r</a:t>
              </a:r>
              <a:r>
                <a:rPr lang="en-US" sz="2000" i="1" baseline="-25000">
                  <a:latin typeface="Times New Roman" pitchFamily="-105" charset="0"/>
                </a:rPr>
                <a:t>1</a:t>
              </a:r>
              <a:r>
                <a:rPr lang="en-US" sz="2000" i="1">
                  <a:latin typeface="Times New Roman" pitchFamily="-105" charset="0"/>
                </a:rPr>
                <a:t>&lt;</a:t>
              </a:r>
              <a:r>
                <a:rPr lang="en-US" sz="2000" i="1">
                  <a:latin typeface="Symbol" pitchFamily="-105" charset="2"/>
                </a:rPr>
                <a:t>r</a:t>
              </a:r>
              <a:r>
                <a:rPr lang="en-US" sz="2000" i="1" baseline="-25000">
                  <a:latin typeface="Times New Roman" pitchFamily="-105" charset="0"/>
                </a:rPr>
                <a:t>2</a:t>
              </a:r>
            </a:p>
          </p:txBody>
        </p:sp>
        <p:sp>
          <p:nvSpPr>
            <p:cNvPr id="13" name="AutoShape 12"/>
            <p:cNvSpPr>
              <a:spLocks noChangeArrowheads="1"/>
            </p:cNvSpPr>
            <p:nvPr/>
          </p:nvSpPr>
          <p:spPr bwMode="auto">
            <a:xfrm>
              <a:off x="2647" y="1337"/>
              <a:ext cx="368" cy="187"/>
            </a:xfrm>
            <a:prstGeom prst="leftRightArrow">
              <a:avLst>
                <a:gd name="adj1" fmla="val 50000"/>
                <a:gd name="adj2" fmla="val 39358"/>
              </a:avLst>
            </a:prstGeom>
            <a:solidFill>
              <a:schemeClr val="tx1"/>
            </a:solidFill>
            <a:ln w="9525">
              <a:solidFill>
                <a:schemeClr val="tx1"/>
              </a:solidFill>
              <a:miter lim="800000"/>
              <a:headEnd/>
              <a:tailEnd type="none" w="lg" len="lg"/>
            </a:ln>
          </p:spPr>
          <p:txBody>
            <a:bodyPr wrap="none" anchor="ctr">
              <a:prstTxWarp prst="textNoShape">
                <a:avLst/>
              </a:prstTxWarp>
            </a:bodyPr>
            <a:lstStyle/>
            <a:p>
              <a:endParaRPr lang="en-US"/>
            </a:p>
          </p:txBody>
        </p:sp>
        <p:sp>
          <p:nvSpPr>
            <p:cNvPr id="14" name="Text Box 13"/>
            <p:cNvSpPr txBox="1">
              <a:spLocks noChangeArrowheads="1"/>
            </p:cNvSpPr>
            <p:nvPr/>
          </p:nvSpPr>
          <p:spPr bwMode="auto">
            <a:xfrm>
              <a:off x="2443" y="942"/>
              <a:ext cx="860" cy="446"/>
            </a:xfrm>
            <a:prstGeom prst="rect">
              <a:avLst/>
            </a:prstGeom>
            <a:noFill/>
            <a:ln w="9525">
              <a:noFill/>
              <a:miter lim="800000"/>
              <a:headEnd/>
              <a:tailEnd type="none" w="lg" len="lg"/>
            </a:ln>
          </p:spPr>
          <p:txBody>
            <a:bodyPr wrap="none">
              <a:prstTxWarp prst="textNoShape">
                <a:avLst/>
              </a:prstTxWarp>
              <a:spAutoFit/>
            </a:bodyPr>
            <a:lstStyle/>
            <a:p>
              <a:pPr algn="ctr"/>
              <a:r>
                <a:rPr lang="en-US" sz="2000" dirty="0">
                  <a:latin typeface="Times New Roman" pitchFamily="-105" charset="0"/>
                </a:rPr>
                <a:t>Equal total </a:t>
              </a:r>
            </a:p>
            <a:p>
              <a:pPr algn="ctr"/>
              <a:r>
                <a:rPr lang="en-US" sz="2000" dirty="0">
                  <a:latin typeface="Times New Roman" pitchFamily="-105" charset="0"/>
                </a:rPr>
                <a:t>mass</a:t>
              </a:r>
            </a:p>
          </p:txBody>
        </p:sp>
      </p:grpSp>
      <p:sp>
        <p:nvSpPr>
          <p:cNvPr id="18" name="Oval 7"/>
          <p:cNvSpPr>
            <a:spLocks noChangeArrowheads="1"/>
          </p:cNvSpPr>
          <p:nvPr/>
        </p:nvSpPr>
        <p:spPr bwMode="auto">
          <a:xfrm>
            <a:off x="845856" y="1999686"/>
            <a:ext cx="1705074" cy="1598614"/>
          </a:xfrm>
          <a:prstGeom prst="ellipse">
            <a:avLst/>
          </a:prstGeom>
          <a:solidFill>
            <a:srgbClr val="CC3300"/>
          </a:solidFill>
          <a:ln w="9525">
            <a:solidFill>
              <a:schemeClr val="tx1"/>
            </a:solidFill>
            <a:round/>
            <a:headEnd/>
            <a:tailEnd type="none" w="lg" len="lg"/>
          </a:ln>
        </p:spPr>
        <p:txBody>
          <a:bodyPr wrap="none" anchor="ctr">
            <a:prstTxWarp prst="textNoShape">
              <a:avLst/>
            </a:prstTxWarp>
          </a:bodyPr>
          <a:lstStyle/>
          <a:p>
            <a:pPr algn="ctr"/>
            <a:endParaRPr lang="en-US" sz="2000" dirty="0">
              <a:latin typeface="Times New Roman" pitchFamily="-105" charset="0"/>
            </a:endParaRPr>
          </a:p>
        </p:txBody>
      </p:sp>
      <p:sp>
        <p:nvSpPr>
          <p:cNvPr id="25" name="TextBox 24"/>
          <p:cNvSpPr txBox="1"/>
          <p:nvPr/>
        </p:nvSpPr>
        <p:spPr>
          <a:xfrm>
            <a:off x="3028551" y="1979530"/>
            <a:ext cx="5658249" cy="1631216"/>
          </a:xfrm>
          <a:prstGeom prst="rect">
            <a:avLst/>
          </a:prstGeom>
          <a:noFill/>
        </p:spPr>
        <p:txBody>
          <a:bodyPr wrap="square" rtlCol="0">
            <a:spAutoFit/>
          </a:bodyPr>
          <a:lstStyle/>
          <a:p>
            <a:r>
              <a:rPr lang="en-US" sz="2000" dirty="0" smtClean="0">
                <a:solidFill>
                  <a:srgbClr val="800000"/>
                </a:solidFill>
              </a:rPr>
              <a:t>Hot (</a:t>
            </a:r>
            <a:r>
              <a:rPr lang="en-US" sz="2000" b="1" dirty="0" smtClean="0">
                <a:solidFill>
                  <a:srgbClr val="800000"/>
                </a:solidFill>
              </a:rPr>
              <a:t>due to accretion</a:t>
            </a:r>
            <a:r>
              <a:rPr lang="en-US" sz="2000" dirty="0" smtClean="0">
                <a:solidFill>
                  <a:srgbClr val="800000"/>
                </a:solidFill>
              </a:rPr>
              <a:t>), may be any of</a:t>
            </a:r>
          </a:p>
          <a:p>
            <a:pPr marL="400050" indent="-400050">
              <a:buAutoNum type="romanLcParenR"/>
            </a:pPr>
            <a:r>
              <a:rPr lang="en-US" sz="2000" dirty="0" smtClean="0">
                <a:solidFill>
                  <a:srgbClr val="800000"/>
                </a:solidFill>
              </a:rPr>
              <a:t>completely molten, </a:t>
            </a:r>
          </a:p>
          <a:p>
            <a:pPr marL="400050" indent="-400050">
              <a:buAutoNum type="romanLcParenR"/>
            </a:pPr>
            <a:r>
              <a:rPr lang="en-US" sz="2000" dirty="0" smtClean="0">
                <a:solidFill>
                  <a:srgbClr val="800000"/>
                </a:solidFill>
              </a:rPr>
              <a:t>solid but close to molten</a:t>
            </a:r>
          </a:p>
          <a:p>
            <a:pPr marL="400050" indent="-400050">
              <a:buAutoNum type="romanLcParenR"/>
            </a:pPr>
            <a:r>
              <a:rPr lang="en-US" sz="2000" dirty="0" smtClean="0">
                <a:solidFill>
                  <a:srgbClr val="800000"/>
                </a:solidFill>
              </a:rPr>
              <a:t>have molten layer at top with solid layer beneath (magma ocean)</a:t>
            </a:r>
            <a:endParaRPr lang="en-US" sz="2000" dirty="0">
              <a:solidFill>
                <a:srgbClr val="800000"/>
              </a:solidFill>
            </a:endParaRPr>
          </a:p>
        </p:txBody>
      </p:sp>
      <p:sp>
        <p:nvSpPr>
          <p:cNvPr id="26" name="Oval 7"/>
          <p:cNvSpPr>
            <a:spLocks noChangeArrowheads="1"/>
          </p:cNvSpPr>
          <p:nvPr/>
        </p:nvSpPr>
        <p:spPr bwMode="auto">
          <a:xfrm>
            <a:off x="1139371" y="2260849"/>
            <a:ext cx="1096763" cy="1065765"/>
          </a:xfrm>
          <a:prstGeom prst="ellipse">
            <a:avLst/>
          </a:prstGeom>
          <a:noFill/>
          <a:ln w="28575" cap="flat" cmpd="sng" algn="ctr">
            <a:solidFill>
              <a:schemeClr val="tx1"/>
            </a:solidFill>
            <a:prstDash val="dash"/>
            <a:round/>
            <a:headEnd type="none" w="med" len="med"/>
            <a:tailEnd type="none" w="lg" len="lg"/>
          </a:ln>
        </p:spPr>
        <p:txBody>
          <a:bodyPr wrap="none" anchor="ctr">
            <a:prstTxWarp prst="textNoShape">
              <a:avLst/>
            </a:prstTxWarp>
          </a:bodyPr>
          <a:lstStyle/>
          <a:p>
            <a:pPr algn="ctr"/>
            <a:endParaRPr lang="en-US" sz="2000" dirty="0">
              <a:latin typeface="Times New Roman" pitchFamily="-105" charset="0"/>
            </a:endParaRPr>
          </a:p>
        </p:txBody>
      </p:sp>
      <p:sp>
        <p:nvSpPr>
          <p:cNvPr id="27" name="Rectangle 3"/>
          <p:cNvSpPr txBox="1">
            <a:spLocks noChangeArrowheads="1"/>
          </p:cNvSpPr>
          <p:nvPr/>
        </p:nvSpPr>
        <p:spPr>
          <a:xfrm>
            <a:off x="358369" y="3586806"/>
            <a:ext cx="8612188" cy="130038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body can </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lower its potential energy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(which gets released as heat) by collecting the densest components at the centre – differentiation is energetically favoured</a:t>
            </a:r>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9" name="TextBox 28"/>
          <p:cNvSpPr txBox="1"/>
          <p:nvPr/>
        </p:nvSpPr>
        <p:spPr>
          <a:xfrm>
            <a:off x="2236134" y="6289519"/>
            <a:ext cx="1923504" cy="369332"/>
          </a:xfrm>
          <a:prstGeom prst="rect">
            <a:avLst/>
          </a:prstGeom>
          <a:noFill/>
        </p:spPr>
        <p:txBody>
          <a:bodyPr wrap="square" rtlCol="0">
            <a:spAutoFit/>
          </a:bodyPr>
          <a:lstStyle/>
          <a:p>
            <a:r>
              <a:rPr lang="en-US" dirty="0" smtClean="0"/>
              <a:t>LOWER PE</a:t>
            </a:r>
            <a:endParaRPr lang="en-US" dirty="0"/>
          </a:p>
        </p:txBody>
      </p:sp>
      <p:sp>
        <p:nvSpPr>
          <p:cNvPr id="30" name="TextBox 29"/>
          <p:cNvSpPr txBox="1"/>
          <p:nvPr/>
        </p:nvSpPr>
        <p:spPr>
          <a:xfrm>
            <a:off x="5072451" y="6278663"/>
            <a:ext cx="1923504" cy="369332"/>
          </a:xfrm>
          <a:prstGeom prst="rect">
            <a:avLst/>
          </a:prstGeom>
          <a:noFill/>
        </p:spPr>
        <p:txBody>
          <a:bodyPr wrap="square" rtlCol="0">
            <a:spAutoFit/>
          </a:bodyPr>
          <a:lstStyle/>
          <a:p>
            <a:r>
              <a:rPr lang="en-US" dirty="0" smtClean="0"/>
              <a:t>HIGHER PE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srcRect/>
          <a:stretch>
            <a:fillRect/>
          </a:stretch>
        </p:blipFill>
        <p:spPr bwMode="auto">
          <a:xfrm>
            <a:off x="2699850" y="4214307"/>
            <a:ext cx="3816227" cy="2643693"/>
          </a:xfrm>
          <a:prstGeom prst="rect">
            <a:avLst/>
          </a:prstGeom>
          <a:noFill/>
          <a:ln w="9525">
            <a:noFill/>
            <a:miter lim="800000"/>
            <a:headEnd/>
            <a:tailEnd/>
          </a:ln>
        </p:spPr>
      </p:pic>
      <p:sp>
        <p:nvSpPr>
          <p:cNvPr id="4100" name="Rectangle 2"/>
          <p:cNvSpPr>
            <a:spLocks noGrp="1" noChangeArrowheads="1"/>
          </p:cNvSpPr>
          <p:nvPr>
            <p:ph type="title"/>
          </p:nvPr>
        </p:nvSpPr>
        <p:spPr>
          <a:xfrm>
            <a:off x="457200" y="0"/>
            <a:ext cx="8229600" cy="1143000"/>
          </a:xfrm>
        </p:spPr>
        <p:txBody>
          <a:bodyPr>
            <a:normAutofit/>
          </a:bodyPr>
          <a:lstStyle/>
          <a:p>
            <a:pPr eaLnBrk="1" hangingPunct="1"/>
            <a:r>
              <a:rPr lang="en-US" sz="3600" dirty="0" smtClean="0">
                <a:cs typeface="Arial"/>
              </a:rPr>
              <a:t>Differentiation</a:t>
            </a:r>
            <a:endParaRPr lang="en-US" sz="3600" dirty="0">
              <a:cs typeface="Arial"/>
            </a:endParaRPr>
          </a:p>
        </p:txBody>
      </p:sp>
      <p:sp>
        <p:nvSpPr>
          <p:cNvPr id="27" name="Rectangle 3"/>
          <p:cNvSpPr txBox="1">
            <a:spLocks noChangeArrowheads="1"/>
          </p:cNvSpPr>
          <p:nvPr/>
        </p:nvSpPr>
        <p:spPr>
          <a:xfrm>
            <a:off x="358369" y="871712"/>
            <a:ext cx="8612188" cy="346292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lang="en-US" sz="2400" dirty="0" smtClean="0"/>
              <a:t>How this happens is not well understood, and depends on whether body initially molten or solid</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Will</a:t>
            </a:r>
            <a:r>
              <a:rPr kumimoji="0" lang="en-US" sz="2400" b="0" i="0" u="none" strike="noStrike" kern="1200" cap="none" spc="0" normalizeH="0" noProof="0" dirty="0" smtClean="0">
                <a:ln>
                  <a:noFill/>
                </a:ln>
                <a:solidFill>
                  <a:schemeClr val="tx1"/>
                </a:solidFill>
                <a:effectLst/>
                <a:uLnTx/>
                <a:uFillTx/>
                <a:latin typeface="+mn-lt"/>
                <a:ea typeface="+mn-ea"/>
                <a:cs typeface="+mn-cs"/>
              </a:rPr>
              <a:t> be most effective for separating materials with large density contrasts (metal from silicate, silicate from ice), so very important for e.g., metallic core formation</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lang="en-US" sz="2400" noProof="0" dirty="0" smtClean="0"/>
              <a:t>Heat released during differentiation aids continuation of the process</a:t>
            </a:r>
          </a:p>
          <a:p>
            <a:pPr marL="342900" marR="0" lvl="0" indent="-342900" algn="l" defTabSz="457200" rtl="0" eaLnBrk="1" fontAlgn="auto" latinLnBrk="0" hangingPunct="1">
              <a:lnSpc>
                <a:spcPct val="90000"/>
              </a:lnSpc>
              <a:spcBef>
                <a:spcPct val="20000"/>
              </a:spcBef>
              <a:spcAft>
                <a:spcPts val="0"/>
              </a:spcAft>
              <a:buClrTx/>
              <a:buSzTx/>
              <a:buFont typeface="Symbol" pitchFamily="-105" charset="2"/>
              <a:buChar char=""/>
              <a:tabLst/>
              <a:defRPr/>
            </a:pPr>
            <a:r>
              <a:rPr lang="en-US" sz="2400" dirty="0" smtClean="0">
                <a:solidFill>
                  <a:srgbClr val="800000"/>
                </a:solidFill>
              </a:rPr>
              <a:t>Metallic c</a:t>
            </a:r>
            <a:r>
              <a:rPr kumimoji="0" lang="en-US" sz="2400" b="0" i="0" u="none" strike="noStrike" kern="1200" cap="none" spc="0" normalizeH="0" baseline="0" dirty="0" smtClean="0">
                <a:ln>
                  <a:noFill/>
                </a:ln>
                <a:solidFill>
                  <a:srgbClr val="800000"/>
                </a:solidFill>
                <a:effectLst/>
                <a:uLnTx/>
                <a:uFillTx/>
                <a:latin typeface="+mn-lt"/>
                <a:ea typeface="+mn-ea"/>
                <a:cs typeface="+mn-cs"/>
              </a:rPr>
              <a:t>ore formation in the terrestrial planets happened very quickly and effectively (virtually</a:t>
            </a:r>
            <a:r>
              <a:rPr kumimoji="0" lang="en-US" sz="2400" b="0" i="0" u="none" strike="noStrike" kern="1200" cap="none" spc="0" normalizeH="0" dirty="0" smtClean="0">
                <a:ln>
                  <a:noFill/>
                </a:ln>
                <a:solidFill>
                  <a:srgbClr val="800000"/>
                </a:solidFill>
                <a:effectLst/>
                <a:uLnTx/>
                <a:uFillTx/>
                <a:latin typeface="+mn-lt"/>
                <a:ea typeface="+mn-ea"/>
                <a:cs typeface="+mn-cs"/>
              </a:rPr>
              <a:t> all</a:t>
            </a:r>
            <a:r>
              <a:rPr kumimoji="0" lang="en-US" sz="2400" b="0" i="0" u="none" strike="noStrike" kern="1200" cap="none" spc="0" normalizeH="0" baseline="0" dirty="0" smtClean="0">
                <a:ln>
                  <a:noFill/>
                </a:ln>
                <a:solidFill>
                  <a:srgbClr val="800000"/>
                </a:solidFill>
                <a:effectLst/>
                <a:uLnTx/>
                <a:uFillTx/>
                <a:latin typeface="+mn-lt"/>
                <a:ea typeface="+mn-ea"/>
                <a:cs typeface="+mn-cs"/>
              </a:rPr>
              <a:t> metal separated from silicate)</a:t>
            </a:r>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32475</TotalTime>
  <Words>7014</Words>
  <Application>Microsoft Macintosh PowerPoint</Application>
  <PresentationFormat>On-screen Show (4:3)</PresentationFormat>
  <Paragraphs>847</Paragraphs>
  <Slides>75</Slides>
  <Notes>70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4" baseType="lpstr">
      <vt:lpstr>Calibri</vt:lpstr>
      <vt:lpstr>ＭＳ Ｐゴシック</vt:lpstr>
      <vt:lpstr>Symbol</vt:lpstr>
      <vt:lpstr>Times New Roman</vt:lpstr>
      <vt:lpstr>Verdana</vt:lpstr>
      <vt:lpstr>Wingdings</vt:lpstr>
      <vt:lpstr>Arial</vt:lpstr>
      <vt:lpstr>Office Theme</vt:lpstr>
      <vt:lpstr>Equation</vt:lpstr>
      <vt:lpstr>PowerPoint Presentation</vt:lpstr>
      <vt:lpstr>PowerPoint Presentation</vt:lpstr>
      <vt:lpstr>PowerPoint Presentation</vt:lpstr>
      <vt:lpstr>PowerPoint Presentation</vt:lpstr>
      <vt:lpstr>PowerPoint Presentation</vt:lpstr>
      <vt:lpstr>Bulk properties of the planets</vt:lpstr>
      <vt:lpstr>PowerPoint Presentation</vt:lpstr>
      <vt:lpstr>Differentiation</vt:lpstr>
      <vt:lpstr>Differentiation</vt:lpstr>
      <vt:lpstr>Differentiation: Crustal Formation</vt:lpstr>
      <vt:lpstr>Likely Mean Age for Lunar Anorthosites: 4.456 Billion Years</vt:lpstr>
      <vt:lpstr>After Differentiation … if it happens…. Terrestrial Planets &amp; Moons -  Compositional Structure (major layers)</vt:lpstr>
      <vt:lpstr>PowerPoint Presentation</vt:lpstr>
      <vt:lpstr>Part 1 Summary The Bottom Line at ~4.4 Ga</vt:lpstr>
      <vt:lpstr>PowerPoint Presentation</vt:lpstr>
      <vt:lpstr>Planetary Cores and Crusts:  Detection Methods</vt:lpstr>
      <vt:lpstr>Internal Structure</vt:lpstr>
      <vt:lpstr>Part 2: Planetary Gravity Fields and Interior Structure</vt:lpstr>
      <vt:lpstr>Mean Density and Interior Structure</vt:lpstr>
      <vt:lpstr>Moment of Inertia: Physics Flashback…</vt:lpstr>
      <vt:lpstr>Moment of Inertia (MoI)</vt:lpstr>
      <vt:lpstr>Moment of Inertia (MoI) Factor Planets and Moons (c.f. 0.4 for uniform sphere)</vt:lpstr>
      <vt:lpstr>Moments of inertia of a planet</vt:lpstr>
      <vt:lpstr>Moment of Inertia Difference</vt:lpstr>
      <vt:lpstr>Gravity field of a flattened planet</vt:lpstr>
      <vt:lpstr>Relating Fluid Body Shape and J2</vt:lpstr>
      <vt:lpstr>Interim Summary</vt:lpstr>
      <vt:lpstr>Spinning Tilted Oblate Planets =&gt; Precession</vt:lpstr>
      <vt:lpstr>Combining our Observations</vt:lpstr>
      <vt:lpstr>Moment of Inertia (MoI) Factor Planets and Moons (c.f. 0.4 for uniform sphere)</vt:lpstr>
      <vt:lpstr>Using the MoI Factor</vt:lpstr>
      <vt:lpstr>What use is C/MR2?</vt:lpstr>
      <vt:lpstr>Example 1 - Ganymede</vt:lpstr>
      <vt:lpstr>Example 2</vt:lpstr>
      <vt:lpstr>Moments of Inertia:  Summary</vt:lpstr>
      <vt:lpstr>PowerPoint Presentation</vt:lpstr>
      <vt:lpstr>Local gravity variations (1)</vt:lpstr>
      <vt:lpstr>Local gravity variations (2)</vt:lpstr>
      <vt:lpstr>Free Air Gravity from Ground-Based Data</vt:lpstr>
      <vt:lpstr>Free Air Gravity from Satellite Data</vt:lpstr>
      <vt:lpstr>PowerPoint Presentation</vt:lpstr>
      <vt:lpstr>Gravity due to a plate:  Bouguer Correction</vt:lpstr>
      <vt:lpstr>Gravity due to a plate</vt:lpstr>
      <vt:lpstr>Attenuation</vt:lpstr>
      <vt:lpstr>Example - Venus</vt:lpstr>
      <vt:lpstr>Example - Venus</vt:lpstr>
      <vt:lpstr>Gravity due to a Thin Plate:  Uncompensated Topography</vt:lpstr>
      <vt:lpstr>Local Gravity: Summary &amp; Segue</vt:lpstr>
      <vt:lpstr>Isostatic Compensation of Topography</vt:lpstr>
      <vt:lpstr>Airy Isostasy:  Support of Topography by Crustal Thickness Variations</vt:lpstr>
      <vt:lpstr>Airy Isostasy:  Support of Topography by Crustal Thickness Variations</vt:lpstr>
      <vt:lpstr>Pratt Isostasy:  Support of Topography by lateral variations in crustal density</vt:lpstr>
      <vt:lpstr>Gravity Anomalies over Isostatically Compensated Topography </vt:lpstr>
      <vt:lpstr>End-members:  Uncompensated and fully compensated topography</vt:lpstr>
      <vt:lpstr>PowerPoint Presentation</vt:lpstr>
      <vt:lpstr>Example - Mars</vt:lpstr>
      <vt:lpstr>Mars (cont’d)</vt:lpstr>
      <vt:lpstr>PowerPoint Presentation</vt:lpstr>
      <vt:lpstr>Flexure</vt:lpstr>
      <vt:lpstr>Flexural Stresses</vt:lpstr>
      <vt:lpstr>Flexural Equation (1):  The basic force balance</vt:lpstr>
      <vt:lpstr>Flexural Equation (1):  The basic force balance</vt:lpstr>
      <vt:lpstr>Example</vt:lpstr>
      <vt:lpstr>he and temperature structure</vt:lpstr>
      <vt:lpstr>Example: he and temperature structure</vt:lpstr>
      <vt:lpstr>Te and age</vt:lpstr>
      <vt:lpstr>Flexure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EOS, UBC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IGPP SIO</dc:creator>
  <cp:lastModifiedBy>Catherine Johnson</cp:lastModifiedBy>
  <cp:revision>448</cp:revision>
  <cp:lastPrinted>2016-11-10T20:15:31Z</cp:lastPrinted>
  <dcterms:created xsi:type="dcterms:W3CDTF">2012-05-23T16:15:43Z</dcterms:created>
  <dcterms:modified xsi:type="dcterms:W3CDTF">2016-11-11T20:31:10Z</dcterms:modified>
</cp:coreProperties>
</file>