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8" r:id="rId2"/>
    <p:sldId id="279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78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9"/>
    <p:restoredTop sz="94669"/>
  </p:normalViewPr>
  <p:slideViewPr>
    <p:cSldViewPr snapToGrid="0" snapToObjects="1">
      <p:cViewPr varScale="1">
        <p:scale>
          <a:sx n="87" d="100"/>
          <a:sy n="87" d="100"/>
        </p:scale>
        <p:origin x="80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485A2-B909-C44A-B8AC-C5A98F21B3EB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885C-AF0B-4747-83F5-0806D29C3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3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F7FB7-BDD2-C345-99A3-EF801D2168E3}" type="slidenum">
              <a: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1</a:t>
            </a:fld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748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F7FB7-BDD2-C345-99A3-EF801D2168E3}" type="slidenum">
              <a: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10</a:t>
            </a:fld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3072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F7FB7-BDD2-C345-99A3-EF801D2168E3}" type="slidenum">
              <a: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11</a:t>
            </a:fld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0278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223B6-0065-6241-8C76-78DB268302DC}" type="slidenum">
              <a:rPr lang="en-US"/>
              <a:pPr/>
              <a:t>12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6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77148-D1DA-4740-96E4-1EBB5B67246D}" type="slidenum">
              <a:rPr lang="en-US"/>
              <a:pPr/>
              <a:t>13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30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0529C-DD43-B541-B600-9FD02A8BC6F3}" type="slidenum">
              <a:rPr lang="en-US"/>
              <a:pPr/>
              <a:t>14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28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C45A1-1604-6541-8FF9-B8DD2ABBC6A5}" type="slidenum">
              <a:rPr lang="en-US"/>
              <a:pPr/>
              <a:t>15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40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B8FC2-6ECB-F947-A36E-31CCDB289387}" type="slidenum">
              <a:rPr lang="en-US"/>
              <a:pPr/>
              <a:t>16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81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5774A-DA39-DF4C-AA57-6D396184C1FF}" type="slidenum">
              <a:rPr lang="en-US"/>
              <a:pPr/>
              <a:t>17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9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7CE44-7A29-1B43-924A-C4D187E74CCA}" type="slidenum">
              <a:rPr lang="en-US"/>
              <a:pPr/>
              <a:t>18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40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439C9-447D-8648-8528-CB16B647B20A}" type="slidenum">
              <a:rPr lang="en-US"/>
              <a:pPr/>
              <a:t>19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37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F7FB7-BDD2-C345-99A3-EF801D2168E3}" type="slidenum">
              <a: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2</a:t>
            </a:fld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933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62E3F-448A-C54B-99FD-111B63423726}" type="slidenum">
              <a:rPr lang="en-US"/>
              <a:pPr/>
              <a:t>20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7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3846BE-A8D7-294F-A354-593E674467AB}" type="slidenum">
              <a:rPr lang="en-US"/>
              <a:pPr/>
              <a:t>21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3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F7FB7-BDD2-C345-99A3-EF801D2168E3}" type="slidenum">
              <a: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3</a:t>
            </a:fld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828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F7FB7-BDD2-C345-99A3-EF801D2168E3}" type="slidenum">
              <a: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4</a:t>
            </a:fld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176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F7FB7-BDD2-C345-99A3-EF801D2168E3}" type="slidenum">
              <a: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5</a:t>
            </a:fld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695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F7FB7-BDD2-C345-99A3-EF801D2168E3}" type="slidenum">
              <a: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6</a:t>
            </a:fld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Vanish on </a:t>
            </a:r>
            <a:r>
              <a:rPr lang="en-US" i="1" dirty="0" smtClean="0"/>
              <a:t>(</a:t>
            </a:r>
            <a:r>
              <a:rPr lang="en-US" i="1" dirty="0" err="1" smtClean="0"/>
              <a:t>l-m</a:t>
            </a:r>
            <a:r>
              <a:rPr lang="en-US" i="1" dirty="0" smtClean="0"/>
              <a:t>) lines of latitude and 2m lines of longitude</a:t>
            </a:r>
          </a:p>
        </p:txBody>
      </p:sp>
    </p:spTree>
    <p:extLst>
      <p:ext uri="{BB962C8B-B14F-4D97-AF65-F5344CB8AC3E}">
        <p14:creationId xmlns:p14="http://schemas.microsoft.com/office/powerpoint/2010/main" val="1824691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F7FB7-BDD2-C345-99A3-EF801D2168E3}" type="slidenum">
              <a: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7</a:t>
            </a:fld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Radial gravity anomaly (</a:t>
            </a:r>
            <a:r>
              <a:rPr lang="en-US" dirty="0" err="1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mGal</a:t>
            </a:r>
            <a:r>
              <a:rPr lang="en-US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6939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F7FB7-BDD2-C345-99A3-EF801D2168E3}" type="slidenum">
              <a: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8</a:t>
            </a:fld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384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F7FB7-BDD2-C345-99A3-EF801D2168E3}" type="slidenum">
              <a: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9</a:t>
            </a:fld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91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2932-3FBB-2846-B04E-1DD29F34E52B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D4C5-2A49-D247-B48D-A1E1B7A8D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2932-3FBB-2846-B04E-1DD29F34E52B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D4C5-2A49-D247-B48D-A1E1B7A8D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2932-3FBB-2846-B04E-1DD29F34E52B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D4C5-2A49-D247-B48D-A1E1B7A8D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2932-3FBB-2846-B04E-1DD29F34E52B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D4C5-2A49-D247-B48D-A1E1B7A8D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2932-3FBB-2846-B04E-1DD29F34E52B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D4C5-2A49-D247-B48D-A1E1B7A8D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2932-3FBB-2846-B04E-1DD29F34E52B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D4C5-2A49-D247-B48D-A1E1B7A8D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2932-3FBB-2846-B04E-1DD29F34E52B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D4C5-2A49-D247-B48D-A1E1B7A8D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2932-3FBB-2846-B04E-1DD29F34E52B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D4C5-2A49-D247-B48D-A1E1B7A8D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2932-3FBB-2846-B04E-1DD29F34E52B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D4C5-2A49-D247-B48D-A1E1B7A8D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2932-3FBB-2846-B04E-1DD29F34E52B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D4C5-2A49-D247-B48D-A1E1B7A8D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2932-3FBB-2846-B04E-1DD29F34E52B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D4C5-2A49-D247-B48D-A1E1B7A8D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92932-3FBB-2846-B04E-1DD29F34E52B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BD4C5-2A49-D247-B48D-A1E1B7A8D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oleObject" Target="../embeddings/oleObject8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9164" y="1931957"/>
            <a:ext cx="29822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from last time: upward/downward continuation</a:t>
            </a:r>
            <a:endParaRPr lang="en-US" sz="2400" dirty="0"/>
          </a:p>
        </p:txBody>
      </p:sp>
      <p:pic>
        <p:nvPicPr>
          <p:cNvPr id="6" name="Picture 5" descr="updown_cart.png"/>
          <p:cNvPicPr>
            <a:picLocks noChangeAspect="1"/>
          </p:cNvPicPr>
          <p:nvPr/>
        </p:nvPicPr>
        <p:blipFill>
          <a:blip r:embed="rId3"/>
          <a:srcRect l="7112" t="4377" r="6543" b="6357"/>
          <a:stretch>
            <a:fillRect/>
          </a:stretch>
        </p:blipFill>
        <p:spPr>
          <a:xfrm>
            <a:off x="2924651" y="200743"/>
            <a:ext cx="5947681" cy="6594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Geophysicists’ Toolkit - 9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1428" y="1026713"/>
            <a:ext cx="8493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19936" y="1026713"/>
            <a:ext cx="8795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See the </a:t>
            </a:r>
            <a:r>
              <a:rPr lang="en-US" sz="2400" dirty="0" err="1" smtClean="0">
                <a:solidFill>
                  <a:srgbClr val="000000"/>
                </a:solidFill>
              </a:rPr>
              <a:t>pdf</a:t>
            </a:r>
            <a:r>
              <a:rPr lang="en-US" sz="2400" dirty="0" smtClean="0">
                <a:solidFill>
                  <a:srgbClr val="000000"/>
                </a:solidFill>
              </a:rPr>
              <a:t> notes for the full solution for internal and external sources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Relationship between SH degree, </a:t>
            </a:r>
            <a:r>
              <a:rPr lang="en-US" sz="2400" i="1" dirty="0" err="1" smtClean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, and wavelength, </a:t>
            </a:r>
            <a:r>
              <a:rPr lang="en-US" sz="24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, at a given radius, </a:t>
            </a:r>
            <a:r>
              <a:rPr lang="en-US" sz="2400" i="1" dirty="0" smtClean="0">
                <a:solidFill>
                  <a:srgbClr val="000000"/>
                </a:solidFill>
              </a:rPr>
              <a:t>R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989873"/>
              </p:ext>
            </p:extLst>
          </p:nvPr>
        </p:nvGraphicFramePr>
        <p:xfrm>
          <a:off x="471488" y="5095627"/>
          <a:ext cx="8150225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1" name="Equation" r:id="rId4" imgW="3632200" imgH="482600" progId="Equation.DSMT4">
                  <p:embed/>
                </p:oleObj>
              </mc:Choice>
              <mc:Fallback>
                <p:oleObj name="Equation" r:id="rId4" imgW="3632200" imgH="482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5095627"/>
                        <a:ext cx="8150225" cy="108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289453" y="2596373"/>
          <a:ext cx="1254038" cy="877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2" name="Equation" r:id="rId6" imgW="508000" imgH="355600" progId="Equation.3">
                  <p:embed/>
                </p:oleObj>
              </mc:Choice>
              <mc:Fallback>
                <p:oleObj name="Equation" r:id="rId6" imgW="5080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453" y="2596373"/>
                        <a:ext cx="1254038" cy="8778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58700" y="3667141"/>
            <a:ext cx="847773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As with the solution in </a:t>
            </a:r>
            <a:r>
              <a:rPr lang="en-US" sz="2400" dirty="0" err="1" smtClean="0">
                <a:solidFill>
                  <a:srgbClr val="000000"/>
                </a:solidFill>
              </a:rPr>
              <a:t>cartesian</a:t>
            </a:r>
            <a:r>
              <a:rPr lang="en-US" sz="2400" dirty="0" smtClean="0">
                <a:solidFill>
                  <a:srgbClr val="000000"/>
                </a:solidFill>
              </a:rPr>
              <a:t> coordinates, higher spherical harmonic degrees (</a:t>
            </a:r>
            <a:r>
              <a:rPr lang="en-US" sz="2400" i="1" dirty="0" smtClean="0">
                <a:solidFill>
                  <a:srgbClr val="000000"/>
                </a:solidFill>
              </a:rPr>
              <a:t>i.e</a:t>
            </a:r>
            <a:r>
              <a:rPr lang="en-US" sz="2400" dirty="0" smtClean="0">
                <a:solidFill>
                  <a:srgbClr val="000000"/>
                </a:solidFill>
              </a:rPr>
              <a:t>., shorter wavelengths) decrease more rapidly with increasing radius</a:t>
            </a:r>
          </a:p>
        </p:txBody>
      </p:sp>
      <p:sp>
        <p:nvSpPr>
          <p:cNvPr id="9" name="Rectangle 8"/>
          <p:cNvSpPr/>
          <p:nvPr/>
        </p:nvSpPr>
        <p:spPr>
          <a:xfrm>
            <a:off x="3076695" y="5035497"/>
            <a:ext cx="992771" cy="11897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194681" y="6225198"/>
            <a:ext cx="670791" cy="2772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865473" y="6040531"/>
            <a:ext cx="3228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upward continuation kernel in spherical coordinates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42551" y="804982"/>
            <a:ext cx="8458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Upward / Downward Continuation</a:t>
            </a:r>
          </a:p>
          <a:p>
            <a:pPr algn="ctr">
              <a:spcBef>
                <a:spcPct val="50000"/>
              </a:spcBef>
            </a:pPr>
            <a:r>
              <a:rPr lang="en-US" sz="3600" dirty="0" smtClean="0"/>
              <a:t>Example:  Mars’ Magnetic Field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1428" y="1026713"/>
            <a:ext cx="8493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06567" y="2965705"/>
            <a:ext cx="78258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Measurements of Mars’ magnetic field made by </a:t>
            </a:r>
            <a:r>
              <a:rPr lang="en-US" sz="2000" dirty="0" err="1" smtClean="0"/>
              <a:t>s/c</a:t>
            </a:r>
            <a:r>
              <a:rPr lang="en-US" sz="2000" dirty="0" smtClean="0"/>
              <a:t> in orbit 400 km above surface of planet.  A few measurements were made over the southern hemisphere at altitudes of ~200km.  </a:t>
            </a:r>
          </a:p>
          <a:p>
            <a:endParaRPr lang="en-US" sz="2000" dirty="0" smtClean="0"/>
          </a:p>
          <a:p>
            <a:r>
              <a:rPr lang="en-US" sz="2000" dirty="0" smtClean="0"/>
              <a:t>We can make a spherical harmonic model of the field.  What happens when we evaluate the field at different altitudes:  1000km, 400km, 200km, 100km?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urucker-earth_mars_compari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90600"/>
            <a:ext cx="7129463" cy="5510213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685800"/>
          </a:xfrm>
        </p:spPr>
        <p:txBody>
          <a:bodyPr/>
          <a:lstStyle/>
          <a:p>
            <a:r>
              <a:rPr lang="en-US" sz="2800">
                <a:solidFill>
                  <a:srgbClr val="0000FF"/>
                </a:solidFill>
                <a:latin typeface="Comic Sans MS" charset="0"/>
              </a:rPr>
              <a:t>Lithospheric Magnetic Fields - Earth and Mars</a:t>
            </a:r>
            <a:endParaRPr lang="en-US" sz="1200">
              <a:solidFill>
                <a:srgbClr val="0000FF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609600"/>
          </a:xfrm>
        </p:spPr>
        <p:txBody>
          <a:bodyPr/>
          <a:lstStyle/>
          <a:p>
            <a:r>
              <a:rPr lang="en-US" sz="2800">
                <a:latin typeface="Comic Sans MS" charset="0"/>
              </a:rPr>
              <a:t>Br (nT) at 400 km altitude</a:t>
            </a:r>
            <a:endParaRPr lang="en-US"/>
          </a:p>
        </p:txBody>
      </p:sp>
      <p:pic>
        <p:nvPicPr>
          <p:cNvPr id="2053" name="Picture 5" descr="br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685800"/>
            <a:ext cx="5932488" cy="3838575"/>
          </a:xfrm>
          <a:prstGeom prst="rect">
            <a:avLst/>
          </a:prstGeom>
          <a:noFill/>
        </p:spPr>
      </p:pic>
      <p:pic>
        <p:nvPicPr>
          <p:cNvPr id="2054" name="Picture 6" descr="purucker-earth_mars_comparison"/>
          <p:cNvPicPr preferRelativeResize="0">
            <a:picLocks noChangeAspect="1" noChangeArrowheads="1"/>
          </p:cNvPicPr>
          <p:nvPr/>
        </p:nvPicPr>
        <p:blipFill>
          <a:blip r:embed="rId4"/>
          <a:srcRect t="49736"/>
          <a:stretch>
            <a:fillRect/>
          </a:stretch>
        </p:blipFill>
        <p:spPr bwMode="auto">
          <a:xfrm>
            <a:off x="1919288" y="4562475"/>
            <a:ext cx="5319712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609600"/>
          </a:xfrm>
        </p:spPr>
        <p:txBody>
          <a:bodyPr/>
          <a:lstStyle/>
          <a:p>
            <a:r>
              <a:rPr lang="en-US" sz="2800">
                <a:latin typeface="Comic Sans MS" charset="0"/>
              </a:rPr>
              <a:t>Br (nT) at 400 km altitude</a:t>
            </a:r>
            <a:endParaRPr lang="en-US"/>
          </a:p>
        </p:txBody>
      </p:sp>
      <p:pic>
        <p:nvPicPr>
          <p:cNvPr id="4099" name="Picture 3" descr="br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4963" y="1509713"/>
            <a:ext cx="5932487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609600"/>
          </a:xfrm>
        </p:spPr>
        <p:txBody>
          <a:bodyPr/>
          <a:lstStyle/>
          <a:p>
            <a:r>
              <a:rPr lang="en-US" sz="2800">
                <a:latin typeface="Comic Sans MS" charset="0"/>
              </a:rPr>
              <a:t>Br (nT) at 1000 km altitude</a:t>
            </a:r>
            <a:endParaRPr lang="en-US"/>
          </a:p>
        </p:txBody>
      </p:sp>
      <p:pic>
        <p:nvPicPr>
          <p:cNvPr id="3077" name="Picture 5" descr="br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4963" y="1509713"/>
            <a:ext cx="5932487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609600"/>
          </a:xfrm>
        </p:spPr>
        <p:txBody>
          <a:bodyPr/>
          <a:lstStyle/>
          <a:p>
            <a:r>
              <a:rPr lang="en-US" sz="2800">
                <a:latin typeface="Comic Sans MS" charset="0"/>
              </a:rPr>
              <a:t>Br (nT) at 400 km altitude</a:t>
            </a:r>
            <a:endParaRPr lang="en-US"/>
          </a:p>
        </p:txBody>
      </p:sp>
      <p:pic>
        <p:nvPicPr>
          <p:cNvPr id="21507" name="Picture 3" descr="br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4963" y="1509713"/>
            <a:ext cx="5932487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609600"/>
          </a:xfrm>
        </p:spPr>
        <p:txBody>
          <a:bodyPr/>
          <a:lstStyle/>
          <a:p>
            <a:r>
              <a:rPr lang="en-US" sz="2800">
                <a:latin typeface="Comic Sans MS" charset="0"/>
              </a:rPr>
              <a:t>Br (nT) at 100 km altitude</a:t>
            </a:r>
            <a:endParaRPr lang="en-US"/>
          </a:p>
        </p:txBody>
      </p:sp>
      <p:pic>
        <p:nvPicPr>
          <p:cNvPr id="5124" name="Picture 4" descr="br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4963" y="1509713"/>
            <a:ext cx="5932487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455832"/>
            <a:ext cx="3200400" cy="6096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800000"/>
                </a:solidFill>
                <a:latin typeface="Comic Sans MS" charset="0"/>
              </a:rPr>
              <a:t>400 km altitude</a:t>
            </a:r>
            <a:endParaRPr lang="en-US" sz="1800" dirty="0">
              <a:solidFill>
                <a:srgbClr val="800000"/>
              </a:solidFill>
            </a:endParaRPr>
          </a:p>
        </p:txBody>
      </p:sp>
      <p:pic>
        <p:nvPicPr>
          <p:cNvPr id="6147" name="Picture 3" descr="br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86200"/>
            <a:ext cx="4149725" cy="2684463"/>
          </a:xfrm>
          <a:prstGeom prst="rect">
            <a:avLst/>
          </a:prstGeom>
          <a:noFill/>
        </p:spPr>
      </p:pic>
      <p:pic>
        <p:nvPicPr>
          <p:cNvPr id="6148" name="Picture 4" descr="br1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5675" y="3886200"/>
            <a:ext cx="4149725" cy="2684463"/>
          </a:xfrm>
          <a:prstGeom prst="rect">
            <a:avLst/>
          </a:prstGeom>
          <a:noFill/>
        </p:spPr>
      </p:pic>
      <p:pic>
        <p:nvPicPr>
          <p:cNvPr id="6149" name="Picture 5" descr="br1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68338"/>
            <a:ext cx="4149725" cy="2684462"/>
          </a:xfrm>
          <a:prstGeom prst="rect">
            <a:avLst/>
          </a:prstGeom>
          <a:noFill/>
        </p:spPr>
      </p:pic>
      <p:pic>
        <p:nvPicPr>
          <p:cNvPr id="6150" name="Picture 6" descr="br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685800"/>
            <a:ext cx="4149725" cy="2684463"/>
          </a:xfrm>
          <a:prstGeom prst="rect">
            <a:avLst/>
          </a:prstGeom>
          <a:noFill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334000" y="2286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solidFill>
                  <a:srgbClr val="800000"/>
                </a:solidFill>
                <a:latin typeface="Comic Sans MS" charset="0"/>
              </a:rPr>
              <a:t>200 km altitude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914400" y="2286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solidFill>
                  <a:srgbClr val="660066"/>
                </a:solidFill>
                <a:latin typeface="Comic Sans MS" charset="0"/>
              </a:rPr>
              <a:t>1000 km altitude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410200" y="35052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solidFill>
                  <a:schemeClr val="folHlink"/>
                </a:solidFill>
                <a:latin typeface="Comic Sans MS" charset="0"/>
              </a:rPr>
              <a:t>100 km altitude</a:t>
            </a:r>
            <a:endParaRPr 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38800" y="914400"/>
            <a:ext cx="4191000" cy="609600"/>
          </a:xfrm>
        </p:spPr>
        <p:txBody>
          <a:bodyPr/>
          <a:lstStyle/>
          <a:p>
            <a:r>
              <a:rPr lang="en-US" sz="2400" dirty="0">
                <a:latin typeface="Comic Sans MS" charset="0"/>
              </a:rPr>
              <a:t>400 km altitude</a:t>
            </a:r>
            <a:endParaRPr lang="en-US" sz="2400" dirty="0"/>
          </a:p>
        </p:txBody>
      </p:sp>
      <p:pic>
        <p:nvPicPr>
          <p:cNvPr id="7171" name="Picture 3" descr="br4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1000"/>
            <a:ext cx="5932488" cy="3838575"/>
          </a:xfrm>
          <a:prstGeom prst="rect">
            <a:avLst/>
          </a:prstGeom>
          <a:noFill/>
        </p:spPr>
      </p:pic>
      <p:pic>
        <p:nvPicPr>
          <p:cNvPr id="7172" name="Picture 4" descr="classpow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733800"/>
            <a:ext cx="3144838" cy="261461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7898" y="4219575"/>
            <a:ext cx="4289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charset="0"/>
              </a:rPr>
              <a:t>Spherical harmonic power spectrum:</a:t>
            </a:r>
          </a:p>
          <a:p>
            <a:endParaRPr lang="en-US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431562" y="4615233"/>
          <a:ext cx="4332415" cy="931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5" name="Equation" r:id="rId6" imgW="2184400" imgH="469900" progId="Equation.3">
                  <p:embed/>
                </p:oleObj>
              </mc:Choice>
              <mc:Fallback>
                <p:oleObj name="Equation" r:id="rId6" imgW="2184400" imgH="469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562" y="4615233"/>
                        <a:ext cx="4332415" cy="931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431562" y="6246812"/>
          <a:ext cx="3654350" cy="479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6" name="Equation" r:id="rId8" imgW="1549400" imgH="203200" progId="Equation.3">
                  <p:embed/>
                </p:oleObj>
              </mc:Choice>
              <mc:Fallback>
                <p:oleObj name="Equation" r:id="rId8" imgW="15494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562" y="6246812"/>
                        <a:ext cx="3654350" cy="479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77898" y="5849536"/>
            <a:ext cx="463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omic Sans MS" charset="0"/>
              </a:rPr>
              <a:t>Analagous</a:t>
            </a:r>
            <a:r>
              <a:rPr lang="en-US" dirty="0" smtClean="0">
                <a:latin typeface="Comic Sans MS" charset="0"/>
              </a:rPr>
              <a:t> to </a:t>
            </a:r>
            <a:r>
              <a:rPr lang="en-US" dirty="0" err="1" smtClean="0">
                <a:latin typeface="Comic Sans MS" charset="0"/>
              </a:rPr>
              <a:t>fourier</a:t>
            </a:r>
            <a:r>
              <a:rPr lang="en-US" dirty="0" smtClean="0">
                <a:latin typeface="Comic Sans MS" charset="0"/>
              </a:rPr>
              <a:t> amplitude spectrum: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4085913" y="6529683"/>
            <a:ext cx="840724" cy="1963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926637" y="6443948"/>
            <a:ext cx="3099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charset="0"/>
              </a:rPr>
              <a:t>Fourier transform on </a:t>
            </a:r>
            <a:r>
              <a:rPr lang="en-US" dirty="0" err="1" smtClean="0">
                <a:latin typeface="Comic Sans MS" charset="0"/>
              </a:rPr>
              <a:t>z</a:t>
            </a:r>
            <a:r>
              <a:rPr lang="en-US" dirty="0" smtClean="0">
                <a:latin typeface="Comic Sans MS" charset="0"/>
              </a:rPr>
              <a:t>=z</a:t>
            </a:r>
            <a:r>
              <a:rPr lang="en-US" baseline="-25000" dirty="0" smtClean="0">
                <a:latin typeface="Comic Sans MS" charset="0"/>
              </a:rPr>
              <a:t>0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9164" y="228600"/>
            <a:ext cx="89511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Geophysicists’ Toolkit:  Spherical Harmonics - 1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92828" y="1026713"/>
            <a:ext cx="8722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way to represent a global data set on a sphere is to use spherical harmonics.   These are similar in concept to Fourier Series.</a:t>
            </a:r>
          </a:p>
          <a:p>
            <a:endParaRPr lang="en-US" sz="2400" dirty="0" smtClean="0"/>
          </a:p>
          <a:p>
            <a:r>
              <a:rPr lang="en-US" sz="2400" dirty="0" smtClean="0"/>
              <a:t>Remember that a function </a:t>
            </a:r>
            <a:r>
              <a:rPr lang="en-US" sz="2400" i="1" dirty="0" err="1" smtClean="0"/>
              <a:t>f(t</a:t>
            </a:r>
            <a:r>
              <a:rPr lang="en-US" sz="2400" i="1" dirty="0" smtClean="0"/>
              <a:t>) that is periodic over an interval T can be synthesized from a sum </a:t>
            </a:r>
            <a:r>
              <a:rPr lang="en-US" sz="2400" dirty="0" smtClean="0"/>
              <a:t>of sinusoids with integer </a:t>
            </a:r>
            <a:r>
              <a:rPr lang="en-US" sz="2400" dirty="0" err="1" smtClean="0"/>
              <a:t>wavenumber</a:t>
            </a:r>
            <a:r>
              <a:rPr lang="en-US" sz="2400" dirty="0" smtClean="0"/>
              <a:t> </a:t>
            </a:r>
            <a:r>
              <a:rPr lang="en-US" sz="2400" dirty="0" err="1" smtClean="0"/>
              <a:t>m</a:t>
            </a:r>
            <a:r>
              <a:rPr lang="en-US" sz="2400" dirty="0" smtClean="0"/>
              <a:t>.: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889" y="3254964"/>
            <a:ext cx="5605874" cy="839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2828" y="4299002"/>
            <a:ext cx="8456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sine and cosine functions are orthogonal</a:t>
            </a:r>
          </a:p>
          <a:p>
            <a:r>
              <a:rPr lang="en-US" dirty="0" smtClean="0"/>
              <a:t>this property allows us to obtain the coefficients a</a:t>
            </a:r>
            <a:r>
              <a:rPr lang="en-US" baseline="-25000" dirty="0" smtClean="0"/>
              <a:t>m</a:t>
            </a:r>
            <a:r>
              <a:rPr lang="en-US" dirty="0" smtClean="0"/>
              <a:t> and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m</a:t>
            </a:r>
            <a:r>
              <a:rPr lang="en-US" dirty="0" smtClean="0"/>
              <a:t>, provided we know </a:t>
            </a:r>
            <a:r>
              <a:rPr lang="en-US" dirty="0" err="1" smtClean="0"/>
              <a:t>f(t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533400" y="2667000"/>
            <a:ext cx="83058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 descr="classpow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09600"/>
            <a:ext cx="6838950" cy="5610225"/>
          </a:xfrm>
          <a:prstGeom prst="rect">
            <a:avLst/>
          </a:prstGeom>
          <a:noFill/>
        </p:spPr>
      </p:pic>
      <p:sp>
        <p:nvSpPr>
          <p:cNvPr id="820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7010400" y="1295400"/>
            <a:ext cx="1595438" cy="609600"/>
          </a:xfrm>
          <a:noFill/>
          <a:ln/>
        </p:spPr>
        <p:txBody>
          <a:bodyPr/>
          <a:lstStyle/>
          <a:p>
            <a:r>
              <a:rPr lang="en-US" sz="2400">
                <a:latin typeface="Comic Sans MS" charset="0"/>
              </a:rPr>
              <a:t>100 km</a:t>
            </a:r>
            <a:endParaRPr lang="en-US" sz="2400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7010400" y="1828800"/>
            <a:ext cx="15954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Comic Sans MS" charset="0"/>
              </a:rPr>
              <a:t>200 km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7086600" y="2743200"/>
            <a:ext cx="15954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Comic Sans MS" charset="0"/>
              </a:rPr>
              <a:t>400 km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6934200" y="4953000"/>
            <a:ext cx="15954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Comic Sans MS" charset="0"/>
              </a:rPr>
              <a:t>1000 km</a:t>
            </a:r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429000"/>
            <a:ext cx="3200400" cy="609600"/>
          </a:xfrm>
        </p:spPr>
        <p:txBody>
          <a:bodyPr/>
          <a:lstStyle/>
          <a:p>
            <a:r>
              <a:rPr lang="en-US" sz="2400">
                <a:solidFill>
                  <a:srgbClr val="800000"/>
                </a:solidFill>
                <a:latin typeface="Comic Sans MS" charset="0"/>
              </a:rPr>
              <a:t>400 km altitude</a:t>
            </a:r>
            <a:endParaRPr lang="en-US" sz="2400">
              <a:solidFill>
                <a:srgbClr val="800000"/>
              </a:solidFill>
            </a:endParaRPr>
          </a:p>
        </p:txBody>
      </p:sp>
      <p:pic>
        <p:nvPicPr>
          <p:cNvPr id="9219" name="Picture 3" descr="br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86200"/>
            <a:ext cx="4149725" cy="2684463"/>
          </a:xfrm>
          <a:prstGeom prst="rect">
            <a:avLst/>
          </a:prstGeom>
          <a:noFill/>
        </p:spPr>
      </p:pic>
      <p:pic>
        <p:nvPicPr>
          <p:cNvPr id="9220" name="Picture 4" descr="br1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5675" y="3886200"/>
            <a:ext cx="4149725" cy="2684463"/>
          </a:xfrm>
          <a:prstGeom prst="rect">
            <a:avLst/>
          </a:prstGeom>
          <a:noFill/>
        </p:spPr>
      </p:pic>
      <p:pic>
        <p:nvPicPr>
          <p:cNvPr id="9221" name="Picture 5" descr="br1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68338"/>
            <a:ext cx="4149725" cy="2684462"/>
          </a:xfrm>
          <a:prstGeom prst="rect">
            <a:avLst/>
          </a:prstGeom>
          <a:noFill/>
        </p:spPr>
      </p:pic>
      <p:pic>
        <p:nvPicPr>
          <p:cNvPr id="9222" name="Picture 6" descr="br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685800"/>
            <a:ext cx="4149725" cy="2684463"/>
          </a:xfrm>
          <a:prstGeom prst="rect">
            <a:avLst/>
          </a:prstGeom>
          <a:noFill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334000" y="2286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solidFill>
                  <a:srgbClr val="800000"/>
                </a:solidFill>
                <a:latin typeface="Comic Sans MS" charset="0"/>
              </a:rPr>
              <a:t>200 km altitude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914400" y="2286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solidFill>
                  <a:schemeClr val="bg2"/>
                </a:solidFill>
                <a:latin typeface="Comic Sans MS" charset="0"/>
              </a:rPr>
              <a:t>1000 km altitude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410200" y="35052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solidFill>
                  <a:schemeClr val="folHlink"/>
                </a:solidFill>
                <a:latin typeface="Comic Sans MS" charset="0"/>
              </a:rPr>
              <a:t>100 km altitude</a:t>
            </a:r>
            <a:endParaRPr 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Geophysicists’ Toolkit - 2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26713"/>
            <a:ext cx="9120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Imagine wrapping the periodic function </a:t>
            </a:r>
            <a:r>
              <a:rPr lang="en-US" sz="2400" i="1" dirty="0" err="1" smtClean="0"/>
              <a:t>f(t</a:t>
            </a:r>
            <a:r>
              <a:rPr lang="en-US" sz="2400" i="1" dirty="0" smtClean="0"/>
              <a:t>) around a circle of longitude: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1918" y="19379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equate </a:t>
            </a:r>
            <a:r>
              <a:rPr lang="en-US" dirty="0" err="1" smtClean="0"/>
              <a:t>t</a:t>
            </a:r>
            <a:r>
              <a:rPr lang="en-US" dirty="0" smtClean="0"/>
              <a:t> with longitude (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 set T = 2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</a:p>
          <a:p>
            <a:endParaRPr lang="en-US" dirty="0" smtClean="0"/>
          </a:p>
        </p:txBody>
      </p:sp>
      <p:pic>
        <p:nvPicPr>
          <p:cNvPr id="7" name="Picture 6" descr="ft2sh.tiff"/>
          <p:cNvPicPr>
            <a:picLocks noChangeAspect="1"/>
          </p:cNvPicPr>
          <p:nvPr/>
        </p:nvPicPr>
        <p:blipFill>
          <a:blip r:embed="rId3"/>
          <a:srcRect r="6078"/>
          <a:stretch>
            <a:fillRect/>
          </a:stretch>
        </p:blipFill>
        <p:spPr>
          <a:xfrm>
            <a:off x="734816" y="1792111"/>
            <a:ext cx="2627788" cy="21418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923" y="4223920"/>
            <a:ext cx="9120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 consider such series at </a:t>
            </a:r>
            <a:r>
              <a:rPr lang="en-US" sz="2400" i="1" u="sng" dirty="0" smtClean="0"/>
              <a:t>all </a:t>
            </a:r>
            <a:r>
              <a:rPr lang="en-US" sz="2400" dirty="0" smtClean="0"/>
              <a:t>latitudes, so</a:t>
            </a:r>
            <a:endParaRPr lang="en-US" sz="2400" i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103" y="4825994"/>
            <a:ext cx="6168628" cy="912519"/>
          </a:xfrm>
          <a:prstGeom prst="rect">
            <a:avLst/>
          </a:prstGeom>
        </p:spPr>
      </p:pic>
      <p:pic>
        <p:nvPicPr>
          <p:cNvPr id="12" name="Picture 11" descr="ft2sh2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918" y="2861256"/>
            <a:ext cx="4187707" cy="9922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923" y="5912903"/>
            <a:ext cx="8866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How should we represent the latitude (strictly co-latitude) functions?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Geophysicists’ Toolkit - 3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161812" y="2304865"/>
            <a:ext cx="8866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Typically use Associated Legendre Functions, denoted by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l</a:t>
            </a:r>
            <a:r>
              <a:rPr lang="en-US" sz="2400" i="1" baseline="30000" dirty="0" err="1" smtClean="0"/>
              <a:t>m</a:t>
            </a:r>
            <a:r>
              <a:rPr lang="en-US" sz="2400" dirty="0" err="1" smtClean="0"/>
              <a:t>(cos</a:t>
            </a:r>
            <a:r>
              <a:rPr lang="en-US" sz="2400" i="1" dirty="0" err="1" smtClean="0">
                <a:latin typeface="Symbol" charset="2"/>
                <a:cs typeface="Symbol" charset="2"/>
              </a:rPr>
              <a:t>q</a:t>
            </a:r>
            <a:r>
              <a:rPr lang="en-US" sz="2400" dirty="0" smtClean="0"/>
              <a:t>):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812" y="4785171"/>
            <a:ext cx="88664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FAQ:  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/>
              <a:t>Why the </a:t>
            </a:r>
            <a:r>
              <a:rPr lang="en-US" sz="2400" i="1" dirty="0" err="1" smtClean="0"/>
              <a:t>l</a:t>
            </a:r>
            <a:r>
              <a:rPr lang="en-US" sz="2400" dirty="0" smtClean="0"/>
              <a:t> and </a:t>
            </a:r>
            <a:r>
              <a:rPr lang="en-US" sz="2400" i="1" dirty="0" err="1" smtClean="0"/>
              <a:t>m</a:t>
            </a:r>
            <a:r>
              <a:rPr lang="en-US" sz="2400" dirty="0" smtClean="0"/>
              <a:t>? 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What do the </a:t>
            </a:r>
            <a:r>
              <a:rPr lang="en-US" sz="2400" i="1" dirty="0" err="1" smtClean="0"/>
              <a:t>P</a:t>
            </a:r>
            <a:r>
              <a:rPr lang="en-US" sz="2400" baseline="-25000" dirty="0" err="1" smtClean="0"/>
              <a:t>l</a:t>
            </a:r>
            <a:r>
              <a:rPr lang="en-US" sz="2400" baseline="30000" dirty="0" err="1" smtClean="0"/>
              <a:t>m</a:t>
            </a:r>
            <a:r>
              <a:rPr lang="en-US" sz="2400" dirty="0" smtClean="0"/>
              <a:t> functions look like?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What are the </a:t>
            </a:r>
            <a:r>
              <a:rPr lang="en-US" sz="2400" i="1" dirty="0" err="1" smtClean="0"/>
              <a:t>g</a:t>
            </a:r>
            <a:r>
              <a:rPr lang="en-US" sz="2400" baseline="-25000" dirty="0" err="1" smtClean="0"/>
              <a:t>l</a:t>
            </a:r>
            <a:r>
              <a:rPr lang="en-US" sz="2400" baseline="30000" dirty="0" err="1" smtClean="0"/>
              <a:t>m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h</a:t>
            </a:r>
            <a:r>
              <a:rPr lang="en-US" sz="2400" baseline="-25000" dirty="0" err="1" smtClean="0"/>
              <a:t>l</a:t>
            </a:r>
            <a:r>
              <a:rPr lang="en-US" sz="2400" baseline="30000" dirty="0" err="1" smtClean="0"/>
              <a:t>m</a:t>
            </a:r>
            <a:r>
              <a:rPr lang="en-US" sz="2400" dirty="0" smtClean="0"/>
              <a:t>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You’ve lost me already – what’s the point? </a:t>
            </a:r>
          </a:p>
          <a:p>
            <a:pPr marL="457200" indent="-457200">
              <a:buAutoNum type="arabicPeriod"/>
            </a:pPr>
            <a:endParaRPr lang="en-US" sz="24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258" y="1397664"/>
            <a:ext cx="5456443" cy="80716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8115" y="1028331"/>
            <a:ext cx="8760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should we represent the co-latitude (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) functions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m</a:t>
            </a:r>
            <a:r>
              <a:rPr lang="en-US" dirty="0" err="1" smtClean="0"/>
              <a:t>(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) and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m</a:t>
            </a:r>
            <a:r>
              <a:rPr lang="en-US" dirty="0" err="1" smtClean="0"/>
              <a:t>(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) ?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253624"/>
              </p:ext>
            </p:extLst>
          </p:nvPr>
        </p:nvGraphicFramePr>
        <p:xfrm>
          <a:off x="896938" y="3027363"/>
          <a:ext cx="73596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5" imgW="3073400" imgH="457200" progId="Equation.DSMT4">
                  <p:embed/>
                </p:oleObj>
              </mc:Choice>
              <mc:Fallback>
                <p:oleObj name="Equation" r:id="rId5" imgW="307340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3027363"/>
                        <a:ext cx="7359650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2844154" y="3041042"/>
            <a:ext cx="339868" cy="25938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98931" y="3063750"/>
            <a:ext cx="339868" cy="259383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45620" y="3801153"/>
            <a:ext cx="473675" cy="389314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27881" y="3810097"/>
            <a:ext cx="679738" cy="4250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8115" y="4270963"/>
            <a:ext cx="8866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Notice that at each </a:t>
            </a:r>
            <a:r>
              <a:rPr lang="en-US" sz="2400" i="1" dirty="0" err="1" smtClean="0">
                <a:solidFill>
                  <a:srgbClr val="0000FF"/>
                </a:solidFill>
              </a:rPr>
              <a:t>l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there are </a:t>
            </a:r>
            <a:r>
              <a:rPr lang="en-US" sz="2400" i="1" dirty="0" smtClean="0">
                <a:solidFill>
                  <a:srgbClr val="FF0000"/>
                </a:solidFill>
              </a:rPr>
              <a:t>2l+1 </a:t>
            </a:r>
            <a:r>
              <a:rPr lang="en-US" sz="2400" dirty="0" smtClean="0"/>
              <a:t>possible choices of </a:t>
            </a:r>
            <a:r>
              <a:rPr lang="en-US" sz="2400" i="1" dirty="0" err="1" smtClean="0">
                <a:solidFill>
                  <a:srgbClr val="FF0000"/>
                </a:solidFill>
              </a:rPr>
              <a:t>m</a:t>
            </a:r>
            <a:r>
              <a:rPr lang="en-US" sz="2400" i="1" dirty="0" smtClean="0"/>
              <a:t>. </a:t>
            </a:r>
            <a:endParaRPr lang="en-US" sz="24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Geophysicists’ Toolkit - 4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1428" y="1026713"/>
            <a:ext cx="8493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33586" y="1026713"/>
            <a:ext cx="88664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the </a:t>
            </a:r>
            <a:r>
              <a:rPr lang="en-US" sz="2400" i="1" dirty="0" err="1" smtClean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i="1" dirty="0" err="1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?  </a:t>
            </a:r>
            <a:r>
              <a:rPr lang="en-US" sz="2400" dirty="0" smtClean="0"/>
              <a:t>Imagine something that is constant at all longitudes i.e., </a:t>
            </a:r>
            <a:r>
              <a:rPr lang="en-US" sz="2400" i="1" dirty="0" err="1" smtClean="0"/>
              <a:t>m</a:t>
            </a:r>
            <a:r>
              <a:rPr lang="en-US" sz="2400" dirty="0" smtClean="0"/>
              <a:t> = 0.   That property can still vary in any way with latitude, so can be described a sum of a series of functions each with different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l</a:t>
            </a:r>
            <a:r>
              <a:rPr lang="en-US" sz="2400" dirty="0" smtClean="0"/>
              <a:t>, </a:t>
            </a:r>
            <a:r>
              <a:rPr lang="en-US" sz="2400" dirty="0" err="1" smtClean="0"/>
              <a:t>m</a:t>
            </a:r>
            <a:r>
              <a:rPr lang="en-US" sz="2400" dirty="0" smtClean="0"/>
              <a:t> are called the spherical harmonic degree and order respectively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What do the </a:t>
            </a:r>
            <a:r>
              <a:rPr lang="en-US" sz="2400" i="1" dirty="0" err="1" smtClean="0">
                <a:solidFill>
                  <a:srgbClr val="FF0000"/>
                </a:solidFill>
              </a:rPr>
              <a:t>P</a:t>
            </a:r>
            <a:r>
              <a:rPr lang="en-US" sz="2400" i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2400" i="1" baseline="30000" dirty="0" err="1" smtClean="0">
                <a:solidFill>
                  <a:srgbClr val="FF0000"/>
                </a:solidFill>
              </a:rPr>
              <a:t>m</a:t>
            </a:r>
            <a:r>
              <a:rPr lang="en-US" sz="24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cos</a:t>
            </a:r>
            <a:r>
              <a:rPr lang="en-US" sz="2400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en-US" sz="2400" dirty="0" smtClean="0">
                <a:solidFill>
                  <a:srgbClr val="FF0000"/>
                </a:solidFill>
              </a:rPr>
              <a:t>) look like?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03" y="4007854"/>
            <a:ext cx="4178300" cy="2527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586" y="6312370"/>
            <a:ext cx="2859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</a:t>
            </a:r>
            <a:r>
              <a:rPr lang="en-US" dirty="0" smtClean="0"/>
              <a:t>=0 :Legendre Polynomials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t="13847" r="70834" b="3134"/>
          <a:stretch>
            <a:fillRect/>
          </a:stretch>
        </p:blipFill>
        <p:spPr>
          <a:xfrm>
            <a:off x="5768199" y="3335037"/>
            <a:ext cx="2752721" cy="26196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45803" y="6127704"/>
            <a:ext cx="537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11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Geophysicists’ Toolkit - 5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1428" y="1026713"/>
            <a:ext cx="8493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25215" y="2050045"/>
            <a:ext cx="9018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combined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err="1" smtClean="0">
                <a:latin typeface="Symbol" charset="2"/>
                <a:cs typeface="Symbol" charset="2"/>
              </a:rPr>
              <a:t>f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smtClean="0"/>
              <a:t>and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err="1" smtClean="0">
                <a:latin typeface="Symbol" charset="2"/>
                <a:cs typeface="Symbol" charset="2"/>
              </a:rPr>
              <a:t>q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smtClean="0"/>
              <a:t>terms,  </a:t>
            </a:r>
            <a:r>
              <a:rPr lang="en-US" sz="2000" i="1" dirty="0" err="1" smtClean="0">
                <a:solidFill>
                  <a:srgbClr val="660066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660066"/>
                </a:solidFill>
              </a:rPr>
              <a:t>l</a:t>
            </a:r>
            <a:r>
              <a:rPr lang="en-US" sz="2000" baseline="30000" dirty="0" err="1" smtClean="0">
                <a:solidFill>
                  <a:srgbClr val="660066"/>
                </a:solidFill>
              </a:rPr>
              <a:t>m</a:t>
            </a:r>
            <a:r>
              <a:rPr lang="en-US" sz="2000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(</a:t>
            </a:r>
            <a:r>
              <a:rPr lang="en-US" sz="2000" dirty="0" err="1" smtClean="0">
                <a:solidFill>
                  <a:srgbClr val="660066"/>
                </a:solidFill>
                <a:latin typeface="Calibri"/>
                <a:cs typeface="Calibri"/>
              </a:rPr>
              <a:t>cos</a:t>
            </a:r>
            <a:r>
              <a:rPr lang="en-US" sz="2000" i="1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q</a:t>
            </a:r>
            <a:r>
              <a:rPr lang="en-US" sz="2000" dirty="0" smtClean="0">
                <a:solidFill>
                  <a:srgbClr val="660066"/>
                </a:solidFill>
              </a:rPr>
              <a:t>) </a:t>
            </a:r>
            <a:r>
              <a:rPr lang="en-US" sz="2000" dirty="0" err="1" smtClean="0">
                <a:solidFill>
                  <a:srgbClr val="660066"/>
                </a:solidFill>
              </a:rPr>
              <a:t>cos(m</a:t>
            </a:r>
            <a:r>
              <a:rPr lang="en-US" sz="2000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f</a:t>
            </a:r>
            <a:r>
              <a:rPr lang="en-US" sz="2000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) </a:t>
            </a:r>
            <a:r>
              <a:rPr lang="en-US" sz="2000" dirty="0" smtClean="0">
                <a:solidFill>
                  <a:srgbClr val="660066"/>
                </a:solidFill>
              </a:rPr>
              <a:t>  </a:t>
            </a:r>
            <a:r>
              <a:rPr lang="en-US" sz="2000" dirty="0" smtClean="0"/>
              <a:t>or</a:t>
            </a:r>
            <a:r>
              <a:rPr lang="en-US" sz="2000" dirty="0" smtClean="0">
                <a:solidFill>
                  <a:srgbClr val="FF0000"/>
                </a:solidFill>
              </a:rPr>
              <a:t>   </a:t>
            </a:r>
            <a:r>
              <a:rPr lang="en-US" sz="2000" i="1" dirty="0" err="1" smtClean="0">
                <a:solidFill>
                  <a:srgbClr val="0080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008000"/>
                </a:solidFill>
              </a:rPr>
              <a:t>l</a:t>
            </a:r>
            <a:r>
              <a:rPr lang="en-US" sz="2000" baseline="30000" dirty="0" err="1" smtClean="0">
                <a:solidFill>
                  <a:srgbClr val="008000"/>
                </a:solidFill>
              </a:rPr>
              <a:t>m</a:t>
            </a:r>
            <a:r>
              <a:rPr lang="en-US" sz="2000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(</a:t>
            </a:r>
            <a:r>
              <a:rPr lang="en-US" sz="2000" dirty="0" err="1" smtClean="0">
                <a:solidFill>
                  <a:srgbClr val="008000"/>
                </a:solidFill>
                <a:latin typeface="Calibri"/>
                <a:cs typeface="Calibri"/>
              </a:rPr>
              <a:t>cos</a:t>
            </a:r>
            <a:r>
              <a:rPr lang="en-US" sz="2000" i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q</a:t>
            </a:r>
            <a:r>
              <a:rPr lang="en-US" sz="2000" dirty="0" smtClean="0">
                <a:solidFill>
                  <a:srgbClr val="008000"/>
                </a:solidFill>
              </a:rPr>
              <a:t>) </a:t>
            </a:r>
            <a:r>
              <a:rPr lang="en-US" sz="2000" dirty="0" err="1" smtClean="0">
                <a:solidFill>
                  <a:srgbClr val="008000"/>
                </a:solidFill>
              </a:rPr>
              <a:t>sin(m</a:t>
            </a:r>
            <a:r>
              <a:rPr lang="en-US" sz="2000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f</a:t>
            </a:r>
            <a:r>
              <a:rPr lang="en-US" sz="20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re often referred to as a spherical harmonic of degree, </a:t>
            </a:r>
            <a:r>
              <a:rPr lang="en-US" sz="2000" i="1" dirty="0" err="1" smtClean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and order, </a:t>
            </a:r>
            <a:r>
              <a:rPr lang="en-US" sz="2000" i="1" dirty="0" err="1" smtClean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en-US" sz="2000" i="1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lang="en-US" sz="2000" dirty="0" smtClean="0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9666" y="5022618"/>
            <a:ext cx="82357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i="1" dirty="0" smtClean="0"/>
              <a:t> For a function that </a:t>
            </a:r>
            <a:r>
              <a:rPr lang="en-US" i="1" dirty="0" smtClean="0">
                <a:solidFill>
                  <a:srgbClr val="660066"/>
                </a:solidFill>
              </a:rPr>
              <a:t>varies only with latitude</a:t>
            </a:r>
            <a:r>
              <a:rPr lang="en-US" i="1" dirty="0" smtClean="0"/>
              <a:t>:  need only </a:t>
            </a:r>
            <a:r>
              <a:rPr lang="en-US" i="1" dirty="0" err="1" smtClean="0">
                <a:solidFill>
                  <a:srgbClr val="660066"/>
                </a:solidFill>
              </a:rPr>
              <a:t>m</a:t>
            </a:r>
            <a:r>
              <a:rPr lang="en-US" i="1" dirty="0" smtClean="0">
                <a:solidFill>
                  <a:srgbClr val="660066"/>
                </a:solidFill>
              </a:rPr>
              <a:t>=0</a:t>
            </a:r>
            <a:r>
              <a:rPr lang="en-US" i="1" dirty="0" smtClean="0"/>
              <a:t> terms</a:t>
            </a:r>
          </a:p>
          <a:p>
            <a:pPr>
              <a:buFontTx/>
              <a:buChar char="-"/>
            </a:pPr>
            <a:r>
              <a:rPr lang="en-US" i="1" dirty="0" smtClean="0"/>
              <a:t> For a function that </a:t>
            </a:r>
            <a:r>
              <a:rPr lang="en-US" i="1" dirty="0" smtClean="0">
                <a:solidFill>
                  <a:srgbClr val="008000"/>
                </a:solidFill>
              </a:rPr>
              <a:t>varies only with longitude</a:t>
            </a:r>
            <a:r>
              <a:rPr lang="en-US" i="1" dirty="0" smtClean="0"/>
              <a:t>:  need only </a:t>
            </a:r>
            <a:r>
              <a:rPr lang="en-US" i="1" dirty="0" err="1" smtClean="0">
                <a:solidFill>
                  <a:srgbClr val="008000"/>
                </a:solidFill>
              </a:rPr>
              <a:t>m</a:t>
            </a:r>
            <a:r>
              <a:rPr lang="en-US" i="1" dirty="0" smtClean="0">
                <a:solidFill>
                  <a:srgbClr val="008000"/>
                </a:solidFill>
              </a:rPr>
              <a:t>=</a:t>
            </a:r>
            <a:r>
              <a:rPr lang="en-US" i="1" dirty="0" err="1" smtClean="0">
                <a:solidFill>
                  <a:srgbClr val="008000"/>
                </a:solidFill>
              </a:rPr>
              <a:t>l</a:t>
            </a:r>
            <a:r>
              <a:rPr lang="en-US" i="1" dirty="0" smtClean="0">
                <a:solidFill>
                  <a:srgbClr val="008000"/>
                </a:solidFill>
              </a:rPr>
              <a:t> </a:t>
            </a:r>
            <a:r>
              <a:rPr lang="en-US" i="1" dirty="0" smtClean="0"/>
              <a:t>terms</a:t>
            </a:r>
          </a:p>
          <a:p>
            <a:pPr>
              <a:buFontTx/>
              <a:buChar char="-"/>
            </a:pPr>
            <a:r>
              <a:rPr lang="en-US" i="1" dirty="0" smtClean="0"/>
              <a:t> Higher </a:t>
            </a:r>
            <a:r>
              <a:rPr lang="en-US" i="1" dirty="0" err="1" smtClean="0"/>
              <a:t>l,m</a:t>
            </a:r>
            <a:r>
              <a:rPr lang="en-US" i="1" dirty="0" smtClean="0"/>
              <a:t> terms correspond to higher spatial frequency, shorter wavelength</a:t>
            </a:r>
          </a:p>
          <a:p>
            <a:r>
              <a:rPr lang="en-US" dirty="0" smtClean="0"/>
              <a:t>- </a:t>
            </a:r>
            <a:r>
              <a:rPr lang="en-US" i="1" dirty="0" smtClean="0"/>
              <a:t>(</a:t>
            </a:r>
            <a:r>
              <a:rPr lang="en-US" i="1" dirty="0" err="1" smtClean="0"/>
              <a:t>l-m</a:t>
            </a:r>
            <a:r>
              <a:rPr lang="en-US" i="1" dirty="0" smtClean="0"/>
              <a:t>)=even, then symmetric about equatorial plane</a:t>
            </a:r>
          </a:p>
          <a:p>
            <a:pPr>
              <a:buFontTx/>
              <a:buChar char="-"/>
            </a:pPr>
            <a:r>
              <a:rPr lang="en-US" i="1" dirty="0" smtClean="0"/>
              <a:t>(</a:t>
            </a:r>
            <a:r>
              <a:rPr lang="en-US" i="1" dirty="0" err="1" smtClean="0"/>
              <a:t>l-m</a:t>
            </a:r>
            <a:r>
              <a:rPr lang="en-US" i="1" dirty="0" smtClean="0"/>
              <a:t>)=odd, then </a:t>
            </a:r>
            <a:r>
              <a:rPr lang="en-US" i="1" dirty="0" err="1" smtClean="0"/>
              <a:t>antisymmetric</a:t>
            </a:r>
            <a:r>
              <a:rPr lang="en-US" i="1" dirty="0" smtClean="0"/>
              <a:t> about equatorial plane</a:t>
            </a:r>
          </a:p>
          <a:p>
            <a:pPr>
              <a:buFontTx/>
              <a:buChar char="-"/>
            </a:pPr>
            <a:r>
              <a:rPr lang="en-US" i="1" dirty="0" smtClean="0"/>
              <a:t> </a:t>
            </a:r>
            <a:r>
              <a:rPr lang="en-US" dirty="0" smtClean="0"/>
              <a:t>vanish on </a:t>
            </a:r>
            <a:r>
              <a:rPr lang="en-US" i="1" dirty="0" smtClean="0"/>
              <a:t>(</a:t>
            </a:r>
            <a:r>
              <a:rPr lang="en-US" i="1" dirty="0" err="1" smtClean="0"/>
              <a:t>l-m</a:t>
            </a:r>
            <a:r>
              <a:rPr lang="en-US" i="1" dirty="0" smtClean="0"/>
              <a:t>) lines of latitude and 2m lines of longitude</a:t>
            </a:r>
          </a:p>
          <a:p>
            <a:pPr>
              <a:buFontTx/>
              <a:buChar char="-"/>
            </a:pPr>
            <a:endParaRPr lang="en-US" i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 t="14660"/>
          <a:stretch>
            <a:fillRect/>
          </a:stretch>
        </p:blipFill>
        <p:spPr>
          <a:xfrm>
            <a:off x="679666" y="2777881"/>
            <a:ext cx="7804585" cy="22268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70745" y="4653286"/>
            <a:ext cx="1112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</a:t>
            </a:r>
            <a:r>
              <a:rPr lang="en-US" dirty="0" smtClean="0"/>
              <a:t>=11, </a:t>
            </a:r>
            <a:r>
              <a:rPr lang="en-US" dirty="0" err="1" smtClean="0"/>
              <a:t>m</a:t>
            </a:r>
            <a:r>
              <a:rPr lang="en-US" dirty="0" smtClean="0"/>
              <a:t>=0</a:t>
            </a:r>
            <a:endParaRPr lang="en-US" baseline="30000" dirty="0"/>
          </a:p>
        </p:txBody>
      </p:sp>
      <p:sp>
        <p:nvSpPr>
          <p:cNvPr id="17" name="Rectangle 16"/>
          <p:cNvSpPr/>
          <p:nvPr/>
        </p:nvSpPr>
        <p:spPr>
          <a:xfrm>
            <a:off x="4807736" y="4653286"/>
            <a:ext cx="995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</a:t>
            </a:r>
            <a:r>
              <a:rPr lang="en-US" dirty="0" smtClean="0"/>
              <a:t>=6, </a:t>
            </a:r>
            <a:r>
              <a:rPr lang="en-US" dirty="0" err="1" smtClean="0"/>
              <a:t>m</a:t>
            </a:r>
            <a:r>
              <a:rPr lang="en-US" dirty="0" smtClean="0"/>
              <a:t>=6</a:t>
            </a:r>
            <a:endParaRPr lang="en-US" baseline="30000" dirty="0"/>
          </a:p>
        </p:txBody>
      </p:sp>
      <p:sp>
        <p:nvSpPr>
          <p:cNvPr id="18" name="Rectangle 17"/>
          <p:cNvSpPr/>
          <p:nvPr/>
        </p:nvSpPr>
        <p:spPr>
          <a:xfrm>
            <a:off x="7488516" y="4653286"/>
            <a:ext cx="995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l=8, </a:t>
            </a:r>
            <a:r>
              <a:rPr lang="en-US" dirty="0" err="1" smtClean="0"/>
              <a:t>m</a:t>
            </a:r>
            <a:r>
              <a:rPr lang="en-US" dirty="0" smtClean="0"/>
              <a:t>=4</a:t>
            </a:r>
            <a:endParaRPr lang="en-US" baseline="30000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233926"/>
              </p:ext>
            </p:extLst>
          </p:nvPr>
        </p:nvGraphicFramePr>
        <p:xfrm>
          <a:off x="904875" y="971550"/>
          <a:ext cx="7361238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tion" r:id="rId5" imgW="3073400" imgH="457200" progId="Equation.DSMT4">
                  <p:embed/>
                </p:oleObj>
              </mc:Choice>
              <mc:Fallback>
                <p:oleObj name="Equation" r:id="rId5" imgW="307340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971550"/>
                        <a:ext cx="7361238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Geophysicists’ Toolkit - 6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1428" y="1026713"/>
            <a:ext cx="8493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 t="14660"/>
          <a:stretch>
            <a:fillRect/>
          </a:stretch>
        </p:blipFill>
        <p:spPr>
          <a:xfrm>
            <a:off x="671489" y="3279152"/>
            <a:ext cx="7478950" cy="21339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48448" y="5037012"/>
            <a:ext cx="1112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</a:t>
            </a:r>
            <a:r>
              <a:rPr lang="en-US" dirty="0" smtClean="0"/>
              <a:t>=11, </a:t>
            </a:r>
            <a:r>
              <a:rPr lang="en-US" dirty="0" err="1" smtClean="0"/>
              <a:t>m</a:t>
            </a:r>
            <a:r>
              <a:rPr lang="en-US" dirty="0" smtClean="0"/>
              <a:t>=0</a:t>
            </a:r>
            <a:endParaRPr lang="en-US" baseline="30000" dirty="0"/>
          </a:p>
        </p:txBody>
      </p:sp>
      <p:sp>
        <p:nvSpPr>
          <p:cNvPr id="17" name="Rectangle 16"/>
          <p:cNvSpPr/>
          <p:nvPr/>
        </p:nvSpPr>
        <p:spPr>
          <a:xfrm>
            <a:off x="4581959" y="5004746"/>
            <a:ext cx="995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</a:t>
            </a:r>
            <a:r>
              <a:rPr lang="en-US" dirty="0" smtClean="0"/>
              <a:t>=6, </a:t>
            </a:r>
            <a:r>
              <a:rPr lang="en-US" dirty="0" err="1" smtClean="0"/>
              <a:t>m</a:t>
            </a:r>
            <a:r>
              <a:rPr lang="en-US" dirty="0" smtClean="0"/>
              <a:t>=6</a:t>
            </a:r>
            <a:endParaRPr lang="en-US" baseline="30000" dirty="0"/>
          </a:p>
        </p:txBody>
      </p:sp>
      <p:sp>
        <p:nvSpPr>
          <p:cNvPr id="18" name="Rectangle 17"/>
          <p:cNvSpPr/>
          <p:nvPr/>
        </p:nvSpPr>
        <p:spPr>
          <a:xfrm>
            <a:off x="7154704" y="5037012"/>
            <a:ext cx="995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l=8, </a:t>
            </a:r>
            <a:r>
              <a:rPr lang="en-US" dirty="0" err="1" smtClean="0"/>
              <a:t>m</a:t>
            </a:r>
            <a:r>
              <a:rPr lang="en-US" dirty="0" smtClean="0"/>
              <a:t>=4</a:t>
            </a:r>
            <a:endParaRPr lang="en-US" baseline="30000" dirty="0"/>
          </a:p>
        </p:txBody>
      </p:sp>
      <p:sp>
        <p:nvSpPr>
          <p:cNvPr id="19" name="Rectangle 18"/>
          <p:cNvSpPr/>
          <p:nvPr/>
        </p:nvSpPr>
        <p:spPr>
          <a:xfrm>
            <a:off x="9959" y="1901591"/>
            <a:ext cx="9144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solidFill>
                  <a:srgbClr val="FF0000"/>
                </a:solidFill>
              </a:rPr>
              <a:t>What are the </a:t>
            </a:r>
            <a:r>
              <a:rPr lang="en-US" sz="2400" dirty="0" err="1" smtClean="0">
                <a:solidFill>
                  <a:srgbClr val="FF0000"/>
                </a:solidFill>
              </a:rPr>
              <a:t>g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2400" baseline="30000" dirty="0" err="1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h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2400" baseline="30000" dirty="0" err="1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pPr marL="457200" indent="-457200"/>
            <a:r>
              <a:rPr lang="en-US" sz="2400" dirty="0" smtClean="0"/>
              <a:t>	Coefficients: tell us how much of each spherical harmonic is present.  Analogy in </a:t>
            </a:r>
            <a:r>
              <a:rPr lang="en-US" sz="2400" dirty="0" err="1" smtClean="0"/>
              <a:t>cartesian</a:t>
            </a:r>
            <a:r>
              <a:rPr lang="en-US" sz="2400" dirty="0" smtClean="0"/>
              <a:t> coordinates is Fourier coefficients.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5192" y="5347240"/>
            <a:ext cx="8493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solidFill>
                  <a:srgbClr val="FF0000"/>
                </a:solidFill>
              </a:rPr>
              <a:t>What’s the point?</a:t>
            </a:r>
          </a:p>
          <a:p>
            <a:pPr marL="457200" indent="-457200"/>
            <a:r>
              <a:rPr lang="en-US" sz="2400" dirty="0" smtClean="0"/>
              <a:t>	Can describe any function on a sphere as a series expansion.  The functions in the expansion are spherical harmonics, the coefficients are the </a:t>
            </a:r>
            <a:r>
              <a:rPr lang="en-US" sz="2400" i="1" dirty="0" err="1" smtClean="0"/>
              <a:t>g</a:t>
            </a:r>
            <a:r>
              <a:rPr lang="en-US" sz="2400" baseline="-25000" dirty="0" err="1" smtClean="0"/>
              <a:t>l</a:t>
            </a:r>
            <a:r>
              <a:rPr lang="en-US" sz="2400" baseline="30000" dirty="0" err="1" smtClean="0"/>
              <a:t>m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h</a:t>
            </a:r>
            <a:r>
              <a:rPr lang="en-US" sz="2400" baseline="-25000" dirty="0" err="1" smtClean="0"/>
              <a:t>l</a:t>
            </a:r>
            <a:r>
              <a:rPr lang="en-US" sz="2400" baseline="30000" dirty="0" err="1" smtClean="0"/>
              <a:t>m</a:t>
            </a:r>
            <a:endParaRPr lang="en-US" sz="2400" dirty="0" smtClean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877627"/>
              </p:ext>
            </p:extLst>
          </p:nvPr>
        </p:nvGraphicFramePr>
        <p:xfrm>
          <a:off x="788988" y="872877"/>
          <a:ext cx="736123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Equation" r:id="rId5" imgW="3073400" imgH="457200" progId="Equation.DSMT4">
                  <p:embed/>
                </p:oleObj>
              </mc:Choice>
              <mc:Fallback>
                <p:oleObj name="Equation" r:id="rId5" imgW="307340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872877"/>
                        <a:ext cx="7361237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Geophysicists’ Toolkit - 7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1428" y="1026713"/>
            <a:ext cx="8493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9959" y="2135481"/>
            <a:ext cx="9144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solidFill>
                  <a:srgbClr val="FF0000"/>
                </a:solidFill>
              </a:rPr>
              <a:t>What are the </a:t>
            </a:r>
            <a:r>
              <a:rPr lang="en-US" sz="2400" i="1" dirty="0" err="1" smtClean="0">
                <a:solidFill>
                  <a:srgbClr val="FF0000"/>
                </a:solidFill>
              </a:rPr>
              <a:t>g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2400" baseline="30000" dirty="0" err="1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</a:rPr>
              <a:t>h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2400" baseline="30000" dirty="0" err="1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pPr marL="457200" indent="-457200"/>
            <a:r>
              <a:rPr lang="en-US" sz="2400" dirty="0" smtClean="0"/>
              <a:t>	Coefficients: tell us how much of each spherical harmonic is present.  Analogy in </a:t>
            </a:r>
            <a:r>
              <a:rPr lang="en-US" sz="2400" dirty="0" err="1" smtClean="0"/>
              <a:t>cartesian</a:t>
            </a:r>
            <a:r>
              <a:rPr lang="en-US" sz="2400" dirty="0" smtClean="0"/>
              <a:t> coordinates is Fourier coefficients.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9936" y="3650074"/>
            <a:ext cx="8795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solidFill>
                  <a:srgbClr val="FF0000"/>
                </a:solidFill>
              </a:rPr>
              <a:t>What’s the point?</a:t>
            </a:r>
          </a:p>
          <a:p>
            <a:pPr marL="457200" indent="-457200">
              <a:buFontTx/>
              <a:buChar char="-"/>
            </a:pPr>
            <a:r>
              <a:rPr lang="en-US" sz="2400" dirty="0" smtClean="0"/>
              <a:t>Can describe any function on a sphere as a series expansion.  </a:t>
            </a:r>
          </a:p>
          <a:p>
            <a:pPr marL="457200" indent="-457200">
              <a:buFontTx/>
              <a:buChar char="-"/>
            </a:pPr>
            <a:r>
              <a:rPr lang="en-US" sz="2400" dirty="0" smtClean="0"/>
              <a:t>The functions in the expansion are spherical harmonics, the coefficients are the </a:t>
            </a:r>
            <a:r>
              <a:rPr lang="en-US" sz="2400" i="1" dirty="0" err="1" smtClean="0"/>
              <a:t>g</a:t>
            </a:r>
            <a:r>
              <a:rPr lang="en-US" sz="2400" baseline="-25000" dirty="0" err="1" smtClean="0"/>
              <a:t>l</a:t>
            </a:r>
            <a:r>
              <a:rPr lang="en-US" sz="2400" baseline="30000" dirty="0" err="1" smtClean="0"/>
              <a:t>m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h</a:t>
            </a:r>
            <a:r>
              <a:rPr lang="en-US" sz="2400" baseline="-25000" dirty="0" err="1" smtClean="0"/>
              <a:t>l</a:t>
            </a:r>
            <a:r>
              <a:rPr lang="en-US" sz="2400" baseline="30000" dirty="0" err="1" smtClean="0"/>
              <a:t>m</a:t>
            </a:r>
            <a:r>
              <a:rPr lang="en-US" sz="2400" dirty="0" smtClean="0"/>
              <a:t> and the sum is over all possible wavelengths in longitude and co-latitude.</a:t>
            </a:r>
          </a:p>
          <a:p>
            <a:pPr marL="457200" indent="-457200">
              <a:buFontTx/>
              <a:buChar char="-"/>
            </a:pPr>
            <a:r>
              <a:rPr lang="en-US" sz="2400" dirty="0" smtClean="0"/>
              <a:t>Codes are available to evaluate a function </a:t>
            </a:r>
            <a:r>
              <a:rPr lang="en-US" sz="2400" i="1" dirty="0" err="1" smtClean="0"/>
              <a:t>f</a:t>
            </a:r>
            <a:r>
              <a:rPr lang="en-US" sz="2400" dirty="0" err="1" smtClean="0"/>
              <a:t>(</a:t>
            </a:r>
            <a:r>
              <a:rPr lang="en-US" sz="2400" dirty="0" err="1" smtClean="0">
                <a:latin typeface="Symbol" charset="2"/>
                <a:cs typeface="Symbol" charset="2"/>
              </a:rPr>
              <a:t>q</a:t>
            </a:r>
            <a:r>
              <a:rPr lang="en-US" sz="2400" dirty="0" err="1" smtClean="0"/>
              <a:t>,</a:t>
            </a:r>
            <a:r>
              <a:rPr lang="en-US" sz="2400" dirty="0" err="1" smtClean="0">
                <a:latin typeface="Symbol" charset="2"/>
                <a:cs typeface="Symbol" charset="2"/>
              </a:rPr>
              <a:t>f</a:t>
            </a:r>
            <a:r>
              <a:rPr lang="en-US" sz="2400" dirty="0" smtClean="0"/>
              <a:t>) given coefficients</a:t>
            </a:r>
          </a:p>
          <a:p>
            <a:pPr marL="457200" indent="-457200">
              <a:buFontTx/>
              <a:buChar char="-"/>
            </a:pPr>
            <a:r>
              <a:rPr lang="en-US" sz="2400" dirty="0" smtClean="0"/>
              <a:t>Equivalent tools to those in Fourier analysis apply: e.g. we can look something called a spherical harmonic power spectrum 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208811"/>
              </p:ext>
            </p:extLst>
          </p:nvPr>
        </p:nvGraphicFramePr>
        <p:xfrm>
          <a:off x="671513" y="923925"/>
          <a:ext cx="736123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Equation" r:id="rId4" imgW="3073400" imgH="457200" progId="Equation.DSMT4">
                  <p:embed/>
                </p:oleObj>
              </mc:Choice>
              <mc:Fallback>
                <p:oleObj name="Equation" r:id="rId4" imgW="307340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923925"/>
                        <a:ext cx="7361237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Geophysicists’ Toolkit - 8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1428" y="1026713"/>
            <a:ext cx="8493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19936" y="1026713"/>
            <a:ext cx="8795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solidFill>
                  <a:srgbClr val="FF0000"/>
                </a:solidFill>
              </a:rPr>
              <a:t>Upward / Downward Continuation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We can use spherical harmonics to describe ANY function (topography, seismic velocity, …) on a spherical surface since the </a:t>
            </a:r>
            <a:r>
              <a:rPr lang="en-US" sz="2400" dirty="0" err="1" smtClean="0">
                <a:solidFill>
                  <a:srgbClr val="000000"/>
                </a:solidFill>
              </a:rPr>
              <a:t>SHs</a:t>
            </a:r>
            <a:r>
              <a:rPr lang="en-US" sz="2400" dirty="0" smtClean="0">
                <a:solidFill>
                  <a:srgbClr val="000000"/>
                </a:solidFill>
              </a:rPr>
              <a:t> are orthogonal functions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However, in potential fields they are even more useful because they are the (</a:t>
            </a:r>
            <a:r>
              <a:rPr lang="en-US" sz="24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US" sz="24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, </a:t>
            </a:r>
            <a:r>
              <a:rPr lang="en-US" sz="24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en-US" sz="2400" dirty="0" smtClean="0">
                <a:solidFill>
                  <a:srgbClr val="000000"/>
                </a:solidFill>
              </a:rPr>
              <a:t>) solutions to Laplace’s equation in spherical coordinates.  The radial (</a:t>
            </a:r>
            <a:r>
              <a:rPr lang="en-US" sz="2400" i="1" dirty="0" err="1" smtClean="0">
                <a:solidFill>
                  <a:srgbClr val="000000"/>
                </a:solidFill>
              </a:rPr>
              <a:t>r</a:t>
            </a:r>
            <a:r>
              <a:rPr lang="en-US" sz="2400" dirty="0" smtClean="0">
                <a:solidFill>
                  <a:srgbClr val="000000"/>
                </a:solidFill>
              </a:rPr>
              <a:t>) solution gives us a way to upward/downward continue the field.  The full solution to Laplace’s </a:t>
            </a:r>
            <a:r>
              <a:rPr lang="en-US" sz="2400" dirty="0" err="1" smtClean="0">
                <a:solidFill>
                  <a:srgbClr val="000000"/>
                </a:solidFill>
              </a:rPr>
              <a:t>eqn</a:t>
            </a:r>
            <a:r>
              <a:rPr lang="en-US" sz="2400" dirty="0" smtClean="0">
                <a:solidFill>
                  <a:srgbClr val="000000"/>
                </a:solidFill>
              </a:rPr>
              <a:t> for internal sources (sources at </a:t>
            </a:r>
            <a:r>
              <a:rPr lang="en-US" sz="2400" i="1" dirty="0" err="1" smtClean="0">
                <a:solidFill>
                  <a:srgbClr val="000000"/>
                </a:solidFill>
              </a:rPr>
              <a:t>r</a:t>
            </a:r>
            <a:r>
              <a:rPr lang="en-US" sz="2400" dirty="0" smtClean="0">
                <a:solidFill>
                  <a:srgbClr val="000000"/>
                </a:solidFill>
              </a:rPr>
              <a:t> ≤ </a:t>
            </a:r>
            <a:r>
              <a:rPr lang="en-US" sz="2400" i="1" dirty="0" smtClean="0">
                <a:solidFill>
                  <a:srgbClr val="000000"/>
                </a:solidFill>
              </a:rPr>
              <a:t>R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, where </a:t>
            </a:r>
            <a:r>
              <a:rPr lang="en-US" sz="2400" i="1" dirty="0" smtClean="0">
                <a:solidFill>
                  <a:srgbClr val="000000"/>
                </a:solidFill>
              </a:rPr>
              <a:t>R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is the planetary surface) is: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581910"/>
              </p:ext>
            </p:extLst>
          </p:nvPr>
        </p:nvGraphicFramePr>
        <p:xfrm>
          <a:off x="471488" y="5095627"/>
          <a:ext cx="8150225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Equation" r:id="rId4" imgW="3632200" imgH="482600" progId="Equation.DSMT4">
                  <p:embed/>
                </p:oleObj>
              </mc:Choice>
              <mc:Fallback>
                <p:oleObj name="Equation" r:id="rId4" imgW="3632200" imgH="482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5095627"/>
                        <a:ext cx="8150225" cy="108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6361</TotalTime>
  <Words>911</Words>
  <Application>Microsoft Macintosh PowerPoint</Application>
  <PresentationFormat>On-screen Show (4:3)</PresentationFormat>
  <Paragraphs>137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Comic Sans MS</vt:lpstr>
      <vt:lpstr>ＭＳ Ｐゴシック</vt:lpstr>
      <vt:lpstr>Symbol</vt:lpstr>
      <vt:lpstr>Arial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Lithospheric Magnetic Fields - Earth and Mars</vt:lpstr>
      <vt:lpstr>Br (nT) at 400 km altitude</vt:lpstr>
      <vt:lpstr>Br (nT) at 400 km altitude</vt:lpstr>
      <vt:lpstr>Br (nT) at 1000 km altitude</vt:lpstr>
      <vt:lpstr>Br (nT) at 400 km altitude</vt:lpstr>
      <vt:lpstr>Br (nT) at 100 km altitude</vt:lpstr>
      <vt:lpstr>400 km altitude</vt:lpstr>
      <vt:lpstr>400 km altitude</vt:lpstr>
      <vt:lpstr>100 km</vt:lpstr>
      <vt:lpstr>400 km altitude</vt:lpstr>
    </vt:vector>
  </TitlesOfParts>
  <Company>EOS, UBC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IGPP SIO</dc:creator>
  <cp:lastModifiedBy> </cp:lastModifiedBy>
  <cp:revision>33</cp:revision>
  <dcterms:created xsi:type="dcterms:W3CDTF">2011-10-20T20:03:52Z</dcterms:created>
  <dcterms:modified xsi:type="dcterms:W3CDTF">2017-10-23T20:56:33Z</dcterms:modified>
</cp:coreProperties>
</file>