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285" r:id="rId2"/>
    <p:sldId id="259" r:id="rId3"/>
    <p:sldId id="268" r:id="rId4"/>
    <p:sldId id="261" r:id="rId5"/>
    <p:sldId id="262" r:id="rId6"/>
    <p:sldId id="286" r:id="rId7"/>
    <p:sldId id="267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/>
    <p:restoredTop sz="92394" autoAdjust="0"/>
  </p:normalViewPr>
  <p:slideViewPr>
    <p:cSldViewPr snapToGrid="0" snapToObjects="1">
      <p:cViewPr varScale="1">
        <p:scale>
          <a:sx n="69" d="100"/>
          <a:sy n="69" d="100"/>
        </p:scale>
        <p:origin x="1800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500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85AD6-C44D-E548-B63E-8C0A457AB4CA}" type="datetimeFigureOut">
              <a:rPr lang="en-US" smtClean="0"/>
              <a:t>10/17/18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F0F35B-0703-384E-B6D6-2DF0E43387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995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88C165-0ACA-4648-B690-8312834DDB0C}" type="datetimeFigureOut">
              <a:rPr lang="en-US" smtClean="0"/>
              <a:t>10/17/18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673FE2-6143-A04C-849B-9B23484E67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289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genomeAsia</a:t>
            </a:r>
            <a:r>
              <a:rPr lang="en-US" dirty="0" smtClean="0"/>
              <a:t> 100K, microbiome 16S sequencing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673FE2-6143-A04C-849B-9B23484E677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86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19EB0-FE0E-8147-8778-E389C395723E}" type="datetime1">
              <a:rPr lang="en-CA" smtClean="0"/>
              <a:t>2018-10-17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 baseline="0"/>
            </a:lvl1pPr>
          </a:lstStyle>
          <a:p>
            <a:fld id="{7F5CE407-6216-4202-80E4-A30DC2F709B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CA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5EC5E-4712-8346-B56A-1FE4C58DEEBF}" type="datetime1">
              <a:rPr lang="en-CA" smtClean="0"/>
              <a:t>2018-10-17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CA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D0057-BAB8-8849-A38E-91B0D28B2571}" type="datetime1">
              <a:rPr lang="en-CA" smtClean="0"/>
              <a:t>2018-10-17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CA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76C15-8B9F-DA48-BB58-2AD48A0A6810}" type="datetime1">
              <a:rPr lang="en-CA" smtClean="0"/>
              <a:t>2018-10-17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66412-5A42-FB46-8269-F070E11848D1}" type="datetime1">
              <a:rPr lang="en-CA" smtClean="0"/>
              <a:t>2018-10-17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15300" y="6275668"/>
            <a:ext cx="773206" cy="582332"/>
          </a:xfrm>
        </p:spPr>
        <p:txBody>
          <a:bodyPr/>
          <a:lstStyle>
            <a:lvl1pPr>
              <a:defRPr sz="2000" baseline="0"/>
            </a:lvl1pPr>
          </a:lstStyle>
          <a:p>
            <a:fld id="{7F5CE407-6216-4202-80E4-A30DC2F709B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CA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0B797-0CA2-E445-AA1E-77526113BA60}" type="datetime1">
              <a:rPr lang="en-CA" smtClean="0"/>
              <a:t>2018-10-17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CA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n-CA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01013" y="6429373"/>
            <a:ext cx="842962" cy="211419"/>
          </a:xfrm>
        </p:spPr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57478729-9D92-CB41-9EF4-C1F727D3B1F6}" type="datetime1">
              <a:rPr lang="en-CA" smtClean="0"/>
              <a:t>2018-10-17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CA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46EF9-9D98-B544-829D-51BA9A1CB333}" type="datetime1">
              <a:rPr lang="en-CA" smtClean="0"/>
              <a:t>2018-10-17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CA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2F0EF-0D74-B145-8351-FE2B926A6002}" type="datetime1">
              <a:rPr lang="en-CA" smtClean="0"/>
              <a:t>2018-10-17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B66B4-9C7D-9A45-9160-62E5BFCF2E2A}" type="datetime1">
              <a:rPr lang="en-CA" smtClean="0"/>
              <a:t>2018-10-17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864C0-5BE2-2143-9800-AAD54452B765}" type="datetime1">
              <a:rPr lang="en-CA" smtClean="0"/>
              <a:t>2018-10-17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CA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31F58-CA6F-B34C-B226-BA9E087D4B8D}" type="datetime1">
              <a:rPr lang="en-CA" smtClean="0"/>
              <a:t>2018-10-17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CA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39C14051-56CE-B344-8920-68230763EDDD}" type="datetime1">
              <a:rPr lang="en-CA" smtClean="0"/>
              <a:t>2018-10-17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226949"/>
            <a:ext cx="6498158" cy="1724867"/>
          </a:xfrm>
        </p:spPr>
        <p:txBody>
          <a:bodyPr/>
          <a:lstStyle/>
          <a:p>
            <a:r>
              <a:rPr lang="en-US" dirty="0" smtClean="0"/>
              <a:t>EOAS Visit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098964"/>
            <a:ext cx="6498159" cy="2412240"/>
          </a:xfrm>
        </p:spPr>
        <p:txBody>
          <a:bodyPr>
            <a:normAutofit/>
          </a:bodyPr>
          <a:lstStyle/>
          <a:p>
            <a:r>
              <a:rPr lang="en-US" dirty="0" smtClean="0"/>
              <a:t>Raymond Ng</a:t>
            </a:r>
          </a:p>
          <a:p>
            <a:r>
              <a:rPr lang="en-US" dirty="0" smtClean="0"/>
              <a:t>(Director, Data Science Institute</a:t>
            </a:r>
          </a:p>
          <a:p>
            <a:r>
              <a:rPr lang="en-US" dirty="0" smtClean="0"/>
              <a:t>Professor, Computer Science</a:t>
            </a:r>
          </a:p>
          <a:p>
            <a:r>
              <a:rPr lang="en-US" dirty="0" smtClean="0"/>
              <a:t>Canada Research Chair on Data Science and Analytics)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590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60135"/>
            <a:ext cx="7886700" cy="994172"/>
          </a:xfrm>
        </p:spPr>
        <p:txBody>
          <a:bodyPr/>
          <a:lstStyle/>
          <a:p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</a:rPr>
              <a:t>What is Data Science?</a:t>
            </a:r>
            <a:endParaRPr lang="en-US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8384" y="1521006"/>
            <a:ext cx="7582388" cy="4628003"/>
          </a:xfrm>
        </p:spPr>
        <p:txBody>
          <a:bodyPr>
            <a:normAutofit/>
          </a:bodyPr>
          <a:lstStyle/>
          <a:p>
            <a:r>
              <a:rPr lang="en-US" dirty="0"/>
              <a:t>Refers to methods, processes and tools that allow a user to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extract useful information from complex </a:t>
            </a:r>
            <a:r>
              <a:rPr lang="en-US" dirty="0"/>
              <a:t>– often large –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data collections</a:t>
            </a:r>
          </a:p>
          <a:p>
            <a:r>
              <a:rPr lang="en-US" dirty="0"/>
              <a:t> Is an interdisciplinary field involving many areas in computer science, statistics and mathematics: </a:t>
            </a:r>
          </a:p>
          <a:p>
            <a:pPr lvl="1"/>
            <a:r>
              <a:rPr lang="en-US" sz="2100" dirty="0"/>
              <a:t>Data mining, machine learning, statistical inference, predictive modeling, databases, visualization, high performance computing, linear algebra, data privacy, security, etc.</a:t>
            </a:r>
          </a:p>
          <a:p>
            <a:r>
              <a:rPr lang="en-US" dirty="0"/>
              <a:t>Is critical for organizations and companies to make decisions and drive innovation</a:t>
            </a:r>
          </a:p>
        </p:txBody>
      </p:sp>
    </p:spTree>
    <p:extLst>
      <p:ext uri="{BB962C8B-B14F-4D97-AF65-F5344CB8AC3E}">
        <p14:creationId xmlns:p14="http://schemas.microsoft.com/office/powerpoint/2010/main" val="1585857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56349" y="92061"/>
            <a:ext cx="9856694" cy="994172"/>
          </a:xfrm>
        </p:spPr>
        <p:txBody>
          <a:bodyPr/>
          <a:lstStyle/>
          <a:p>
            <a:r>
              <a:rPr lang="en-US" sz="4000" b="1" dirty="0" smtClean="0">
                <a:solidFill>
                  <a:schemeClr val="tx1"/>
                </a:solidFill>
              </a:rPr>
              <a:t>How the 4V’s Challenge </a:t>
            </a:r>
            <a:r>
              <a:rPr lang="en-US" sz="4000" b="1" dirty="0" smtClean="0">
                <a:solidFill>
                  <a:schemeClr val="tx1"/>
                </a:solidFill>
              </a:rPr>
              <a:t>EOAS</a:t>
            </a:r>
            <a:r>
              <a:rPr lang="en-US" sz="4000" b="1" dirty="0" smtClean="0">
                <a:solidFill>
                  <a:schemeClr val="tx1"/>
                </a:solidFill>
              </a:rPr>
              <a:t> </a:t>
            </a:r>
            <a:r>
              <a:rPr lang="en-US" sz="4000" b="1" dirty="0" smtClean="0">
                <a:solidFill>
                  <a:schemeClr val="tx1"/>
                </a:solidFill>
              </a:rPr>
              <a:t>Research</a:t>
            </a:r>
            <a:r>
              <a:rPr lang="en-US" sz="4400" b="1" dirty="0" smtClean="0">
                <a:solidFill>
                  <a:schemeClr val="tx1"/>
                </a:solidFill>
              </a:rPr>
              <a:t>?</a:t>
            </a:r>
            <a:endParaRPr lang="en-US" sz="44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0387" y="1571419"/>
            <a:ext cx="7763222" cy="4704249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E.g., (My own project) </a:t>
            </a:r>
            <a:r>
              <a:rPr lang="en-US" i="1" dirty="0">
                <a:solidFill>
                  <a:schemeClr val="tx1"/>
                </a:solidFill>
              </a:rPr>
              <a:t>Marine Environmental Research Infrastructure for Data Integration and Application Network </a:t>
            </a:r>
            <a:r>
              <a:rPr lang="en-US" dirty="0" smtClean="0">
                <a:solidFill>
                  <a:schemeClr val="tx1"/>
                </a:solidFill>
              </a:rPr>
              <a:t>(CFI Cyber-Infrastructure, Dalhousie, UBC, </a:t>
            </a:r>
            <a:r>
              <a:rPr lang="en-US" dirty="0" err="1" smtClean="0">
                <a:solidFill>
                  <a:schemeClr val="tx1"/>
                </a:solidFill>
              </a:rPr>
              <a:t>Uvic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Volume</a:t>
            </a:r>
            <a:r>
              <a:rPr lang="en-US" dirty="0" smtClean="0"/>
              <a:t> </a:t>
            </a:r>
            <a:r>
              <a:rPr lang="en-US" dirty="0"/>
              <a:t>–  rapid advances in </a:t>
            </a:r>
            <a:r>
              <a:rPr lang="en-US" dirty="0" smtClean="0"/>
              <a:t>technologies</a:t>
            </a:r>
            <a:r>
              <a:rPr lang="en-US" dirty="0"/>
              <a:t>, e.g., </a:t>
            </a:r>
            <a:r>
              <a:rPr lang="en-US" dirty="0" smtClean="0"/>
              <a:t>sensors, imaging</a:t>
            </a:r>
            <a:endParaRPr lang="en-US" dirty="0"/>
          </a:p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Variety</a:t>
            </a:r>
            <a:r>
              <a:rPr lang="en-US" dirty="0"/>
              <a:t> </a:t>
            </a:r>
            <a:r>
              <a:rPr lang="en-US" dirty="0" smtClean="0"/>
              <a:t>– building multi-faceted models</a:t>
            </a:r>
          </a:p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Veracity</a:t>
            </a:r>
            <a:r>
              <a:rPr lang="en-US" dirty="0" smtClean="0"/>
              <a:t> </a:t>
            </a:r>
            <a:r>
              <a:rPr lang="en-US" dirty="0"/>
              <a:t>– the truthfulness/reliability/quality of data and data </a:t>
            </a:r>
            <a:r>
              <a:rPr lang="en-US" dirty="0" smtClean="0"/>
              <a:t>sources</a:t>
            </a:r>
            <a:endParaRPr lang="en-US" dirty="0" smtClean="0"/>
          </a:p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Velocity </a:t>
            </a:r>
            <a:r>
              <a:rPr lang="en-US" dirty="0"/>
              <a:t>– the speed that data are </a:t>
            </a:r>
            <a:r>
              <a:rPr lang="en-US" dirty="0" smtClean="0"/>
              <a:t>collected/generated</a:t>
            </a:r>
            <a:endParaRPr lang="en-US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689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56240"/>
            <a:ext cx="8982635" cy="994172"/>
          </a:xfrm>
        </p:spPr>
        <p:txBody>
          <a:bodyPr/>
          <a:lstStyle/>
          <a:p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</a:rPr>
              <a:t>What </a:t>
            </a:r>
            <a:r>
              <a:rPr lang="en-US" b="1" smtClean="0">
                <a:solidFill>
                  <a:schemeClr val="accent5">
                    <a:lumMod val="50000"/>
                  </a:schemeClr>
                </a:solidFill>
              </a:rPr>
              <a:t>is </a:t>
            </a:r>
            <a:r>
              <a:rPr lang="en-US" b="1" smtClean="0">
                <a:solidFill>
                  <a:schemeClr val="accent5">
                    <a:lumMod val="50000"/>
                  </a:schemeClr>
                </a:solidFill>
              </a:rPr>
              <a:t>the Data 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</a:rPr>
              <a:t>Science Institute (DSI)?</a:t>
            </a:r>
            <a:endParaRPr lang="en-US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3545" y="1825712"/>
            <a:ext cx="7600951" cy="4734908"/>
          </a:xfrm>
        </p:spPr>
        <p:txBody>
          <a:bodyPr>
            <a:normAutofit/>
          </a:bodyPr>
          <a:lstStyle/>
          <a:p>
            <a:r>
              <a:rPr lang="en-US" dirty="0" smtClean="0"/>
              <a:t>UBC Senate </a:t>
            </a:r>
            <a:r>
              <a:rPr lang="en-US" dirty="0"/>
              <a:t>approved in May </a:t>
            </a:r>
            <a:r>
              <a:rPr lang="en-US" dirty="0" smtClean="0"/>
              <a:t>2016 and </a:t>
            </a:r>
            <a:r>
              <a:rPr lang="en-US" dirty="0"/>
              <a:t>officially inaugurated in </a:t>
            </a:r>
            <a:r>
              <a:rPr lang="en-US" dirty="0" smtClean="0"/>
              <a:t>July 2016, </a:t>
            </a:r>
            <a:r>
              <a:rPr lang="en-US" dirty="0"/>
              <a:t>currently administered in the Faculty of Science</a:t>
            </a:r>
          </a:p>
          <a:p>
            <a:r>
              <a:rPr lang="en-US" dirty="0"/>
              <a:t>Mission: advancing data science research and development in UBC and BC</a:t>
            </a:r>
          </a:p>
          <a:p>
            <a:pPr lvl="1" indent="-342900">
              <a:buFont typeface="+mj-lt"/>
              <a:buAutoNum type="arabicPeriod"/>
            </a:pPr>
            <a:r>
              <a:rPr lang="en-US" dirty="0" smtClean="0"/>
              <a:t>Forms and supports </a:t>
            </a:r>
            <a:r>
              <a:rPr lang="en-US" dirty="0"/>
              <a:t>interdisciplinary research </a:t>
            </a:r>
            <a:r>
              <a:rPr lang="en-US" dirty="0" smtClean="0"/>
              <a:t>teams </a:t>
            </a:r>
          </a:p>
          <a:p>
            <a:pPr lvl="1" indent="-342900">
              <a:buFont typeface="+mj-lt"/>
              <a:buAutoNum type="arabicPeriod"/>
            </a:pPr>
            <a:r>
              <a:rPr lang="en-US" dirty="0" smtClean="0"/>
              <a:t>Provides </a:t>
            </a:r>
            <a:r>
              <a:rPr lang="en-US" dirty="0"/>
              <a:t>leading-edge training </a:t>
            </a:r>
            <a:r>
              <a:rPr lang="en-US" dirty="0" smtClean="0"/>
              <a:t>to </a:t>
            </a:r>
            <a:r>
              <a:rPr lang="en-US" dirty="0"/>
              <a:t>post-doctoral fellows and graduate </a:t>
            </a:r>
            <a:r>
              <a:rPr lang="en-US" dirty="0" smtClean="0"/>
              <a:t>students</a:t>
            </a:r>
          </a:p>
          <a:p>
            <a:pPr lvl="1" indent="-342900">
              <a:buFont typeface="+mj-lt"/>
              <a:buAutoNum type="arabicPeriod"/>
            </a:pPr>
            <a:r>
              <a:rPr lang="en-US" dirty="0" smtClean="0"/>
              <a:t>Enables </a:t>
            </a:r>
            <a:r>
              <a:rPr lang="en-US" dirty="0"/>
              <a:t>a network of </a:t>
            </a:r>
            <a:r>
              <a:rPr lang="en-US" dirty="0" smtClean="0"/>
              <a:t>researchers and </a:t>
            </a:r>
            <a:r>
              <a:rPr lang="en-US" dirty="0"/>
              <a:t>organizations to develop </a:t>
            </a:r>
            <a:r>
              <a:rPr lang="en-US" dirty="0" smtClean="0"/>
              <a:t>solutions </a:t>
            </a:r>
            <a:r>
              <a:rPr lang="en-US" dirty="0"/>
              <a:t>for their data-rich </a:t>
            </a:r>
            <a:r>
              <a:rPr lang="en-US" dirty="0" smtClean="0"/>
              <a:t>applications</a:t>
            </a:r>
          </a:p>
          <a:p>
            <a:pPr lvl="1" indent="-342900">
              <a:buFont typeface="+mj-lt"/>
              <a:buAutoNum type="arabicPeriod"/>
            </a:pPr>
            <a:endParaRPr lang="en-US" dirty="0" smtClean="0"/>
          </a:p>
          <a:p>
            <a:pPr lvl="1" indent="-3429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1859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41634"/>
            <a:ext cx="7886700" cy="994172"/>
          </a:xfrm>
        </p:spPr>
        <p:txBody>
          <a:bodyPr/>
          <a:lstStyle/>
          <a:p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</a:rPr>
              <a:t>What is 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a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</a:rPr>
              <a:t> Key DSI Program?</a:t>
            </a:r>
            <a:endParaRPr lang="en-US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27126"/>
            <a:ext cx="7985263" cy="4986925"/>
          </a:xfrm>
        </p:spPr>
        <p:txBody>
          <a:bodyPr>
            <a:normAutofit/>
          </a:bodyPr>
          <a:lstStyle/>
          <a:p>
            <a:r>
              <a:rPr lang="en-US" dirty="0"/>
              <a:t>Many </a:t>
            </a:r>
            <a:r>
              <a:rPr lang="en-US" dirty="0" smtClean="0"/>
              <a:t>researchers </a:t>
            </a:r>
            <a:r>
              <a:rPr lang="en-US" dirty="0"/>
              <a:t>who face data science problems may not know what can be done, and not know who to turn to</a:t>
            </a:r>
          </a:p>
          <a:p>
            <a:r>
              <a:rPr lang="en-US" dirty="0"/>
              <a:t>DSI provides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scientific match-making</a:t>
            </a:r>
          </a:p>
          <a:p>
            <a:r>
              <a:rPr lang="en-US" dirty="0"/>
              <a:t>Helps to form teams to solve these problems, as well as to advance data science research and development</a:t>
            </a:r>
          </a:p>
          <a:p>
            <a:r>
              <a:rPr lang="en-US" dirty="0"/>
              <a:t>Provides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short-term post-doctoral seed funding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- $40K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  <a:p>
            <a:pPr lvl="1"/>
            <a:r>
              <a:rPr lang="en-US" dirty="0" smtClean="0"/>
              <a:t>to generate intermediate results and </a:t>
            </a:r>
          </a:p>
          <a:p>
            <a:pPr lvl="1"/>
            <a:r>
              <a:rPr lang="en-US" dirty="0" smtClean="0"/>
              <a:t>to show a functioning team</a:t>
            </a:r>
          </a:p>
          <a:p>
            <a:r>
              <a:rPr lang="en-US" dirty="0"/>
              <a:t>In return: the team needs to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submit a team grant </a:t>
            </a:r>
            <a:r>
              <a:rPr lang="en-US" dirty="0"/>
              <a:t>to continue the </a:t>
            </a:r>
            <a:r>
              <a:rPr lang="en-US" dirty="0" smtClean="0"/>
              <a:t>research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2718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48" y="-130623"/>
            <a:ext cx="9144000" cy="994172"/>
          </a:xfrm>
        </p:spPr>
        <p:txBody>
          <a:bodyPr/>
          <a:lstStyle/>
          <a:p>
            <a:pPr algn="ctr"/>
            <a:r>
              <a:rPr lang="en-US" b="1" smtClean="0"/>
              <a:t>Postdoc </a:t>
            </a:r>
            <a:r>
              <a:rPr lang="en-US" b="1" dirty="0" smtClean="0"/>
              <a:t>Matching Fund Projects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0391" y="891899"/>
            <a:ext cx="3886200" cy="3982711"/>
          </a:xfrm>
        </p:spPr>
        <p:txBody>
          <a:bodyPr>
            <a:noAutofit/>
          </a:bodyPr>
          <a:lstStyle/>
          <a:p>
            <a:r>
              <a:rPr lang="en-US" dirty="0"/>
              <a:t>Large-scale Bayesian modelling of drug resistance and evolution in human cancers at single-cell </a:t>
            </a:r>
            <a:r>
              <a:rPr lang="en-US" dirty="0"/>
              <a:t>resolution</a:t>
            </a:r>
          </a:p>
          <a:p>
            <a:r>
              <a:rPr lang="en-US" dirty="0"/>
              <a:t>Automated diagnosis and prognostication of severity in COPD via deep learning frameworks using multi-modal </a:t>
            </a:r>
            <a:r>
              <a:rPr lang="en-US" dirty="0"/>
              <a:t>data</a:t>
            </a:r>
          </a:p>
          <a:p>
            <a:r>
              <a:rPr lang="en-US" dirty="0"/>
              <a:t>User modeling and adaptive support for </a:t>
            </a:r>
            <a:r>
              <a:rPr lang="en-US" dirty="0"/>
              <a:t>MOOCS</a:t>
            </a:r>
          </a:p>
          <a:p>
            <a:r>
              <a:rPr lang="en-US" dirty="0"/>
              <a:t>Using text analysis for chronic disease </a:t>
            </a:r>
            <a:r>
              <a:rPr lang="en-US" dirty="0"/>
              <a:t>management</a:t>
            </a:r>
          </a:p>
          <a:p>
            <a:r>
              <a:rPr lang="en-US" dirty="0"/>
              <a:t>A platform for interactive, collaborative, and repeatable genomic analysis</a:t>
            </a:r>
          </a:p>
          <a:p>
            <a:endParaRPr lang="en-US" sz="1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87848" y="891899"/>
            <a:ext cx="3886200" cy="5108614"/>
          </a:xfrm>
        </p:spPr>
        <p:txBody>
          <a:bodyPr>
            <a:noAutofit/>
          </a:bodyPr>
          <a:lstStyle/>
          <a:p>
            <a:r>
              <a:rPr lang="en-US" dirty="0"/>
              <a:t>Data science over graphs, streams, and sequences: From the analysis of fake news to prediction and </a:t>
            </a:r>
            <a:r>
              <a:rPr lang="en-US" dirty="0"/>
              <a:t>intervention</a:t>
            </a:r>
          </a:p>
          <a:p>
            <a:r>
              <a:rPr lang="en-US" dirty="0"/>
              <a:t>From </a:t>
            </a:r>
            <a:r>
              <a:rPr lang="en-US" dirty="0"/>
              <a:t>heuristics to guarantees: the mathematical foundations of algorithms for data </a:t>
            </a:r>
            <a:r>
              <a:rPr lang="en-US" dirty="0"/>
              <a:t>science</a:t>
            </a:r>
          </a:p>
          <a:p>
            <a:r>
              <a:rPr lang="en-US" dirty="0"/>
              <a:t>Modeling multiple types of "omics" data to understand the biology of human exposure to pollution and </a:t>
            </a:r>
            <a:r>
              <a:rPr lang="en-US" dirty="0"/>
              <a:t>allergens</a:t>
            </a:r>
          </a:p>
          <a:p>
            <a:r>
              <a:rPr lang="en-US" dirty="0"/>
              <a:t>Application of deep learning approaches in modelling </a:t>
            </a:r>
            <a:r>
              <a:rPr lang="en-US" dirty="0" err="1"/>
              <a:t>cheminformatics</a:t>
            </a:r>
            <a:r>
              <a:rPr lang="en-US" dirty="0"/>
              <a:t> data and discovery of novel therapeutic agents for prostate cancer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886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9124" y="2391607"/>
            <a:ext cx="6858000" cy="1790700"/>
          </a:xfrm>
        </p:spPr>
        <p:txBody>
          <a:bodyPr/>
          <a:lstStyle/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Thank You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!</a:t>
            </a:r>
            <a:b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</a:rPr>
              <a:t>(Especially, on using one of your labs)</a:t>
            </a:r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en-US" sz="32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en-US" sz="32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US" sz="2800" dirty="0" err="1" smtClean="0">
                <a:solidFill>
                  <a:schemeClr val="accent5">
                    <a:lumMod val="50000"/>
                  </a:schemeClr>
                </a:solidFill>
              </a:rPr>
              <a:t>rng@cs.ubc.ca</a:t>
            </a: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en-US" sz="28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</a:rPr>
              <a:t>(</a:t>
            </a:r>
            <a:r>
              <a:rPr lang="en-US" sz="2800" dirty="0" err="1" smtClean="0">
                <a:solidFill>
                  <a:schemeClr val="accent5">
                    <a:lumMod val="50000"/>
                  </a:schemeClr>
                </a:solidFill>
              </a:rPr>
              <a:t>dsi.ubc.ca</a:t>
            </a: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</a:rPr>
              <a:t>)</a:t>
            </a:r>
            <a:endParaRPr lang="en-US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566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8189</TotalTime>
  <Words>472</Words>
  <Application>Microsoft Macintosh PowerPoint</Application>
  <PresentationFormat>On-screen Show (4:3)</PresentationFormat>
  <Paragraphs>46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Calibri</vt:lpstr>
      <vt:lpstr>Calibri Light</vt:lpstr>
      <vt:lpstr>Wingdings 2</vt:lpstr>
      <vt:lpstr>Breeze</vt:lpstr>
      <vt:lpstr>EOAS Visit </vt:lpstr>
      <vt:lpstr>What is Data Science?</vt:lpstr>
      <vt:lpstr>How the 4V’s Challenge EOAS Research?</vt:lpstr>
      <vt:lpstr>What is the Data Science Institute (DSI)?</vt:lpstr>
      <vt:lpstr>What is a Key DSI Program?</vt:lpstr>
      <vt:lpstr>Postdoc Matching Fund Projects</vt:lpstr>
      <vt:lpstr>Thank You! (Especially, on using one of your labs)  rng@cs.ubc.ca (dsi.ubc.ca)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Raymond</dc:creator>
  <cp:lastModifiedBy>Microsoft Office User</cp:lastModifiedBy>
  <cp:revision>93</cp:revision>
  <cp:lastPrinted>2018-07-19T15:58:27Z</cp:lastPrinted>
  <dcterms:created xsi:type="dcterms:W3CDTF">2015-02-24T17:08:16Z</dcterms:created>
  <dcterms:modified xsi:type="dcterms:W3CDTF">2018-10-17T17:49:02Z</dcterms:modified>
</cp:coreProperties>
</file>